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7" r:id="rId3"/>
  </p:sldMasterIdLst>
  <p:notesMasterIdLst>
    <p:notesMasterId r:id="rId5"/>
  </p:notesMasterIdLst>
  <p:handoutMasterIdLst>
    <p:handoutMasterId r:id="rId133"/>
  </p:handoutMasterIdLst>
  <p:sldIdLst>
    <p:sldId id="325" r:id="rId4"/>
    <p:sldId id="264" r:id="rId6"/>
    <p:sldId id="511" r:id="rId7"/>
    <p:sldId id="512" r:id="rId8"/>
    <p:sldId id="513" r:id="rId9"/>
    <p:sldId id="328" r:id="rId10"/>
    <p:sldId id="327" r:id="rId11"/>
    <p:sldId id="514" r:id="rId12"/>
    <p:sldId id="309" r:id="rId13"/>
    <p:sldId id="400" r:id="rId14"/>
    <p:sldId id="516" r:id="rId15"/>
    <p:sldId id="515" r:id="rId16"/>
    <p:sldId id="401" r:id="rId17"/>
    <p:sldId id="402" r:id="rId18"/>
    <p:sldId id="403" r:id="rId19"/>
    <p:sldId id="404" r:id="rId20"/>
    <p:sldId id="405" r:id="rId21"/>
    <p:sldId id="406" r:id="rId22"/>
    <p:sldId id="407" r:id="rId23"/>
    <p:sldId id="408" r:id="rId24"/>
    <p:sldId id="409" r:id="rId25"/>
    <p:sldId id="410" r:id="rId26"/>
    <p:sldId id="411" r:id="rId27"/>
    <p:sldId id="518" r:id="rId28"/>
    <p:sldId id="522" r:id="rId29"/>
    <p:sldId id="523" r:id="rId30"/>
    <p:sldId id="413" r:id="rId31"/>
    <p:sldId id="414" r:id="rId32"/>
    <p:sldId id="415" r:id="rId33"/>
    <p:sldId id="416" r:id="rId34"/>
    <p:sldId id="417" r:id="rId35"/>
    <p:sldId id="418" r:id="rId36"/>
    <p:sldId id="419" r:id="rId37"/>
    <p:sldId id="524" r:id="rId38"/>
    <p:sldId id="526" r:id="rId39"/>
    <p:sldId id="527" r:id="rId40"/>
    <p:sldId id="528" r:id="rId41"/>
    <p:sldId id="530" r:id="rId42"/>
    <p:sldId id="531" r:id="rId43"/>
    <p:sldId id="532" r:id="rId44"/>
    <p:sldId id="533" r:id="rId45"/>
    <p:sldId id="534" r:id="rId46"/>
    <p:sldId id="535" r:id="rId47"/>
    <p:sldId id="536" r:id="rId48"/>
    <p:sldId id="537" r:id="rId49"/>
    <p:sldId id="538" r:id="rId50"/>
    <p:sldId id="539" r:id="rId51"/>
    <p:sldId id="540" r:id="rId52"/>
    <p:sldId id="541" r:id="rId53"/>
    <p:sldId id="542" r:id="rId54"/>
    <p:sldId id="543" r:id="rId55"/>
    <p:sldId id="544" r:id="rId56"/>
    <p:sldId id="545" r:id="rId57"/>
    <p:sldId id="428" r:id="rId58"/>
    <p:sldId id="429" r:id="rId59"/>
    <p:sldId id="546" r:id="rId60"/>
    <p:sldId id="548" r:id="rId61"/>
    <p:sldId id="549" r:id="rId62"/>
    <p:sldId id="550" r:id="rId63"/>
    <p:sldId id="448" r:id="rId64"/>
    <p:sldId id="449" r:id="rId65"/>
    <p:sldId id="590" r:id="rId66"/>
    <p:sldId id="591" r:id="rId67"/>
    <p:sldId id="551" r:id="rId68"/>
    <p:sldId id="553" r:id="rId69"/>
    <p:sldId id="554" r:id="rId70"/>
    <p:sldId id="555" r:id="rId71"/>
    <p:sldId id="451" r:id="rId72"/>
    <p:sldId id="452" r:id="rId73"/>
    <p:sldId id="453" r:id="rId74"/>
    <p:sldId id="454" r:id="rId75"/>
    <p:sldId id="455" r:id="rId76"/>
    <p:sldId id="592" r:id="rId77"/>
    <p:sldId id="456" r:id="rId78"/>
    <p:sldId id="457" r:id="rId79"/>
    <p:sldId id="458" r:id="rId80"/>
    <p:sldId id="459" r:id="rId81"/>
    <p:sldId id="556" r:id="rId82"/>
    <p:sldId id="557" r:id="rId83"/>
    <p:sldId id="593" r:id="rId84"/>
    <p:sldId id="558" r:id="rId85"/>
    <p:sldId id="560" r:id="rId86"/>
    <p:sldId id="561" r:id="rId87"/>
    <p:sldId id="562" r:id="rId88"/>
    <p:sldId id="564" r:id="rId89"/>
    <p:sldId id="565" r:id="rId90"/>
    <p:sldId id="566" r:id="rId91"/>
    <p:sldId id="567" r:id="rId92"/>
    <p:sldId id="568" r:id="rId93"/>
    <p:sldId id="461" r:id="rId94"/>
    <p:sldId id="463" r:id="rId95"/>
    <p:sldId id="464" r:id="rId96"/>
    <p:sldId id="465" r:id="rId97"/>
    <p:sldId id="467" r:id="rId98"/>
    <p:sldId id="468" r:id="rId99"/>
    <p:sldId id="569" r:id="rId100"/>
    <p:sldId id="570" r:id="rId101"/>
    <p:sldId id="571" r:id="rId102"/>
    <p:sldId id="573" r:id="rId103"/>
    <p:sldId id="575" r:id="rId104"/>
    <p:sldId id="470" r:id="rId105"/>
    <p:sldId id="471" r:id="rId106"/>
    <p:sldId id="472" r:id="rId107"/>
    <p:sldId id="473" r:id="rId108"/>
    <p:sldId id="474" r:id="rId109"/>
    <p:sldId id="475" r:id="rId110"/>
    <p:sldId id="576" r:id="rId111"/>
    <p:sldId id="577" r:id="rId112"/>
    <p:sldId id="578" r:id="rId113"/>
    <p:sldId id="580" r:id="rId114"/>
    <p:sldId id="581" r:id="rId115"/>
    <p:sldId id="582" r:id="rId116"/>
    <p:sldId id="484" r:id="rId117"/>
    <p:sldId id="485" r:id="rId118"/>
    <p:sldId id="486" r:id="rId119"/>
    <p:sldId id="487" r:id="rId120"/>
    <p:sldId id="488" r:id="rId121"/>
    <p:sldId id="583" r:id="rId122"/>
    <p:sldId id="585" r:id="rId123"/>
    <p:sldId id="586" r:id="rId124"/>
    <p:sldId id="587" r:id="rId125"/>
    <p:sldId id="489" r:id="rId126"/>
    <p:sldId id="490" r:id="rId127"/>
    <p:sldId id="594" r:id="rId128"/>
    <p:sldId id="491" r:id="rId129"/>
    <p:sldId id="492" r:id="rId130"/>
    <p:sldId id="588" r:id="rId131"/>
    <p:sldId id="326" r:id="rId132"/>
  </p:sldIdLst>
  <p:sldSz cx="12190095" cy="6859270"/>
  <p:notesSz cx="6858000" cy="9144000"/>
  <p:custDataLst>
    <p:tags r:id="rId138"/>
  </p:custDataLst>
  <p:defaultText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0" userDrawn="1">
          <p15:clr>
            <a:srgbClr val="A4A3A4"/>
          </p15:clr>
        </p15:guide>
        <p15:guide id="2" pos="256" userDrawn="1">
          <p15:clr>
            <a:srgbClr val="A4A3A4"/>
          </p15:clr>
        </p15:guide>
        <p15:guide id="3" pos="656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晓娟" initials="W用"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69B2"/>
    <a:srgbClr val="005DA2"/>
    <a:srgbClr val="0075CC"/>
    <a:srgbClr val="FA0102"/>
    <a:srgbClr val="595959"/>
    <a:srgbClr val="F2F2F2"/>
    <a:srgbClr val="1370C0"/>
    <a:srgbClr val="8D8D8D"/>
    <a:srgbClr val="FFFFFF"/>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65" autoAdjust="0"/>
    <p:restoredTop sz="95894" autoAdjust="0"/>
  </p:normalViewPr>
  <p:slideViewPr>
    <p:cSldViewPr showGuides="1">
      <p:cViewPr varScale="1">
        <p:scale>
          <a:sx n="66" d="100"/>
          <a:sy n="66" d="100"/>
        </p:scale>
        <p:origin x="72" y="1074"/>
      </p:cViewPr>
      <p:guideLst>
        <p:guide orient="horz" pos="2150"/>
        <p:guide pos="256"/>
        <p:guide pos="6561"/>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86" d="100"/>
          <a:sy n="86" d="100"/>
        </p:scale>
        <p:origin x="-3810" y="-90"/>
      </p:cViewPr>
      <p:guideLst>
        <p:guide orient="horz" pos="2866"/>
        <p:guide pos="2160"/>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8" Type="http://schemas.openxmlformats.org/officeDocument/2006/relationships/tags" Target="tags/tag1.xml"/><Relationship Id="rId137" Type="http://schemas.openxmlformats.org/officeDocument/2006/relationships/commentAuthors" Target="commentAuthors.xml"/><Relationship Id="rId136" Type="http://schemas.openxmlformats.org/officeDocument/2006/relationships/tableStyles" Target="tableStyles.xml"/><Relationship Id="rId135" Type="http://schemas.openxmlformats.org/officeDocument/2006/relationships/viewProps" Target="viewProps.xml"/><Relationship Id="rId134" Type="http://schemas.openxmlformats.org/officeDocument/2006/relationships/presProps" Target="presProps.xml"/><Relationship Id="rId133" Type="http://schemas.openxmlformats.org/officeDocument/2006/relationships/handoutMaster" Target="handoutMasters/handoutMaster1.xml"/><Relationship Id="rId132" Type="http://schemas.openxmlformats.org/officeDocument/2006/relationships/slide" Target="slides/slide128.xml"/><Relationship Id="rId131" Type="http://schemas.openxmlformats.org/officeDocument/2006/relationships/slide" Target="slides/slide127.xml"/><Relationship Id="rId130" Type="http://schemas.openxmlformats.org/officeDocument/2006/relationships/slide" Target="slides/slide126.xml"/><Relationship Id="rId13" Type="http://schemas.openxmlformats.org/officeDocument/2006/relationships/slide" Target="slides/slide9.xml"/><Relationship Id="rId129" Type="http://schemas.openxmlformats.org/officeDocument/2006/relationships/slide" Target="slides/slide125.xml"/><Relationship Id="rId128" Type="http://schemas.openxmlformats.org/officeDocument/2006/relationships/slide" Target="slides/slide124.xml"/><Relationship Id="rId127" Type="http://schemas.openxmlformats.org/officeDocument/2006/relationships/slide" Target="slides/slide123.xml"/><Relationship Id="rId126" Type="http://schemas.openxmlformats.org/officeDocument/2006/relationships/slide" Target="slides/slide122.xml"/><Relationship Id="rId125" Type="http://schemas.openxmlformats.org/officeDocument/2006/relationships/slide" Target="slides/slide121.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121" Type="http://schemas.openxmlformats.org/officeDocument/2006/relationships/slide" Target="slides/slide117.xml"/><Relationship Id="rId120" Type="http://schemas.openxmlformats.org/officeDocument/2006/relationships/slide" Target="slides/slide116.xml"/><Relationship Id="rId12" Type="http://schemas.openxmlformats.org/officeDocument/2006/relationships/slide" Target="slides/slide8.xml"/><Relationship Id="rId119" Type="http://schemas.openxmlformats.org/officeDocument/2006/relationships/slide" Target="slides/slide115.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353A075-29DF-4CAE-8BA7-CDA0ED456C8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E3924EE-29F1-4E68-A53A-86CBCBDF827A}"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2B73EA-EE91-4E33-A9C1-8BF5DD7139A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392B679-AE23-4750-8FB0-6513430B8953}"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6.xml"/></Relationships>
</file>

<file path=ppt/notesSlides/_rels/notesSlide1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7.xml"/></Relationships>
</file>

<file path=ppt/notesSlides/_rels/notesSlide1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8.xml"/></Relationships>
</file>

<file path=ppt/notesSlides/_rels/notesSlide1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9.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0.xml"/></Relationships>
</file>

<file path=ppt/notesSlides/_rels/notesSlide1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1.xml"/></Relationships>
</file>

<file path=ppt/notesSlides/_rels/notesSlide1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2.xml"/></Relationships>
</file>

<file path=ppt/notesSlides/_rels/notesSlide1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3.xml"/></Relationships>
</file>

<file path=ppt/notesSlides/_rels/notesSlide1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4.xml"/></Relationships>
</file>

<file path=ppt/notesSlides/_rels/notesSlide1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5.xml"/></Relationships>
</file>

<file path=ppt/notesSlides/_rels/notesSlide1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6.xml"/></Relationships>
</file>

<file path=ppt/notesSlides/_rels/notesSlide1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7.xml"/></Relationships>
</file>

<file path=ppt/notesSlides/_rels/notesSlide1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8.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2588" y="685800"/>
            <a:ext cx="6092825"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392B679-AE23-4750-8FB0-6513430B8953}"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和副标题">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669777" y="2309308"/>
            <a:ext cx="10850541" cy="899333"/>
          </a:xfrm>
        </p:spPr>
        <p:txBody>
          <a:bodyPr lIns="101600" tIns="38100" rIns="25400" bIns="38100" anchor="t" anchorCtr="0">
            <a:noAutofit/>
          </a:bodyPr>
          <a:lstStyle>
            <a:lvl1pPr algn="ctr">
              <a:defRPr sz="5400" b="0" spc="600">
                <a:effectLst/>
                <a:latin typeface="+mn-ea"/>
                <a:ea typeface="+mn-ea"/>
              </a:defRPr>
            </a:lvl1pPr>
          </a:lstStyle>
          <a:p>
            <a:r>
              <a:rPr lang="zh-CN" altLang="en-US" dirty="0"/>
              <a:t>单击此处编辑标题</a:t>
            </a:r>
            <a:endParaRPr lang="zh-CN" altLang="en-US" dirty="0"/>
          </a:p>
        </p:txBody>
      </p:sp>
      <p:sp>
        <p:nvSpPr>
          <p:cNvPr id="3" name="副标题 2"/>
          <p:cNvSpPr>
            <a:spLocks noGrp="1"/>
          </p:cNvSpPr>
          <p:nvPr>
            <p:ph type="subTitle" idx="1" hasCustomPrompt="1"/>
          </p:nvPr>
        </p:nvSpPr>
        <p:spPr>
          <a:xfrm>
            <a:off x="669820" y="3566185"/>
            <a:ext cx="10850454" cy="801518"/>
          </a:xfrm>
        </p:spPr>
        <p:txBody>
          <a:bodyPr lIns="101600" tIns="38100" rIns="76200" bIns="38100" anchor="ctr" anchorCtr="0">
            <a:noAutofit/>
          </a:bodyPr>
          <a:lstStyle>
            <a:lvl1pPr marL="0" indent="0" algn="ctr" eaLnBrk="1" fontAlgn="auto" latinLnBrk="0" hangingPunct="1">
              <a:lnSpc>
                <a:spcPct val="100000"/>
              </a:lnSpc>
              <a:buNone/>
              <a:defRPr sz="2400" u="none" strike="noStrike" kern="1200" cap="none" spc="200" normalizeH="0" baseline="0">
                <a:solidFill>
                  <a:schemeClr val="tx1"/>
                </a:solidFill>
                <a:uFillTx/>
                <a:latin typeface="+mn-ea"/>
                <a:ea typeface="+mn-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dirty="0"/>
              <a:t>单击此处编辑副标题</a:t>
            </a:r>
            <a:endParaRPr lang="zh-CN" altLang="en-US" dirty="0"/>
          </a:p>
        </p:txBody>
      </p:sp>
      <p:sp>
        <p:nvSpPr>
          <p:cNvPr id="17" name="页脚占位符 16"/>
          <p:cNvSpPr>
            <a:spLocks noGrp="1"/>
          </p:cNvSpPr>
          <p:nvPr>
            <p:ph type="ftr" sz="quarter" idx="11"/>
          </p:nvPr>
        </p:nvSpPr>
        <p:spPr/>
        <p:txBody>
          <a:bodyPr/>
          <a:lstStyle>
            <a:lvl1pPr>
              <a:defRPr>
                <a:latin typeface="+mn-ea"/>
              </a:defRPr>
            </a:lvl1pPr>
          </a:lstStyle>
          <a:p>
            <a:endParaRPr lang="zh-CN" altLang="en-US" dirty="0"/>
          </a:p>
        </p:txBody>
      </p:sp>
      <p:sp>
        <p:nvSpPr>
          <p:cNvPr id="18" name="灯片编号占位符 17"/>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userDrawn="1"/>
        </p:nvCxnSpPr>
        <p:spPr>
          <a:xfrm>
            <a:off x="1007304" y="834057"/>
            <a:ext cx="10463800"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2" name="Group 7"/>
          <p:cNvGrpSpPr/>
          <p:nvPr userDrawn="1"/>
        </p:nvGrpSpPr>
        <p:grpSpPr bwMode="auto">
          <a:xfrm>
            <a:off x="431315" y="390618"/>
            <a:ext cx="520428" cy="274702"/>
            <a:chOff x="0" y="0"/>
            <a:chExt cx="1041399" cy="549275"/>
          </a:xfrm>
        </p:grpSpPr>
        <p:sp>
          <p:nvSpPr>
            <p:cNvPr id="13" name="Freeform 16"/>
            <p:cNvSpPr/>
            <p:nvPr/>
          </p:nvSpPr>
          <p:spPr bwMode="auto">
            <a:xfrm>
              <a:off x="0" y="0"/>
              <a:ext cx="361950" cy="549275"/>
            </a:xfrm>
            <a:custGeom>
              <a:avLst/>
              <a:gdLst>
                <a:gd name="T0" fmla="*/ 4 w 400"/>
                <a:gd name="T1" fmla="*/ 92 h 608"/>
                <a:gd name="T2" fmla="*/ 96 w 400"/>
                <a:gd name="T3" fmla="*/ 0 h 608"/>
                <a:gd name="T4" fmla="*/ 400 w 400"/>
                <a:gd name="T5" fmla="*/ 304 h 608"/>
                <a:gd name="T6" fmla="*/ 96 w 400"/>
                <a:gd name="T7" fmla="*/ 608 h 608"/>
                <a:gd name="T8" fmla="*/ 0 w 400"/>
                <a:gd name="T9" fmla="*/ 512 h 608"/>
                <a:gd name="T10" fmla="*/ 212 w 400"/>
                <a:gd name="T11" fmla="*/ 300 h 608"/>
                <a:gd name="T12" fmla="*/ 4 w 400"/>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400" h="608">
                  <a:moveTo>
                    <a:pt x="4" y="92"/>
                  </a:moveTo>
                  <a:lnTo>
                    <a:pt x="96" y="0"/>
                  </a:lnTo>
                  <a:lnTo>
                    <a:pt x="400" y="304"/>
                  </a:lnTo>
                  <a:lnTo>
                    <a:pt x="96" y="608"/>
                  </a:lnTo>
                  <a:lnTo>
                    <a:pt x="0" y="512"/>
                  </a:lnTo>
                  <a:lnTo>
                    <a:pt x="212" y="300"/>
                  </a:lnTo>
                  <a:lnTo>
                    <a:pt x="4" y="92"/>
                  </a:lnTo>
                  <a:close/>
                </a:path>
              </a:pathLst>
            </a:custGeom>
            <a:solidFill>
              <a:srgbClr val="005DA2"/>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4" name="Freeform 17"/>
            <p:cNvSpPr/>
            <p:nvPr/>
          </p:nvSpPr>
          <p:spPr bwMode="auto">
            <a:xfrm>
              <a:off x="338137" y="0"/>
              <a:ext cx="360362" cy="549275"/>
            </a:xfrm>
            <a:custGeom>
              <a:avLst/>
              <a:gdLst>
                <a:gd name="T0" fmla="*/ 4 w 399"/>
                <a:gd name="T1" fmla="*/ 92 h 608"/>
                <a:gd name="T2" fmla="*/ 96 w 399"/>
                <a:gd name="T3" fmla="*/ 0 h 608"/>
                <a:gd name="T4" fmla="*/ 399 w 399"/>
                <a:gd name="T5" fmla="*/ 304 h 608"/>
                <a:gd name="T6" fmla="*/ 96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6" y="0"/>
                  </a:lnTo>
                  <a:lnTo>
                    <a:pt x="399" y="304"/>
                  </a:lnTo>
                  <a:lnTo>
                    <a:pt x="96" y="608"/>
                  </a:lnTo>
                  <a:lnTo>
                    <a:pt x="0" y="512"/>
                  </a:lnTo>
                  <a:lnTo>
                    <a:pt x="212" y="300"/>
                  </a:lnTo>
                  <a:lnTo>
                    <a:pt x="4" y="92"/>
                  </a:lnTo>
                  <a:close/>
                </a:path>
              </a:pathLst>
            </a:custGeom>
            <a:solidFill>
              <a:srgbClr val="3992DB"/>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sp>
          <p:nvSpPr>
            <p:cNvPr id="15" name="Freeform 18"/>
            <p:cNvSpPr/>
            <p:nvPr/>
          </p:nvSpPr>
          <p:spPr bwMode="auto">
            <a:xfrm>
              <a:off x="681037" y="0"/>
              <a:ext cx="360362" cy="549275"/>
            </a:xfrm>
            <a:custGeom>
              <a:avLst/>
              <a:gdLst>
                <a:gd name="T0" fmla="*/ 4 w 399"/>
                <a:gd name="T1" fmla="*/ 92 h 608"/>
                <a:gd name="T2" fmla="*/ 95 w 399"/>
                <a:gd name="T3" fmla="*/ 0 h 608"/>
                <a:gd name="T4" fmla="*/ 399 w 399"/>
                <a:gd name="T5" fmla="*/ 304 h 608"/>
                <a:gd name="T6" fmla="*/ 95 w 399"/>
                <a:gd name="T7" fmla="*/ 608 h 608"/>
                <a:gd name="T8" fmla="*/ 0 w 399"/>
                <a:gd name="T9" fmla="*/ 512 h 608"/>
                <a:gd name="T10" fmla="*/ 212 w 399"/>
                <a:gd name="T11" fmla="*/ 300 h 608"/>
                <a:gd name="T12" fmla="*/ 4 w 399"/>
                <a:gd name="T13" fmla="*/ 92 h 608"/>
              </a:gdLst>
              <a:ahLst/>
              <a:cxnLst>
                <a:cxn ang="0">
                  <a:pos x="T0" y="T1"/>
                </a:cxn>
                <a:cxn ang="0">
                  <a:pos x="T2" y="T3"/>
                </a:cxn>
                <a:cxn ang="0">
                  <a:pos x="T4" y="T5"/>
                </a:cxn>
                <a:cxn ang="0">
                  <a:pos x="T6" y="T7"/>
                </a:cxn>
                <a:cxn ang="0">
                  <a:pos x="T8" y="T9"/>
                </a:cxn>
                <a:cxn ang="0">
                  <a:pos x="T10" y="T11"/>
                </a:cxn>
                <a:cxn ang="0">
                  <a:pos x="T12" y="T13"/>
                </a:cxn>
              </a:cxnLst>
              <a:rect l="0" t="0" r="r" b="b"/>
              <a:pathLst>
                <a:path w="399" h="608">
                  <a:moveTo>
                    <a:pt x="4" y="92"/>
                  </a:moveTo>
                  <a:lnTo>
                    <a:pt x="95" y="0"/>
                  </a:lnTo>
                  <a:lnTo>
                    <a:pt x="399" y="304"/>
                  </a:lnTo>
                  <a:lnTo>
                    <a:pt x="95" y="608"/>
                  </a:lnTo>
                  <a:lnTo>
                    <a:pt x="0" y="512"/>
                  </a:lnTo>
                  <a:lnTo>
                    <a:pt x="212" y="300"/>
                  </a:lnTo>
                  <a:lnTo>
                    <a:pt x="4" y="92"/>
                  </a:lnTo>
                  <a:close/>
                </a:path>
              </a:pathLst>
            </a:custGeom>
            <a:solidFill>
              <a:srgbClr val="FF0000"/>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a:p>
          </p:txBody>
        </p:sp>
      </p:grpSp>
      <p:sp>
        <p:nvSpPr>
          <p:cNvPr id="6" name="矩形 5"/>
          <p:cNvSpPr/>
          <p:nvPr userDrawn="1"/>
        </p:nvSpPr>
        <p:spPr>
          <a:xfrm>
            <a:off x="0" y="6794447"/>
            <a:ext cx="10631710" cy="84639"/>
          </a:xfrm>
          <a:prstGeom prst="rect">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userDrawn="1"/>
        </p:nvSpPr>
        <p:spPr>
          <a:xfrm>
            <a:off x="10703717" y="6794446"/>
            <a:ext cx="1486695" cy="84639"/>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bg>
      <p:bgPr>
        <a:solidFill>
          <a:schemeClr val="bg1"/>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2"/>
            <a:ext cx="10361851" cy="1362390"/>
          </a:xfrm>
        </p:spPr>
        <p:txBody>
          <a:bodyPr anchor="t"/>
          <a:lstStyle>
            <a:lvl1pPr algn="l">
              <a:defRPr sz="53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7386"/>
            <a:ext cx="10361851" cy="1500534"/>
          </a:xfrm>
        </p:spPr>
        <p:txBody>
          <a:bodyPr anchor="b"/>
          <a:lstStyle>
            <a:lvl1pPr marL="0" indent="0">
              <a:buNone/>
              <a:defRPr sz="2700">
                <a:solidFill>
                  <a:schemeClr val="tx1">
                    <a:tint val="75000"/>
                  </a:schemeClr>
                </a:solidFill>
              </a:defRPr>
            </a:lvl1pPr>
            <a:lvl2pPr marL="609600" indent="0">
              <a:buNone/>
              <a:defRPr sz="2400">
                <a:solidFill>
                  <a:schemeClr val="tx1">
                    <a:tint val="75000"/>
                  </a:schemeClr>
                </a:solidFill>
              </a:defRPr>
            </a:lvl2pPr>
            <a:lvl3pPr marL="1219200" indent="0">
              <a:buNone/>
              <a:defRPr sz="2100">
                <a:solidFill>
                  <a:schemeClr val="tx1">
                    <a:tint val="75000"/>
                  </a:schemeClr>
                </a:solidFill>
              </a:defRPr>
            </a:lvl3pPr>
            <a:lvl4pPr marL="1828800" indent="0">
              <a:buNone/>
              <a:defRPr sz="1900">
                <a:solidFill>
                  <a:schemeClr val="tx1">
                    <a:tint val="75000"/>
                  </a:schemeClr>
                </a:solidFill>
              </a:defRPr>
            </a:lvl4pPr>
            <a:lvl5pPr marL="2438400" indent="0">
              <a:buNone/>
              <a:defRPr sz="1900">
                <a:solidFill>
                  <a:schemeClr val="tx1">
                    <a:tint val="75000"/>
                  </a:schemeClr>
                </a:solidFill>
              </a:defRPr>
            </a:lvl5pPr>
            <a:lvl6pPr marL="3048000" indent="0">
              <a:buNone/>
              <a:defRPr sz="1900">
                <a:solidFill>
                  <a:schemeClr val="tx1">
                    <a:tint val="75000"/>
                  </a:schemeClr>
                </a:solidFill>
              </a:defRPr>
            </a:lvl6pPr>
            <a:lvl7pPr marL="3657600" indent="0">
              <a:buNone/>
              <a:defRPr sz="1900">
                <a:solidFill>
                  <a:schemeClr val="tx1">
                    <a:tint val="75000"/>
                  </a:schemeClr>
                </a:solidFill>
              </a:defRPr>
            </a:lvl7pPr>
            <a:lvl8pPr marL="4267200" indent="0">
              <a:buNone/>
              <a:defRPr sz="1900">
                <a:solidFill>
                  <a:schemeClr val="tx1">
                    <a:tint val="75000"/>
                  </a:schemeClr>
                </a:solidFill>
              </a:defRPr>
            </a:lvl8pPr>
            <a:lvl9pPr marL="4876800" indent="0">
              <a:buNone/>
              <a:defRPr sz="19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572"/>
            <a:ext cx="5384099" cy="4527011"/>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469"/>
            <a:ext cx="5386216"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5378"/>
            <a:ext cx="5386216"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2" y="1535469"/>
            <a:ext cx="5388332" cy="639911"/>
          </a:xfrm>
        </p:spPr>
        <p:txBody>
          <a:bodyPr anchor="b"/>
          <a:lstStyle>
            <a:lvl1pPr marL="0" indent="0">
              <a:buNone/>
              <a:defRPr sz="3200" b="1"/>
            </a:lvl1pPr>
            <a:lvl2pPr marL="609600" indent="0">
              <a:buNone/>
              <a:defRPr sz="2700" b="1"/>
            </a:lvl2pPr>
            <a:lvl3pPr marL="1219200" indent="0">
              <a:buNone/>
              <a:defRPr sz="2400" b="1"/>
            </a:lvl3pPr>
            <a:lvl4pPr marL="1828800" indent="0">
              <a:buNone/>
              <a:defRPr sz="2100" b="1"/>
            </a:lvl4pPr>
            <a:lvl5pPr marL="2438400" indent="0">
              <a:buNone/>
              <a:defRPr sz="2100" b="1"/>
            </a:lvl5pPr>
            <a:lvl6pPr marL="3048000" indent="0">
              <a:buNone/>
              <a:defRPr sz="2100" b="1"/>
            </a:lvl6pPr>
            <a:lvl7pPr marL="3657600" indent="0">
              <a:buNone/>
              <a:defRPr sz="2100" b="1"/>
            </a:lvl7pPr>
            <a:lvl8pPr marL="4267200" indent="0">
              <a:buNone/>
              <a:defRPr sz="2100" b="1"/>
            </a:lvl8pPr>
            <a:lvl9pPr marL="4876800" indent="0">
              <a:buNone/>
              <a:defRPr sz="21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2" y="2175378"/>
            <a:ext cx="5388332" cy="3952203"/>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sp>
        <p:nvSpPr>
          <p:cNvPr id="8" name="等腰三角形 7"/>
          <p:cNvSpPr/>
          <p:nvPr userDrawn="1"/>
        </p:nvSpPr>
        <p:spPr>
          <a:xfrm flipH="1" flipV="1">
            <a:off x="-767029" y="-29126"/>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flipH="1" flipV="1">
            <a:off x="1413539" y="0"/>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userDrawn="1"/>
        </p:nvSpPr>
        <p:spPr>
          <a:xfrm>
            <a:off x="6085438" y="4298493"/>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cxnSp>
        <p:nvCxnSpPr>
          <p:cNvPr id="8" name="直接连接符 7"/>
          <p:cNvCxnSpPr/>
          <p:nvPr userDrawn="1"/>
        </p:nvCxnSpPr>
        <p:spPr>
          <a:xfrm>
            <a:off x="984634" y="1413103"/>
            <a:ext cx="1019847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组合 8"/>
          <p:cNvGrpSpPr/>
          <p:nvPr userDrawn="1"/>
        </p:nvGrpSpPr>
        <p:grpSpPr>
          <a:xfrm>
            <a:off x="10607120" y="654595"/>
            <a:ext cx="575989" cy="577246"/>
            <a:chOff x="6084168" y="1274820"/>
            <a:chExt cx="432048" cy="432834"/>
          </a:xfrm>
        </p:grpSpPr>
        <p:sp>
          <p:nvSpPr>
            <p:cNvPr id="10"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1"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8879153" y="655120"/>
            <a:ext cx="575989" cy="576197"/>
            <a:chOff x="4788024" y="1275213"/>
            <a:chExt cx="432048" cy="432048"/>
          </a:xfrm>
        </p:grpSpPr>
        <p:sp>
          <p:nvSpPr>
            <p:cNvPr id="13"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4"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5" name="组合 14"/>
          <p:cNvGrpSpPr/>
          <p:nvPr userDrawn="1"/>
        </p:nvGrpSpPr>
        <p:grpSpPr>
          <a:xfrm>
            <a:off x="9743137" y="654595"/>
            <a:ext cx="577036" cy="577246"/>
            <a:chOff x="5436096" y="1274820"/>
            <a:chExt cx="432833" cy="432834"/>
          </a:xfrm>
        </p:grpSpPr>
        <p:sp>
          <p:nvSpPr>
            <p:cNvPr id="16"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7"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8" name="组合 17"/>
          <p:cNvGrpSpPr/>
          <p:nvPr userDrawn="1"/>
        </p:nvGrpSpPr>
        <p:grpSpPr>
          <a:xfrm>
            <a:off x="7151187" y="654595"/>
            <a:ext cx="577036" cy="577246"/>
            <a:chOff x="3491880" y="1274820"/>
            <a:chExt cx="432833" cy="432834"/>
          </a:xfrm>
        </p:grpSpPr>
        <p:sp>
          <p:nvSpPr>
            <p:cNvPr id="19"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21" name="组合 20"/>
          <p:cNvGrpSpPr/>
          <p:nvPr userDrawn="1"/>
        </p:nvGrpSpPr>
        <p:grpSpPr>
          <a:xfrm>
            <a:off x="8015170" y="654595"/>
            <a:ext cx="577036" cy="577246"/>
            <a:chOff x="4139952" y="1274820"/>
            <a:chExt cx="432833" cy="432834"/>
          </a:xfrm>
        </p:grpSpPr>
        <p:sp>
          <p:nvSpPr>
            <p:cNvPr id="22"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正文">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文本占位符 6"/>
          <p:cNvSpPr>
            <a:spLocks noGrp="1"/>
          </p:cNvSpPr>
          <p:nvPr>
            <p:ph type="body" idx="1" hasCustomPrompt="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0" name="等腰三角形 39"/>
          <p:cNvSpPr/>
          <p:nvPr userDrawn="1"/>
        </p:nvSpPr>
        <p:spPr>
          <a:xfrm>
            <a:off x="7741543" y="3609725"/>
            <a:ext cx="6887119" cy="3248275"/>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等腰三角形 6"/>
          <p:cNvSpPr/>
          <p:nvPr userDrawn="1"/>
        </p:nvSpPr>
        <p:spPr>
          <a:xfrm flipH="1" flipV="1">
            <a:off x="-766394" y="-28491"/>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等腰三角形 7"/>
          <p:cNvSpPr/>
          <p:nvPr userDrawn="1"/>
        </p:nvSpPr>
        <p:spPr>
          <a:xfrm flipH="1" flipV="1">
            <a:off x="10199399" y="4676775"/>
            <a:ext cx="3825848" cy="1804442"/>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userDrawn="1"/>
        </p:nvSpPr>
        <p:spPr>
          <a:xfrm>
            <a:off x="6086073" y="4299128"/>
            <a:ext cx="5426766" cy="2559507"/>
          </a:xfrm>
          <a:prstGeom prst="triangle">
            <a:avLst/>
          </a:prstGeom>
          <a:solidFill>
            <a:srgbClr val="E9EAEF">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702"/>
            <a:ext cx="2742843" cy="585288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702"/>
            <a:ext cx="8025355" cy="585288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标题与图文">
    <p:spTree>
      <p:nvGrpSpPr>
        <p:cNvPr id="1" name=""/>
        <p:cNvGrpSpPr/>
        <p:nvPr/>
      </p:nvGrpSpPr>
      <p:grpSpPr>
        <a:xfrm>
          <a:off x="0" y="0"/>
          <a:ext cx="0" cy="0"/>
          <a:chOff x="0" y="0"/>
          <a:chExt cx="0" cy="0"/>
        </a:xfrm>
      </p:grpSpPr>
      <p:sp>
        <p:nvSpPr>
          <p:cNvPr id="3" name="页脚占位符 2"/>
          <p:cNvSpPr>
            <a:spLocks noGrp="1"/>
          </p:cNvSpPr>
          <p:nvPr>
            <p:ph type="ftr" sz="quarter" idx="11"/>
          </p:nvPr>
        </p:nvSpPr>
        <p:spPr/>
        <p:txBody>
          <a:bodyPr/>
          <a:lstStyle>
            <a:lvl1pPr>
              <a:defRPr>
                <a:latin typeface="+mn-ea"/>
              </a:defRPr>
            </a:lvl1pPr>
          </a:lstStyle>
          <a:p>
            <a:endParaRPr lang="zh-CN" altLang="en-US"/>
          </a:p>
        </p:txBody>
      </p:sp>
      <p:sp>
        <p:nvSpPr>
          <p:cNvPr id="4" name="灯片编号占位符 3"/>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5" name="标题 4"/>
          <p:cNvSpPr>
            <a:spLocks noGrp="1"/>
          </p:cNvSpPr>
          <p:nvPr>
            <p:ph type="title" hasCustomPrompt="1"/>
          </p:nvPr>
        </p:nvSpPr>
        <p:spPr>
          <a:xfrm>
            <a:off x="839974" y="727845"/>
            <a:ext cx="3931306" cy="1115266"/>
          </a:xfrm>
        </p:spPr>
        <p:txBody>
          <a:bodyPr anchor="ctr" anchorCtr="0"/>
          <a:lstStyle>
            <a:lvl1pPr>
              <a:defRPr sz="3200">
                <a:latin typeface="+mn-ea"/>
                <a:ea typeface="+mn-ea"/>
              </a:defRPr>
            </a:lvl1pPr>
          </a:lstStyle>
          <a:p>
            <a:r>
              <a:rPr lang="zh-CN" altLang="en-US"/>
              <a:t>单击此处编辑标题</a:t>
            </a:r>
            <a:endParaRPr lang="zh-CN" altLang="en-US"/>
          </a:p>
        </p:txBody>
      </p:sp>
      <p:sp>
        <p:nvSpPr>
          <p:cNvPr id="6" name="内容占位符 5"/>
          <p:cNvSpPr>
            <a:spLocks noGrp="1"/>
          </p:cNvSpPr>
          <p:nvPr>
            <p:ph idx="1" hasCustomPrompt="1"/>
          </p:nvPr>
        </p:nvSpPr>
        <p:spPr>
          <a:xfrm>
            <a:off x="5137617" y="727845"/>
            <a:ext cx="6171235" cy="5404215"/>
          </a:xfrm>
        </p:spPr>
        <p:txBody>
          <a:bodyPr/>
          <a:lstStyle>
            <a:lvl1pPr>
              <a:defRPr sz="2400">
                <a:latin typeface="+mn-ea"/>
                <a:ea typeface="+mn-ea"/>
              </a:defRPr>
            </a:lvl1pPr>
            <a:lvl2pPr marL="457200" indent="0">
              <a:buNone/>
              <a:defRPr sz="2400">
                <a:latin typeface="+mn-ea"/>
                <a:ea typeface="+mn-ea"/>
              </a:defRPr>
            </a:lvl2pPr>
            <a:lvl3pPr>
              <a:defRPr sz="2400">
                <a:latin typeface="+mn-ea"/>
                <a:ea typeface="+mn-ea"/>
              </a:defRPr>
            </a:lvl3pPr>
            <a:lvl4pPr>
              <a:defRPr sz="2400">
                <a:latin typeface="+mn-ea"/>
                <a:ea typeface="+mn-ea"/>
              </a:defRPr>
            </a:lvl4pPr>
            <a:lvl5pPr>
              <a:defRPr sz="2400">
                <a:latin typeface="+mn-ea"/>
                <a:ea typeface="+mn-ea"/>
              </a:defRPr>
            </a:lvl5pPr>
            <a:lvl6pPr>
              <a:defRPr sz="2000"/>
            </a:lvl6pPr>
            <a:lvl7pPr>
              <a:defRPr sz="2000"/>
            </a:lvl7pPr>
            <a:lvl8pPr>
              <a:defRPr sz="2000"/>
            </a:lvl8pPr>
            <a:lvl9pPr>
              <a:defRPr sz="2000"/>
            </a:lvl9pPr>
          </a:lstStyle>
          <a:p>
            <a:pPr lvl="0"/>
            <a:r>
              <a:rPr lang="zh-CN" altLang="en-US"/>
              <a:t>单击此处编辑正文</a:t>
            </a:r>
            <a:endParaRPr lang="zh-CN" altLang="en-US"/>
          </a:p>
        </p:txBody>
      </p:sp>
      <p:sp>
        <p:nvSpPr>
          <p:cNvPr id="7" name="文本占位符 6"/>
          <p:cNvSpPr>
            <a:spLocks noGrp="1"/>
          </p:cNvSpPr>
          <p:nvPr>
            <p:ph type="body" sz="half" idx="2" hasCustomPrompt="1"/>
          </p:nvPr>
        </p:nvSpPr>
        <p:spPr>
          <a:xfrm>
            <a:off x="839974" y="2240060"/>
            <a:ext cx="3931306" cy="3892636"/>
          </a:xfrm>
        </p:spPr>
        <p:txBody>
          <a:bodyPr/>
          <a:lstStyle>
            <a:lvl1pPr marL="342900" indent="-342900">
              <a:buFont typeface="Arial" panose="020B0604020202020204" pitchFamily="34" charset="0"/>
              <a:buChar char="•"/>
              <a:defRPr sz="2400">
                <a:latin typeface="+mn-ea"/>
                <a:ea typeface="+mn-ea"/>
              </a:defRPr>
            </a:lvl1pPr>
            <a:lvl2pPr marL="457200" indent="0">
              <a:buNone/>
              <a:defRPr sz="1400"/>
            </a:lvl2pPr>
            <a:lvl3pPr marL="914400" indent="0">
              <a:buNone/>
              <a:defRPr sz="1200"/>
            </a:lvl3pPr>
            <a:lvl4pPr marL="1371600" indent="0">
              <a:buNone/>
              <a:defRPr sz="1000"/>
            </a:lvl4pPr>
            <a:lvl5pPr marL="1828800" indent="0">
              <a:buNone/>
              <a:defRPr sz="1000"/>
            </a:lvl5pPr>
            <a:lvl6pPr marL="2285365" indent="0">
              <a:buNone/>
              <a:defRPr sz="1000"/>
            </a:lvl6pPr>
            <a:lvl7pPr marL="2742565" indent="0">
              <a:buNone/>
              <a:defRPr sz="1000"/>
            </a:lvl7pPr>
            <a:lvl8pPr marL="3199765" indent="0">
              <a:buNone/>
              <a:defRPr sz="1000"/>
            </a:lvl8pPr>
            <a:lvl9pPr marL="3656965" indent="0">
              <a:buNone/>
              <a:defRPr sz="1000"/>
            </a:lvl9pPr>
          </a:lstStyle>
          <a:p>
            <a:pPr lvl="0"/>
            <a:r>
              <a:rPr lang="zh-CN" altLang="en-US"/>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p>
          <a:p>
            <a:pPr lvl="0"/>
            <a:r>
              <a:rPr lang="zh-CN" altLang="en-US">
                <a:sym typeface="+mn-ea"/>
              </a:rPr>
              <a:t>单击此处编辑正文</a:t>
            </a:r>
            <a:endParaRPr lang="zh-CN" altLang="en-US">
              <a:sym typeface="+mn-ea"/>
            </a:endParaRPr>
          </a:p>
          <a:p>
            <a:pPr lvl="0"/>
            <a:r>
              <a:rPr lang="zh-CN" altLang="en-US">
                <a:sym typeface="+mn-ea"/>
              </a:rPr>
              <a:t>单击此处编辑正文</a:t>
            </a: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图片与注释">
    <p:spTree>
      <p:nvGrpSpPr>
        <p:cNvPr id="1" name=""/>
        <p:cNvGrpSpPr/>
        <p:nvPr/>
      </p:nvGrpSpPr>
      <p:grpSpPr>
        <a:xfrm>
          <a:off x="0" y="0"/>
          <a:ext cx="0" cy="0"/>
          <a:chOff x="0" y="0"/>
          <a:chExt cx="0" cy="0"/>
        </a:xfrm>
      </p:grpSpPr>
      <p:sp>
        <p:nvSpPr>
          <p:cNvPr id="6" name="页脚占位符 5"/>
          <p:cNvSpPr>
            <a:spLocks noGrp="1"/>
          </p:cNvSpPr>
          <p:nvPr>
            <p:ph type="ftr" sz="quarter" idx="11"/>
          </p:nvPr>
        </p:nvSpPr>
        <p:spPr/>
        <p:txBody>
          <a:bodyPr/>
          <a:lstStyle>
            <a:lvl1pPr>
              <a:defRPr>
                <a:latin typeface="+mn-ea"/>
              </a:defRPr>
            </a:lvl1pPr>
          </a:lstStyle>
          <a:p>
            <a:endParaRPr lang="zh-CN" altLang="en-US" dirty="0"/>
          </a:p>
        </p:txBody>
      </p:sp>
      <p:sp>
        <p:nvSpPr>
          <p:cNvPr id="7" name="灯片编号占位符 6"/>
          <p:cNvSpPr>
            <a:spLocks noGrp="1"/>
          </p:cNvSpPr>
          <p:nvPr>
            <p:ph type="sldNum" sz="quarter" idx="12"/>
          </p:nvPr>
        </p:nvSpPr>
        <p:spPr/>
        <p:txBody>
          <a:bodyPr/>
          <a:lstStyle>
            <a:lvl1pPr>
              <a:defRPr>
                <a:latin typeface="+mn-ea"/>
              </a:defRPr>
            </a:lvl1pPr>
          </a:lstStyle>
          <a:p>
            <a:fld id="{FABC47A4-756D-490B-A52F-7D9E2C9FC05F}" type="slidenum">
              <a:rPr lang="zh-CN" altLang="en-US" smtClean="0"/>
            </a:fld>
            <a:endParaRPr lang="zh-CN" altLang="en-US"/>
          </a:p>
        </p:txBody>
      </p:sp>
      <p:sp>
        <p:nvSpPr>
          <p:cNvPr id="9" name="标题 8"/>
          <p:cNvSpPr>
            <a:spLocks noGrp="1"/>
          </p:cNvSpPr>
          <p:nvPr>
            <p:ph type="title" hasCustomPrompt="1"/>
          </p:nvPr>
        </p:nvSpPr>
        <p:spPr>
          <a:xfrm>
            <a:off x="669820" y="5606183"/>
            <a:ext cx="10850454" cy="558268"/>
          </a:xfrm>
        </p:spPr>
        <p:txBody>
          <a:bodyPr/>
          <a:lstStyle>
            <a:lvl1pPr>
              <a:defRPr b="0">
                <a:latin typeface="+mn-ea"/>
                <a:ea typeface="+mn-ea"/>
              </a:defRPr>
            </a:lvl1pPr>
          </a:lstStyle>
          <a:p>
            <a:r>
              <a:rPr lang="zh-CN" altLang="en-US"/>
              <a:t>单击此处编辑正文</a:t>
            </a:r>
            <a:endParaRPr lang="zh-CN" altLang="en-US"/>
          </a:p>
        </p:txBody>
      </p:sp>
      <p:sp>
        <p:nvSpPr>
          <p:cNvPr id="8" name="内容占位符 7"/>
          <p:cNvSpPr>
            <a:spLocks noGrp="1"/>
          </p:cNvSpPr>
          <p:nvPr>
            <p:ph idx="1" hasCustomPrompt="1"/>
          </p:nvPr>
        </p:nvSpPr>
        <p:spPr>
          <a:xfrm>
            <a:off x="669820" y="641469"/>
            <a:ext cx="10850454" cy="4556969"/>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vertTitleAndTx" preserve="1">
  <p:cSld name="单张大图">
    <p:spTree>
      <p:nvGrpSpPr>
        <p:cNvPr id="1" name=""/>
        <p:cNvGrpSpPr/>
        <p:nvPr/>
      </p:nvGrpSpPr>
      <p:grpSpPr>
        <a:xfrm>
          <a:off x="0" y="0"/>
          <a:ext cx="0" cy="0"/>
          <a:chOff x="0" y="0"/>
          <a:chExt cx="0" cy="0"/>
        </a:xfrm>
      </p:grpSpPr>
      <p:sp>
        <p:nvSpPr>
          <p:cNvPr id="5" name="页脚占位符 4"/>
          <p:cNvSpPr>
            <a:spLocks noGrp="1"/>
          </p:cNvSpPr>
          <p:nvPr>
            <p:ph type="ftr" sz="quarter" idx="11"/>
          </p:nvPr>
        </p:nvSpPr>
        <p:spPr/>
        <p:txBody>
          <a:bodyPr/>
          <a:lstStyle>
            <a:lvl1pPr>
              <a:defRPr>
                <a:latin typeface="+mn-ea"/>
              </a:defRPr>
            </a:lvl1pPr>
          </a:lstStyle>
          <a:p>
            <a:endParaRPr lang="zh-CN" altLang="en-US"/>
          </a:p>
        </p:txBody>
      </p:sp>
      <p:sp>
        <p:nvSpPr>
          <p:cNvPr id="6" name="灯片编号占位符 5"/>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7" name="内容占位符 6"/>
          <p:cNvSpPr>
            <a:spLocks noGrp="1"/>
          </p:cNvSpPr>
          <p:nvPr>
            <p:ph idx="1" hasCustomPrompt="1"/>
          </p:nvPr>
        </p:nvSpPr>
        <p:spPr>
          <a:xfrm>
            <a:off x="0" y="0"/>
            <a:ext cx="12194539" cy="686943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457200" marR="0" lvl="1" indent="0" algn="l" defTabSz="914400" rtl="0" eaLnBrk="1" fontAlgn="auto" latinLnBrk="0" hangingPunct="1">
              <a:lnSpc>
                <a:spcPct val="130000"/>
              </a:lnSpc>
              <a:spcBef>
                <a:spcPts val="0"/>
              </a:spcBef>
              <a:spcAft>
                <a:spcPts val="1000"/>
              </a:spcAft>
              <a:buFont typeface="Arial" panose="020B0604020202020204" pitchFamily="34" charset="0"/>
              <a:buNone/>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两联图片">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内容占位符 1"/>
          <p:cNvSpPr>
            <a:spLocks noGrp="1"/>
          </p:cNvSpPr>
          <p:nvPr>
            <p:ph sz="half" idx="2" hasCustomPrompt="1"/>
          </p:nvPr>
        </p:nvSpPr>
        <p:spPr>
          <a:xfrm>
            <a:off x="467922"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单击此处编辑正文</a:t>
            </a:r>
            <a:endParaRPr dirty="0">
              <a:sym typeface="+mn-ea"/>
            </a:endParaRPr>
          </a:p>
        </p:txBody>
      </p:sp>
      <p:sp>
        <p:nvSpPr>
          <p:cNvPr id="6" name="内容占位符 5"/>
          <p:cNvSpPr>
            <a:spLocks noGrp="1"/>
          </p:cNvSpPr>
          <p:nvPr>
            <p:ph sz="half" idx="13" hasCustomPrompt="1"/>
          </p:nvPr>
        </p:nvSpPr>
        <p:spPr>
          <a:xfrm>
            <a:off x="6286787" y="565255"/>
            <a:ext cx="5399196" cy="5728760"/>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4pPr>
            <a:lvl5pPr marL="2056765"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2400" b="0" i="0" u="none" strike="noStrike" kern="1200" cap="none" spc="150" normalizeH="0" baseline="0" noProof="1" dirty="0">
                <a:solidFill>
                  <a:schemeClr val="tx1">
                    <a:lumMod val="75000"/>
                    <a:lumOff val="25000"/>
                  </a:schemeClr>
                </a:solidFill>
                <a:uFillTx/>
                <a:latin typeface="+mn-ea"/>
                <a:ea typeface="+mn-ea"/>
                <a:cs typeface="+mn-cs"/>
                <a:sym typeface="+mn-ea"/>
              </a:defRPr>
            </a:lvl5pPr>
          </a:lstStyle>
          <a:p>
            <a:pPr lvl="0"/>
            <a:r>
              <a:rPr dirty="0">
                <a:sym typeface="+mn-ea"/>
              </a:rPr>
              <a:t>单击此处编辑</a:t>
            </a:r>
            <a:r>
              <a:rPr>
                <a:sym typeface="+mn-ea"/>
              </a:rPr>
              <a:t>正文</a:t>
            </a:r>
            <a:endParaRPr dirty="0">
              <a:sym typeface="+mn-ea"/>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a:p>
        </p:txBody>
      </p:sp>
      <p:sp>
        <p:nvSpPr>
          <p:cNvPr id="2" name="标题 1"/>
          <p:cNvSpPr>
            <a:spLocks noGrp="1"/>
          </p:cNvSpPr>
          <p:nvPr>
            <p:ph type="title" hasCustomPrompt="1"/>
          </p:nvPr>
        </p:nvSpPr>
        <p:spPr>
          <a:xfrm>
            <a:off x="669777" y="623706"/>
            <a:ext cx="10850541" cy="899333"/>
          </a:xfrm>
        </p:spPr>
        <p:txBody>
          <a:bodyPr vert="horz" lIns="101600" tIns="38100" rIns="25400" bIns="38100" rtlCol="0" anchor="ctr" anchorCtr="0">
            <a:noAutofit/>
          </a:bodyPr>
          <a:lstStyle>
            <a:lvl1pPr marL="0" marR="0" algn="ctr" defTabSz="914400" rtl="0" eaLnBrk="1" fontAlgn="auto" latinLnBrk="0" hangingPunct="1">
              <a:lnSpc>
                <a:spcPct val="100000"/>
              </a:lnSpc>
              <a:buNone/>
              <a:defRPr kumimoji="0" lang="zh-CN" altLang="en-US" sz="3200" b="0" i="0" u="none" strike="noStrike" kern="1200" cap="none" spc="600" normalizeH="0" baseline="0" noProof="1" dirty="0">
                <a:solidFill>
                  <a:schemeClr val="tx1"/>
                </a:solidFill>
                <a:effectLst/>
                <a:uFillTx/>
                <a:latin typeface="+mn-ea"/>
                <a:ea typeface="+mn-ea"/>
                <a:cs typeface="+mj-cs"/>
                <a:sym typeface="+mn-ea"/>
              </a:defRPr>
            </a:lvl1pPr>
          </a:lstStyle>
          <a:p>
            <a:pPr lvl="0"/>
            <a:r>
              <a:rPr>
                <a:sym typeface="+mn-ea"/>
              </a:rPr>
              <a:t>单击此处编辑标题</a:t>
            </a:r>
            <a:endParaRPr>
              <a:sym typeface="+mn-ea"/>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4" name="页脚占位符 3"/>
          <p:cNvSpPr>
            <a:spLocks noGrp="1"/>
          </p:cNvSpPr>
          <p:nvPr>
            <p:ph type="ftr" sz="quarter" idx="11"/>
          </p:nvPr>
        </p:nvSpPr>
        <p:spPr/>
        <p:txBody>
          <a:bodyPr/>
          <a:lstStyle>
            <a:lvl1pPr>
              <a:defRPr>
                <a:latin typeface="+mn-ea"/>
              </a:defRPr>
            </a:lvl1pPr>
          </a:lstStyle>
          <a:p>
            <a:endParaRPr lang="zh-CN" altLang="en-US" dirty="0"/>
          </a:p>
        </p:txBody>
      </p:sp>
      <p:sp>
        <p:nvSpPr>
          <p:cNvPr id="5" name="灯片编号占位符 4"/>
          <p:cNvSpPr>
            <a:spLocks noGrp="1"/>
          </p:cNvSpPr>
          <p:nvPr>
            <p:ph type="sldNum" sz="quarter" idx="12"/>
          </p:nvPr>
        </p:nvSpPr>
        <p:spPr/>
        <p:txBody>
          <a:bodyPr/>
          <a:lstStyle>
            <a:lvl1pPr>
              <a:defRPr>
                <a:latin typeface="+mn-ea"/>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grpSp>
        <p:nvGrpSpPr>
          <p:cNvPr id="42" name="组合 41"/>
          <p:cNvGrpSpPr/>
          <p:nvPr userDrawn="1"/>
        </p:nvGrpSpPr>
        <p:grpSpPr>
          <a:xfrm>
            <a:off x="0" y="2202951"/>
            <a:ext cx="12190413" cy="2420263"/>
            <a:chOff x="170694" y="177982"/>
            <a:chExt cx="3936004" cy="781165"/>
          </a:xfrm>
        </p:grpSpPr>
        <p:sp>
          <p:nvSpPr>
            <p:cNvPr id="44" name="等腰三角形 43"/>
            <p:cNvSpPr/>
            <p:nvPr/>
          </p:nvSpPr>
          <p:spPr>
            <a:xfrm>
              <a:off x="1233863" y="177982"/>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5" name="等腰三角形 44"/>
            <p:cNvSpPr/>
            <p:nvPr/>
          </p:nvSpPr>
          <p:spPr>
            <a:xfrm flipV="1">
              <a:off x="200258" y="602633"/>
              <a:ext cx="355284" cy="356514"/>
            </a:xfrm>
            <a:prstGeom prs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6" name="矩形 45"/>
            <p:cNvSpPr/>
            <p:nvPr/>
          </p:nvSpPr>
          <p:spPr>
            <a:xfrm>
              <a:off x="170694" y="261768"/>
              <a:ext cx="3936004" cy="6119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7" name="平行四边形 46"/>
            <p:cNvSpPr/>
            <p:nvPr/>
          </p:nvSpPr>
          <p:spPr>
            <a:xfrm>
              <a:off x="376965" y="178257"/>
              <a:ext cx="1036076" cy="779005"/>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cs typeface="+mn-ea"/>
                <a:sym typeface="+mn-lt"/>
              </a:endParaRPr>
            </a:p>
          </p:txBody>
        </p:sp>
        <p:sp>
          <p:nvSpPr>
            <p:cNvPr id="48" name="文本框 6"/>
            <p:cNvSpPr txBox="1"/>
            <p:nvPr/>
          </p:nvSpPr>
          <p:spPr>
            <a:xfrm>
              <a:off x="619911" y="284178"/>
              <a:ext cx="650908" cy="553578"/>
            </a:xfrm>
            <a:prstGeom prst="rect">
              <a:avLst/>
            </a:prstGeom>
            <a:noFill/>
          </p:spPr>
          <p:txBody>
            <a:bodyPr wrap="square" lIns="68580" tIns="34290" rIns="68580" bIns="34290" rtlCol="0">
              <a:spAutoFit/>
            </a:bodyPr>
            <a:lstStyle/>
            <a:p>
              <a:endParaRPr lang="zh-CN" altLang="en-US" sz="10700" dirty="0">
                <a:solidFill>
                  <a:schemeClr val="bg1">
                    <a:lumMod val="9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7" name="组合 6"/>
          <p:cNvGrpSpPr/>
          <p:nvPr userDrawn="1"/>
        </p:nvGrpSpPr>
        <p:grpSpPr>
          <a:xfrm>
            <a:off x="7919172" y="1700153"/>
            <a:ext cx="575989" cy="577246"/>
            <a:chOff x="6084168" y="1274820"/>
            <a:chExt cx="432048" cy="432834"/>
          </a:xfrm>
        </p:grpSpPr>
        <p:sp>
          <p:nvSpPr>
            <p:cNvPr id="14" name="椭圆 22"/>
            <p:cNvSpPr>
              <a:spLocks noChangeArrowheads="1"/>
            </p:cNvSpPr>
            <p:nvPr/>
          </p:nvSpPr>
          <p:spPr bwMode="auto">
            <a:xfrm>
              <a:off x="6084168" y="1274820"/>
              <a:ext cx="432048" cy="432834"/>
            </a:xfrm>
            <a:prstGeom prst="ellipse">
              <a:avLst/>
            </a:prstGeom>
            <a:solidFill>
              <a:srgbClr val="1369B2"/>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19" name="Freeform 59"/>
            <p:cNvSpPr>
              <a:spLocks noChangeArrowheads="1"/>
            </p:cNvSpPr>
            <p:nvPr/>
          </p:nvSpPr>
          <p:spPr bwMode="auto">
            <a:xfrm>
              <a:off x="6180302" y="1365898"/>
              <a:ext cx="239780" cy="250679"/>
            </a:xfrm>
            <a:custGeom>
              <a:avLst/>
              <a:gdLst>
                <a:gd name="T0" fmla="*/ 73627430 w 581"/>
                <a:gd name="T1" fmla="*/ 67678707 h 609"/>
                <a:gd name="T2" fmla="*/ 61659637 w 581"/>
                <a:gd name="T3" fmla="*/ 78678142 h 609"/>
                <a:gd name="T4" fmla="*/ 54244957 w 581"/>
                <a:gd name="T5" fmla="*/ 72208055 h 609"/>
                <a:gd name="T6" fmla="*/ 57106883 w 581"/>
                <a:gd name="T7" fmla="*/ 65867111 h 609"/>
                <a:gd name="T8" fmla="*/ 61659637 w 581"/>
                <a:gd name="T9" fmla="*/ 69490662 h 609"/>
                <a:gd name="T10" fmla="*/ 71806401 w 581"/>
                <a:gd name="T11" fmla="*/ 61338122 h 609"/>
                <a:gd name="T12" fmla="*/ 73627430 w 581"/>
                <a:gd name="T13" fmla="*/ 67678707 h 609"/>
                <a:gd name="T14" fmla="*/ 61659637 w 581"/>
                <a:gd name="T15" fmla="*/ 64055516 h 609"/>
                <a:gd name="T16" fmla="*/ 49691843 w 581"/>
                <a:gd name="T17" fmla="*/ 69490662 h 609"/>
                <a:gd name="T18" fmla="*/ 51513233 w 581"/>
                <a:gd name="T19" fmla="*/ 75054951 h 609"/>
                <a:gd name="T20" fmla="*/ 3772261 w 581"/>
                <a:gd name="T21" fmla="*/ 78678142 h 609"/>
                <a:gd name="T22" fmla="*/ 0 w 581"/>
                <a:gd name="T23" fmla="*/ 10999436 h 609"/>
                <a:gd name="T24" fmla="*/ 10146404 w 581"/>
                <a:gd name="T25" fmla="*/ 7246742 h 609"/>
                <a:gd name="T26" fmla="*/ 17561444 w 581"/>
                <a:gd name="T27" fmla="*/ 18246178 h 609"/>
                <a:gd name="T28" fmla="*/ 24845922 w 581"/>
                <a:gd name="T29" fmla="*/ 7246742 h 609"/>
                <a:gd name="T30" fmla="*/ 28488341 w 581"/>
                <a:gd name="T31" fmla="*/ 10999436 h 609"/>
                <a:gd name="T32" fmla="*/ 43318061 w 581"/>
                <a:gd name="T33" fmla="*/ 10999436 h 609"/>
                <a:gd name="T34" fmla="*/ 46960119 w 581"/>
                <a:gd name="T35" fmla="*/ 7246742 h 609"/>
                <a:gd name="T36" fmla="*/ 54244957 w 581"/>
                <a:gd name="T37" fmla="*/ 18246178 h 609"/>
                <a:gd name="T38" fmla="*/ 61659637 w 581"/>
                <a:gd name="T39" fmla="*/ 7246742 h 609"/>
                <a:gd name="T40" fmla="*/ 71806401 w 581"/>
                <a:gd name="T41" fmla="*/ 10999436 h 609"/>
                <a:gd name="T42" fmla="*/ 66212751 w 581"/>
                <a:gd name="T43" fmla="*/ 59526167 h 609"/>
                <a:gd name="T44" fmla="*/ 10146404 w 581"/>
                <a:gd name="T45" fmla="*/ 63149718 h 609"/>
                <a:gd name="T46" fmla="*/ 12878128 w 581"/>
                <a:gd name="T47" fmla="*/ 65867111 h 609"/>
                <a:gd name="T48" fmla="*/ 39545439 w 581"/>
                <a:gd name="T49" fmla="*/ 63149718 h 609"/>
                <a:gd name="T50" fmla="*/ 39545439 w 581"/>
                <a:gd name="T51" fmla="*/ 63149718 h 609"/>
                <a:gd name="T52" fmla="*/ 39545439 w 581"/>
                <a:gd name="T53" fmla="*/ 63149718 h 609"/>
                <a:gd name="T54" fmla="*/ 12878128 w 581"/>
                <a:gd name="T55" fmla="*/ 60431965 h 609"/>
                <a:gd name="T56" fmla="*/ 58017218 w 581"/>
                <a:gd name="T57" fmla="*/ 28339815 h 609"/>
                <a:gd name="T58" fmla="*/ 13788823 w 581"/>
                <a:gd name="T59" fmla="*/ 28339815 h 609"/>
                <a:gd name="T60" fmla="*/ 13788823 w 581"/>
                <a:gd name="T61" fmla="*/ 35715700 h 609"/>
                <a:gd name="T62" fmla="*/ 61659637 w 581"/>
                <a:gd name="T63" fmla="*/ 31963007 h 609"/>
                <a:gd name="T64" fmla="*/ 58017218 w 581"/>
                <a:gd name="T65" fmla="*/ 43868240 h 609"/>
                <a:gd name="T66" fmla="*/ 35903020 w 581"/>
                <a:gd name="T67" fmla="*/ 43868240 h 609"/>
                <a:gd name="T68" fmla="*/ 13788823 w 581"/>
                <a:gd name="T69" fmla="*/ 43868240 h 609"/>
                <a:gd name="T70" fmla="*/ 13788823 w 581"/>
                <a:gd name="T71" fmla="*/ 51244484 h 609"/>
                <a:gd name="T72" fmla="*/ 35903020 w 581"/>
                <a:gd name="T73" fmla="*/ 51244484 h 609"/>
                <a:gd name="T74" fmla="*/ 61659637 w 581"/>
                <a:gd name="T75" fmla="*/ 47491791 h 609"/>
                <a:gd name="T76" fmla="*/ 54244957 w 581"/>
                <a:gd name="T77" fmla="*/ 14622627 h 609"/>
                <a:gd name="T78" fmla="*/ 50602538 w 581"/>
                <a:gd name="T79" fmla="*/ 10999436 h 609"/>
                <a:gd name="T80" fmla="*/ 54244957 w 581"/>
                <a:gd name="T81" fmla="*/ 0 h 609"/>
                <a:gd name="T82" fmla="*/ 58017218 w 581"/>
                <a:gd name="T83" fmla="*/ 10999436 h 609"/>
                <a:gd name="T84" fmla="*/ 35903020 w 581"/>
                <a:gd name="T85" fmla="*/ 14622627 h 609"/>
                <a:gd name="T86" fmla="*/ 32260601 w 581"/>
                <a:gd name="T87" fmla="*/ 10999436 h 609"/>
                <a:gd name="T88" fmla="*/ 35903020 w 581"/>
                <a:gd name="T89" fmla="*/ 0 h 609"/>
                <a:gd name="T90" fmla="*/ 39545439 w 581"/>
                <a:gd name="T91" fmla="*/ 10999436 h 609"/>
                <a:gd name="T92" fmla="*/ 17561444 w 581"/>
                <a:gd name="T93" fmla="*/ 14622627 h 609"/>
                <a:gd name="T94" fmla="*/ 13788823 w 581"/>
                <a:gd name="T95" fmla="*/ 10999436 h 609"/>
                <a:gd name="T96" fmla="*/ 17561444 w 581"/>
                <a:gd name="T97" fmla="*/ 0 h 609"/>
                <a:gd name="T98" fmla="*/ 21203502 w 581"/>
                <a:gd name="T99" fmla="*/ 10999436 h 60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81" h="609">
                  <a:moveTo>
                    <a:pt x="566" y="523"/>
                  </a:moveTo>
                  <a:lnTo>
                    <a:pt x="566" y="523"/>
                  </a:lnTo>
                  <a:cubicBezTo>
                    <a:pt x="495" y="594"/>
                    <a:pt x="495" y="594"/>
                    <a:pt x="495" y="594"/>
                  </a:cubicBezTo>
                  <a:cubicBezTo>
                    <a:pt x="488" y="601"/>
                    <a:pt x="481" y="608"/>
                    <a:pt x="474" y="608"/>
                  </a:cubicBezTo>
                  <a:cubicBezTo>
                    <a:pt x="467" y="608"/>
                    <a:pt x="460" y="601"/>
                    <a:pt x="453" y="594"/>
                  </a:cubicBezTo>
                  <a:cubicBezTo>
                    <a:pt x="417" y="558"/>
                    <a:pt x="417" y="558"/>
                    <a:pt x="417" y="558"/>
                  </a:cubicBezTo>
                  <a:cubicBezTo>
                    <a:pt x="410" y="551"/>
                    <a:pt x="410" y="544"/>
                    <a:pt x="410" y="537"/>
                  </a:cubicBezTo>
                  <a:cubicBezTo>
                    <a:pt x="410" y="523"/>
                    <a:pt x="417" y="509"/>
                    <a:pt x="439" y="509"/>
                  </a:cubicBezTo>
                  <a:cubicBezTo>
                    <a:pt x="446" y="509"/>
                    <a:pt x="453" y="516"/>
                    <a:pt x="453" y="523"/>
                  </a:cubicBezTo>
                  <a:cubicBezTo>
                    <a:pt x="474" y="537"/>
                    <a:pt x="474" y="537"/>
                    <a:pt x="474" y="537"/>
                  </a:cubicBezTo>
                  <a:cubicBezTo>
                    <a:pt x="530" y="481"/>
                    <a:pt x="530" y="481"/>
                    <a:pt x="530" y="481"/>
                  </a:cubicBezTo>
                  <a:cubicBezTo>
                    <a:pt x="537" y="474"/>
                    <a:pt x="545" y="474"/>
                    <a:pt x="552" y="474"/>
                  </a:cubicBezTo>
                  <a:cubicBezTo>
                    <a:pt x="566" y="474"/>
                    <a:pt x="580" y="488"/>
                    <a:pt x="580" y="502"/>
                  </a:cubicBezTo>
                  <a:cubicBezTo>
                    <a:pt x="580" y="509"/>
                    <a:pt x="573" y="516"/>
                    <a:pt x="566" y="523"/>
                  </a:cubicBezTo>
                  <a:close/>
                  <a:moveTo>
                    <a:pt x="474" y="495"/>
                  </a:moveTo>
                  <a:lnTo>
                    <a:pt x="474" y="495"/>
                  </a:lnTo>
                  <a:cubicBezTo>
                    <a:pt x="467" y="488"/>
                    <a:pt x="453" y="481"/>
                    <a:pt x="439" y="481"/>
                  </a:cubicBezTo>
                  <a:cubicBezTo>
                    <a:pt x="403" y="481"/>
                    <a:pt x="382" y="509"/>
                    <a:pt x="382" y="537"/>
                  </a:cubicBezTo>
                  <a:cubicBezTo>
                    <a:pt x="382" y="558"/>
                    <a:pt x="389" y="573"/>
                    <a:pt x="396" y="580"/>
                  </a:cubicBezTo>
                  <a:cubicBezTo>
                    <a:pt x="424" y="608"/>
                    <a:pt x="424" y="608"/>
                    <a:pt x="424" y="608"/>
                  </a:cubicBezTo>
                  <a:cubicBezTo>
                    <a:pt x="29" y="608"/>
                    <a:pt x="29" y="608"/>
                    <a:pt x="29" y="608"/>
                  </a:cubicBezTo>
                  <a:cubicBezTo>
                    <a:pt x="15" y="608"/>
                    <a:pt x="0" y="594"/>
                    <a:pt x="0" y="580"/>
                  </a:cubicBezTo>
                  <a:cubicBezTo>
                    <a:pt x="0" y="85"/>
                    <a:pt x="0" y="85"/>
                    <a:pt x="0" y="85"/>
                  </a:cubicBezTo>
                  <a:cubicBezTo>
                    <a:pt x="0" y="71"/>
                    <a:pt x="15" y="56"/>
                    <a:pt x="29" y="56"/>
                  </a:cubicBezTo>
                  <a:cubicBezTo>
                    <a:pt x="78" y="56"/>
                    <a:pt x="78" y="56"/>
                    <a:pt x="78" y="56"/>
                  </a:cubicBezTo>
                  <a:cubicBezTo>
                    <a:pt x="78" y="85"/>
                    <a:pt x="78" y="85"/>
                    <a:pt x="78" y="85"/>
                  </a:cubicBezTo>
                  <a:cubicBezTo>
                    <a:pt x="78" y="120"/>
                    <a:pt x="106" y="141"/>
                    <a:pt x="135" y="141"/>
                  </a:cubicBezTo>
                  <a:cubicBezTo>
                    <a:pt x="163" y="141"/>
                    <a:pt x="191" y="120"/>
                    <a:pt x="191" y="85"/>
                  </a:cubicBezTo>
                  <a:cubicBezTo>
                    <a:pt x="191" y="56"/>
                    <a:pt x="191" y="56"/>
                    <a:pt x="191" y="56"/>
                  </a:cubicBezTo>
                  <a:cubicBezTo>
                    <a:pt x="219" y="56"/>
                    <a:pt x="219" y="56"/>
                    <a:pt x="219" y="56"/>
                  </a:cubicBezTo>
                  <a:cubicBezTo>
                    <a:pt x="219" y="85"/>
                    <a:pt x="219" y="85"/>
                    <a:pt x="219" y="85"/>
                  </a:cubicBezTo>
                  <a:cubicBezTo>
                    <a:pt x="219" y="120"/>
                    <a:pt x="248" y="141"/>
                    <a:pt x="276" y="141"/>
                  </a:cubicBezTo>
                  <a:cubicBezTo>
                    <a:pt x="304" y="141"/>
                    <a:pt x="333" y="120"/>
                    <a:pt x="333" y="85"/>
                  </a:cubicBezTo>
                  <a:cubicBezTo>
                    <a:pt x="333" y="56"/>
                    <a:pt x="333" y="56"/>
                    <a:pt x="333" y="56"/>
                  </a:cubicBezTo>
                  <a:cubicBezTo>
                    <a:pt x="361" y="56"/>
                    <a:pt x="361" y="56"/>
                    <a:pt x="361" y="56"/>
                  </a:cubicBezTo>
                  <a:cubicBezTo>
                    <a:pt x="361" y="85"/>
                    <a:pt x="361" y="85"/>
                    <a:pt x="361" y="85"/>
                  </a:cubicBezTo>
                  <a:cubicBezTo>
                    <a:pt x="361" y="120"/>
                    <a:pt x="389" y="141"/>
                    <a:pt x="417" y="141"/>
                  </a:cubicBezTo>
                  <a:cubicBezTo>
                    <a:pt x="446" y="141"/>
                    <a:pt x="474" y="120"/>
                    <a:pt x="474" y="85"/>
                  </a:cubicBezTo>
                  <a:cubicBezTo>
                    <a:pt x="474" y="56"/>
                    <a:pt x="474" y="56"/>
                    <a:pt x="474" y="56"/>
                  </a:cubicBezTo>
                  <a:cubicBezTo>
                    <a:pt x="523" y="56"/>
                    <a:pt x="523" y="56"/>
                    <a:pt x="523" y="56"/>
                  </a:cubicBezTo>
                  <a:cubicBezTo>
                    <a:pt x="537" y="56"/>
                    <a:pt x="552" y="71"/>
                    <a:pt x="552" y="85"/>
                  </a:cubicBezTo>
                  <a:cubicBezTo>
                    <a:pt x="552" y="445"/>
                    <a:pt x="552" y="445"/>
                    <a:pt x="552" y="445"/>
                  </a:cubicBezTo>
                  <a:cubicBezTo>
                    <a:pt x="530" y="445"/>
                    <a:pt x="516" y="452"/>
                    <a:pt x="509" y="460"/>
                  </a:cubicBezTo>
                  <a:lnTo>
                    <a:pt x="474" y="495"/>
                  </a:lnTo>
                  <a:close/>
                  <a:moveTo>
                    <a:pt x="78" y="488"/>
                  </a:moveTo>
                  <a:lnTo>
                    <a:pt x="78" y="488"/>
                  </a:lnTo>
                  <a:cubicBezTo>
                    <a:pt x="78" y="502"/>
                    <a:pt x="85" y="509"/>
                    <a:pt x="99" y="509"/>
                  </a:cubicBezTo>
                  <a:cubicBezTo>
                    <a:pt x="283" y="509"/>
                    <a:pt x="283" y="509"/>
                    <a:pt x="283" y="509"/>
                  </a:cubicBezTo>
                  <a:cubicBezTo>
                    <a:pt x="297" y="509"/>
                    <a:pt x="304" y="502"/>
                    <a:pt x="304" y="488"/>
                  </a:cubicBezTo>
                  <a:cubicBezTo>
                    <a:pt x="304" y="474"/>
                    <a:pt x="297" y="467"/>
                    <a:pt x="283" y="467"/>
                  </a:cubicBezTo>
                  <a:cubicBezTo>
                    <a:pt x="99" y="467"/>
                    <a:pt x="99" y="467"/>
                    <a:pt x="99" y="467"/>
                  </a:cubicBezTo>
                  <a:cubicBezTo>
                    <a:pt x="85" y="467"/>
                    <a:pt x="78" y="474"/>
                    <a:pt x="78" y="488"/>
                  </a:cubicBezTo>
                  <a:close/>
                  <a:moveTo>
                    <a:pt x="446" y="219"/>
                  </a:moveTo>
                  <a:lnTo>
                    <a:pt x="446" y="219"/>
                  </a:lnTo>
                  <a:cubicBezTo>
                    <a:pt x="106" y="219"/>
                    <a:pt x="106" y="219"/>
                    <a:pt x="106" y="219"/>
                  </a:cubicBezTo>
                  <a:cubicBezTo>
                    <a:pt x="92" y="219"/>
                    <a:pt x="78" y="233"/>
                    <a:pt x="78" y="247"/>
                  </a:cubicBezTo>
                  <a:cubicBezTo>
                    <a:pt x="78" y="262"/>
                    <a:pt x="92" y="276"/>
                    <a:pt x="106" y="276"/>
                  </a:cubicBezTo>
                  <a:cubicBezTo>
                    <a:pt x="446" y="276"/>
                    <a:pt x="446" y="276"/>
                    <a:pt x="446" y="276"/>
                  </a:cubicBezTo>
                  <a:cubicBezTo>
                    <a:pt x="460" y="276"/>
                    <a:pt x="474" y="262"/>
                    <a:pt x="474" y="247"/>
                  </a:cubicBezTo>
                  <a:cubicBezTo>
                    <a:pt x="474" y="233"/>
                    <a:pt x="460" y="219"/>
                    <a:pt x="446" y="219"/>
                  </a:cubicBezTo>
                  <a:close/>
                  <a:moveTo>
                    <a:pt x="446" y="339"/>
                  </a:moveTo>
                  <a:lnTo>
                    <a:pt x="446" y="339"/>
                  </a:lnTo>
                  <a:cubicBezTo>
                    <a:pt x="276" y="339"/>
                    <a:pt x="276" y="339"/>
                    <a:pt x="276" y="339"/>
                  </a:cubicBezTo>
                  <a:cubicBezTo>
                    <a:pt x="226" y="339"/>
                    <a:pt x="226" y="339"/>
                    <a:pt x="226" y="339"/>
                  </a:cubicBezTo>
                  <a:cubicBezTo>
                    <a:pt x="106" y="339"/>
                    <a:pt x="106" y="339"/>
                    <a:pt x="106" y="339"/>
                  </a:cubicBezTo>
                  <a:cubicBezTo>
                    <a:pt x="92" y="339"/>
                    <a:pt x="78" y="353"/>
                    <a:pt x="78" y="367"/>
                  </a:cubicBezTo>
                  <a:cubicBezTo>
                    <a:pt x="78" y="389"/>
                    <a:pt x="92" y="396"/>
                    <a:pt x="106" y="396"/>
                  </a:cubicBezTo>
                  <a:cubicBezTo>
                    <a:pt x="226" y="396"/>
                    <a:pt x="226" y="396"/>
                    <a:pt x="226" y="396"/>
                  </a:cubicBezTo>
                  <a:cubicBezTo>
                    <a:pt x="276" y="396"/>
                    <a:pt x="276" y="396"/>
                    <a:pt x="276" y="396"/>
                  </a:cubicBezTo>
                  <a:cubicBezTo>
                    <a:pt x="446" y="396"/>
                    <a:pt x="446" y="396"/>
                    <a:pt x="446" y="396"/>
                  </a:cubicBezTo>
                  <a:cubicBezTo>
                    <a:pt x="460" y="396"/>
                    <a:pt x="474" y="389"/>
                    <a:pt x="474" y="367"/>
                  </a:cubicBezTo>
                  <a:cubicBezTo>
                    <a:pt x="474" y="353"/>
                    <a:pt x="460" y="339"/>
                    <a:pt x="446" y="339"/>
                  </a:cubicBezTo>
                  <a:close/>
                  <a:moveTo>
                    <a:pt x="417" y="113"/>
                  </a:moveTo>
                  <a:lnTo>
                    <a:pt x="417" y="113"/>
                  </a:lnTo>
                  <a:cubicBezTo>
                    <a:pt x="403" y="113"/>
                    <a:pt x="389" y="106"/>
                    <a:pt x="389" y="85"/>
                  </a:cubicBezTo>
                  <a:cubicBezTo>
                    <a:pt x="389" y="28"/>
                    <a:pt x="389" y="28"/>
                    <a:pt x="389" y="28"/>
                  </a:cubicBezTo>
                  <a:cubicBezTo>
                    <a:pt x="389" y="14"/>
                    <a:pt x="403" y="0"/>
                    <a:pt x="417" y="0"/>
                  </a:cubicBezTo>
                  <a:cubicBezTo>
                    <a:pt x="431" y="0"/>
                    <a:pt x="446" y="14"/>
                    <a:pt x="446" y="28"/>
                  </a:cubicBezTo>
                  <a:cubicBezTo>
                    <a:pt x="446" y="85"/>
                    <a:pt x="446" y="85"/>
                    <a:pt x="446" y="85"/>
                  </a:cubicBezTo>
                  <a:cubicBezTo>
                    <a:pt x="446" y="106"/>
                    <a:pt x="431" y="113"/>
                    <a:pt x="417" y="113"/>
                  </a:cubicBezTo>
                  <a:close/>
                  <a:moveTo>
                    <a:pt x="276" y="113"/>
                  </a:moveTo>
                  <a:lnTo>
                    <a:pt x="276" y="113"/>
                  </a:lnTo>
                  <a:cubicBezTo>
                    <a:pt x="262" y="113"/>
                    <a:pt x="248" y="106"/>
                    <a:pt x="248" y="85"/>
                  </a:cubicBezTo>
                  <a:cubicBezTo>
                    <a:pt x="248" y="28"/>
                    <a:pt x="248" y="28"/>
                    <a:pt x="248" y="28"/>
                  </a:cubicBezTo>
                  <a:cubicBezTo>
                    <a:pt x="248" y="14"/>
                    <a:pt x="262" y="0"/>
                    <a:pt x="276" y="0"/>
                  </a:cubicBezTo>
                  <a:cubicBezTo>
                    <a:pt x="290" y="0"/>
                    <a:pt x="304" y="14"/>
                    <a:pt x="304" y="28"/>
                  </a:cubicBezTo>
                  <a:cubicBezTo>
                    <a:pt x="304" y="85"/>
                    <a:pt x="304" y="85"/>
                    <a:pt x="304" y="85"/>
                  </a:cubicBezTo>
                  <a:cubicBezTo>
                    <a:pt x="304" y="106"/>
                    <a:pt x="290" y="113"/>
                    <a:pt x="276" y="113"/>
                  </a:cubicBezTo>
                  <a:close/>
                  <a:moveTo>
                    <a:pt x="135" y="113"/>
                  </a:moveTo>
                  <a:lnTo>
                    <a:pt x="135" y="113"/>
                  </a:lnTo>
                  <a:cubicBezTo>
                    <a:pt x="121" y="113"/>
                    <a:pt x="106" y="106"/>
                    <a:pt x="106" y="85"/>
                  </a:cubicBezTo>
                  <a:cubicBezTo>
                    <a:pt x="106" y="28"/>
                    <a:pt x="106" y="28"/>
                    <a:pt x="106" y="28"/>
                  </a:cubicBezTo>
                  <a:cubicBezTo>
                    <a:pt x="106" y="14"/>
                    <a:pt x="121" y="0"/>
                    <a:pt x="135" y="0"/>
                  </a:cubicBezTo>
                  <a:cubicBezTo>
                    <a:pt x="149" y="0"/>
                    <a:pt x="163" y="14"/>
                    <a:pt x="163" y="28"/>
                  </a:cubicBezTo>
                  <a:cubicBezTo>
                    <a:pt x="163" y="85"/>
                    <a:pt x="163" y="85"/>
                    <a:pt x="163" y="85"/>
                  </a:cubicBezTo>
                  <a:cubicBezTo>
                    <a:pt x="163" y="106"/>
                    <a:pt x="149" y="113"/>
                    <a:pt x="135" y="113"/>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8" name="组合 7"/>
          <p:cNvGrpSpPr/>
          <p:nvPr userDrawn="1"/>
        </p:nvGrpSpPr>
        <p:grpSpPr>
          <a:xfrm>
            <a:off x="6191205" y="1700678"/>
            <a:ext cx="575989" cy="576197"/>
            <a:chOff x="4788024" y="1275213"/>
            <a:chExt cx="432048" cy="432048"/>
          </a:xfrm>
        </p:grpSpPr>
        <p:sp>
          <p:nvSpPr>
            <p:cNvPr id="17" name="椭圆 65"/>
            <p:cNvSpPr>
              <a:spLocks noChangeArrowheads="1"/>
            </p:cNvSpPr>
            <p:nvPr/>
          </p:nvSpPr>
          <p:spPr bwMode="auto">
            <a:xfrm>
              <a:off x="4788024" y="1275213"/>
              <a:ext cx="432048" cy="432048"/>
            </a:xfrm>
            <a:prstGeom prst="ellipse">
              <a:avLst/>
            </a:prstGeom>
            <a:solidFill>
              <a:srgbClr val="F79600"/>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0" name="Freeform 110"/>
            <p:cNvSpPr>
              <a:spLocks noChangeArrowheads="1"/>
            </p:cNvSpPr>
            <p:nvPr/>
          </p:nvSpPr>
          <p:spPr bwMode="auto">
            <a:xfrm>
              <a:off x="4891102" y="1366806"/>
              <a:ext cx="250679" cy="248862"/>
            </a:xfrm>
            <a:custGeom>
              <a:avLst/>
              <a:gdLst>
                <a:gd name="T0" fmla="*/ 78678142 w 609"/>
                <a:gd name="T1" fmla="*/ 71002280 h 602"/>
                <a:gd name="T2" fmla="*/ 78678142 w 609"/>
                <a:gd name="T3" fmla="*/ 71002280 h 602"/>
                <a:gd name="T4" fmla="*/ 71302258 w 609"/>
                <a:gd name="T5" fmla="*/ 78441997 h 602"/>
                <a:gd name="T6" fmla="*/ 65867111 w 609"/>
                <a:gd name="T7" fmla="*/ 76614673 h 602"/>
                <a:gd name="T8" fmla="*/ 44774038 w 609"/>
                <a:gd name="T9" fmla="*/ 54426302 h 602"/>
                <a:gd name="T10" fmla="*/ 29245613 w 609"/>
                <a:gd name="T11" fmla="*/ 59125033 h 602"/>
                <a:gd name="T12" fmla="*/ 0 w 609"/>
                <a:gd name="T13" fmla="*/ 29497307 h 602"/>
                <a:gd name="T14" fmla="*/ 29245613 w 609"/>
                <a:gd name="T15" fmla="*/ 0 h 602"/>
                <a:gd name="T16" fmla="*/ 58491226 w 609"/>
                <a:gd name="T17" fmla="*/ 29497307 h 602"/>
                <a:gd name="T18" fmla="*/ 54867675 w 609"/>
                <a:gd name="T19" fmla="*/ 44376380 h 602"/>
                <a:gd name="T20" fmla="*/ 75960749 w 609"/>
                <a:gd name="T21" fmla="*/ 65520668 h 602"/>
                <a:gd name="T22" fmla="*/ 78678142 w 609"/>
                <a:gd name="T23" fmla="*/ 71002280 h 602"/>
                <a:gd name="T24" fmla="*/ 29245613 w 609"/>
                <a:gd name="T25" fmla="*/ 7439717 h 602"/>
                <a:gd name="T26" fmla="*/ 29245613 w 609"/>
                <a:gd name="T27" fmla="*/ 7439717 h 602"/>
                <a:gd name="T28" fmla="*/ 7246742 w 609"/>
                <a:gd name="T29" fmla="*/ 29497307 h 602"/>
                <a:gd name="T30" fmla="*/ 29245613 w 609"/>
                <a:gd name="T31" fmla="*/ 51685677 h 602"/>
                <a:gd name="T32" fmla="*/ 51244484 w 609"/>
                <a:gd name="T33" fmla="*/ 29497307 h 602"/>
                <a:gd name="T34" fmla="*/ 29245613 w 609"/>
                <a:gd name="T35" fmla="*/ 7439717 h 602"/>
                <a:gd name="T36" fmla="*/ 42056644 w 609"/>
                <a:gd name="T37" fmla="*/ 33282375 h 602"/>
                <a:gd name="T38" fmla="*/ 42056644 w 609"/>
                <a:gd name="T39" fmla="*/ 33282375 h 602"/>
                <a:gd name="T40" fmla="*/ 32868804 w 609"/>
                <a:gd name="T41" fmla="*/ 33282375 h 602"/>
                <a:gd name="T42" fmla="*/ 32868804 w 609"/>
                <a:gd name="T43" fmla="*/ 41504973 h 602"/>
                <a:gd name="T44" fmla="*/ 29245613 w 609"/>
                <a:gd name="T45" fmla="*/ 45290042 h 602"/>
                <a:gd name="T46" fmla="*/ 25622062 w 609"/>
                <a:gd name="T47" fmla="*/ 41504973 h 602"/>
                <a:gd name="T48" fmla="*/ 25622062 w 609"/>
                <a:gd name="T49" fmla="*/ 33282375 h 602"/>
                <a:gd name="T50" fmla="*/ 17340380 w 609"/>
                <a:gd name="T51" fmla="*/ 33282375 h 602"/>
                <a:gd name="T52" fmla="*/ 13716829 w 609"/>
                <a:gd name="T53" fmla="*/ 29497307 h 602"/>
                <a:gd name="T54" fmla="*/ 17340380 w 609"/>
                <a:gd name="T55" fmla="*/ 25842658 h 602"/>
                <a:gd name="T56" fmla="*/ 25622062 w 609"/>
                <a:gd name="T57" fmla="*/ 25842658 h 602"/>
                <a:gd name="T58" fmla="*/ 25622062 w 609"/>
                <a:gd name="T59" fmla="*/ 16575978 h 602"/>
                <a:gd name="T60" fmla="*/ 29245613 w 609"/>
                <a:gd name="T61" fmla="*/ 12921329 h 602"/>
                <a:gd name="T62" fmla="*/ 32868804 w 609"/>
                <a:gd name="T63" fmla="*/ 16575978 h 602"/>
                <a:gd name="T64" fmla="*/ 32868804 w 609"/>
                <a:gd name="T65" fmla="*/ 25842658 h 602"/>
                <a:gd name="T66" fmla="*/ 42056644 w 609"/>
                <a:gd name="T67" fmla="*/ 25842658 h 602"/>
                <a:gd name="T68" fmla="*/ 45679835 w 609"/>
                <a:gd name="T69" fmla="*/ 29497307 h 602"/>
                <a:gd name="T70" fmla="*/ 42056644 w 609"/>
                <a:gd name="T71" fmla="*/ 33282375 h 60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09" h="602">
                  <a:moveTo>
                    <a:pt x="608" y="544"/>
                  </a:moveTo>
                  <a:lnTo>
                    <a:pt x="608" y="544"/>
                  </a:lnTo>
                  <a:cubicBezTo>
                    <a:pt x="608" y="573"/>
                    <a:pt x="579" y="601"/>
                    <a:pt x="551" y="601"/>
                  </a:cubicBezTo>
                  <a:cubicBezTo>
                    <a:pt x="530" y="601"/>
                    <a:pt x="516" y="594"/>
                    <a:pt x="509" y="587"/>
                  </a:cubicBezTo>
                  <a:cubicBezTo>
                    <a:pt x="346" y="417"/>
                    <a:pt x="346" y="417"/>
                    <a:pt x="346" y="417"/>
                  </a:cubicBezTo>
                  <a:cubicBezTo>
                    <a:pt x="311" y="438"/>
                    <a:pt x="269" y="453"/>
                    <a:pt x="226" y="453"/>
                  </a:cubicBezTo>
                  <a:cubicBezTo>
                    <a:pt x="106" y="453"/>
                    <a:pt x="0" y="347"/>
                    <a:pt x="0" y="226"/>
                  </a:cubicBezTo>
                  <a:cubicBezTo>
                    <a:pt x="0" y="99"/>
                    <a:pt x="106" y="0"/>
                    <a:pt x="226" y="0"/>
                  </a:cubicBezTo>
                  <a:cubicBezTo>
                    <a:pt x="353" y="0"/>
                    <a:pt x="452" y="99"/>
                    <a:pt x="452" y="226"/>
                  </a:cubicBezTo>
                  <a:cubicBezTo>
                    <a:pt x="452" y="269"/>
                    <a:pt x="445" y="304"/>
                    <a:pt x="424" y="340"/>
                  </a:cubicBezTo>
                  <a:cubicBezTo>
                    <a:pt x="587" y="502"/>
                    <a:pt x="587" y="502"/>
                    <a:pt x="587" y="502"/>
                  </a:cubicBezTo>
                  <a:cubicBezTo>
                    <a:pt x="601" y="516"/>
                    <a:pt x="608" y="530"/>
                    <a:pt x="608" y="544"/>
                  </a:cubicBezTo>
                  <a:close/>
                  <a:moveTo>
                    <a:pt x="226" y="57"/>
                  </a:moveTo>
                  <a:lnTo>
                    <a:pt x="226" y="57"/>
                  </a:lnTo>
                  <a:cubicBezTo>
                    <a:pt x="134" y="57"/>
                    <a:pt x="56" y="127"/>
                    <a:pt x="56" y="226"/>
                  </a:cubicBezTo>
                  <a:cubicBezTo>
                    <a:pt x="56" y="318"/>
                    <a:pt x="134" y="396"/>
                    <a:pt x="226" y="396"/>
                  </a:cubicBezTo>
                  <a:cubicBezTo>
                    <a:pt x="325" y="396"/>
                    <a:pt x="396" y="318"/>
                    <a:pt x="396" y="226"/>
                  </a:cubicBezTo>
                  <a:cubicBezTo>
                    <a:pt x="396" y="127"/>
                    <a:pt x="325" y="57"/>
                    <a:pt x="226" y="57"/>
                  </a:cubicBezTo>
                  <a:close/>
                  <a:moveTo>
                    <a:pt x="325" y="255"/>
                  </a:moveTo>
                  <a:lnTo>
                    <a:pt x="325" y="255"/>
                  </a:lnTo>
                  <a:cubicBezTo>
                    <a:pt x="254" y="255"/>
                    <a:pt x="254" y="255"/>
                    <a:pt x="254" y="255"/>
                  </a:cubicBezTo>
                  <a:cubicBezTo>
                    <a:pt x="254" y="318"/>
                    <a:pt x="254" y="318"/>
                    <a:pt x="254" y="318"/>
                  </a:cubicBezTo>
                  <a:cubicBezTo>
                    <a:pt x="254" y="333"/>
                    <a:pt x="247" y="347"/>
                    <a:pt x="226" y="347"/>
                  </a:cubicBezTo>
                  <a:cubicBezTo>
                    <a:pt x="212" y="347"/>
                    <a:pt x="198" y="333"/>
                    <a:pt x="198" y="318"/>
                  </a:cubicBezTo>
                  <a:cubicBezTo>
                    <a:pt x="198" y="255"/>
                    <a:pt x="198" y="255"/>
                    <a:pt x="198" y="255"/>
                  </a:cubicBezTo>
                  <a:cubicBezTo>
                    <a:pt x="134" y="255"/>
                    <a:pt x="134" y="255"/>
                    <a:pt x="134" y="255"/>
                  </a:cubicBezTo>
                  <a:cubicBezTo>
                    <a:pt x="120" y="255"/>
                    <a:pt x="106" y="241"/>
                    <a:pt x="106" y="226"/>
                  </a:cubicBezTo>
                  <a:cubicBezTo>
                    <a:pt x="106" y="205"/>
                    <a:pt x="120" y="198"/>
                    <a:pt x="134" y="198"/>
                  </a:cubicBezTo>
                  <a:cubicBezTo>
                    <a:pt x="198" y="198"/>
                    <a:pt x="198" y="198"/>
                    <a:pt x="198" y="198"/>
                  </a:cubicBezTo>
                  <a:cubicBezTo>
                    <a:pt x="198" y="127"/>
                    <a:pt x="198" y="127"/>
                    <a:pt x="198" y="127"/>
                  </a:cubicBezTo>
                  <a:cubicBezTo>
                    <a:pt x="198" y="113"/>
                    <a:pt x="212" y="99"/>
                    <a:pt x="226" y="99"/>
                  </a:cubicBezTo>
                  <a:cubicBezTo>
                    <a:pt x="247" y="99"/>
                    <a:pt x="254" y="113"/>
                    <a:pt x="254" y="127"/>
                  </a:cubicBezTo>
                  <a:cubicBezTo>
                    <a:pt x="254" y="198"/>
                    <a:pt x="254" y="198"/>
                    <a:pt x="254" y="198"/>
                  </a:cubicBezTo>
                  <a:cubicBezTo>
                    <a:pt x="325" y="198"/>
                    <a:pt x="325" y="198"/>
                    <a:pt x="325" y="198"/>
                  </a:cubicBezTo>
                  <a:cubicBezTo>
                    <a:pt x="339" y="198"/>
                    <a:pt x="353" y="205"/>
                    <a:pt x="353" y="226"/>
                  </a:cubicBezTo>
                  <a:cubicBezTo>
                    <a:pt x="353" y="241"/>
                    <a:pt x="339" y="255"/>
                    <a:pt x="325" y="255"/>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9" name="组合 8"/>
          <p:cNvGrpSpPr/>
          <p:nvPr userDrawn="1"/>
        </p:nvGrpSpPr>
        <p:grpSpPr>
          <a:xfrm>
            <a:off x="7055189" y="1700153"/>
            <a:ext cx="577036" cy="577246"/>
            <a:chOff x="5436096" y="1274820"/>
            <a:chExt cx="432833" cy="432834"/>
          </a:xfrm>
        </p:grpSpPr>
        <p:sp>
          <p:nvSpPr>
            <p:cNvPr id="25" name="椭圆 16"/>
            <p:cNvSpPr>
              <a:spLocks noChangeArrowheads="1"/>
            </p:cNvSpPr>
            <p:nvPr/>
          </p:nvSpPr>
          <p:spPr bwMode="auto">
            <a:xfrm>
              <a:off x="5436096" y="1274820"/>
              <a:ext cx="432833" cy="432834"/>
            </a:xfrm>
            <a:prstGeom prst="ellipse">
              <a:avLst/>
            </a:prstGeom>
            <a:solidFill>
              <a:schemeClr val="accent3"/>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1" name="Freeform 16"/>
            <p:cNvSpPr>
              <a:spLocks noChangeArrowheads="1"/>
            </p:cNvSpPr>
            <p:nvPr/>
          </p:nvSpPr>
          <p:spPr bwMode="auto">
            <a:xfrm>
              <a:off x="5554420" y="1377705"/>
              <a:ext cx="196183" cy="227065"/>
            </a:xfrm>
            <a:custGeom>
              <a:avLst/>
              <a:gdLst>
                <a:gd name="T0" fmla="*/ 58106390 w 475"/>
                <a:gd name="T1" fmla="*/ 71207247 h 552"/>
                <a:gd name="T2" fmla="*/ 58106390 w 475"/>
                <a:gd name="T3" fmla="*/ 71207247 h 552"/>
                <a:gd name="T4" fmla="*/ 54327993 w 475"/>
                <a:gd name="T5" fmla="*/ 71207247 h 552"/>
                <a:gd name="T6" fmla="*/ 54327993 w 475"/>
                <a:gd name="T7" fmla="*/ 0 h 552"/>
                <a:gd name="T8" fmla="*/ 58106390 w 475"/>
                <a:gd name="T9" fmla="*/ 0 h 552"/>
                <a:gd name="T10" fmla="*/ 61754124 w 475"/>
                <a:gd name="T11" fmla="*/ 3618618 h 552"/>
                <a:gd name="T12" fmla="*/ 61754124 w 475"/>
                <a:gd name="T13" fmla="*/ 67588630 h 552"/>
                <a:gd name="T14" fmla="*/ 58106390 w 475"/>
                <a:gd name="T15" fmla="*/ 71207247 h 552"/>
                <a:gd name="T16" fmla="*/ 7426131 w 475"/>
                <a:gd name="T17" fmla="*/ 67588630 h 552"/>
                <a:gd name="T18" fmla="*/ 7426131 w 475"/>
                <a:gd name="T19" fmla="*/ 67588630 h 552"/>
                <a:gd name="T20" fmla="*/ 7426131 w 475"/>
                <a:gd name="T21" fmla="*/ 63970012 h 552"/>
                <a:gd name="T22" fmla="*/ 13809846 w 475"/>
                <a:gd name="T23" fmla="*/ 63970012 h 552"/>
                <a:gd name="T24" fmla="*/ 21235977 w 475"/>
                <a:gd name="T25" fmla="*/ 56603721 h 552"/>
                <a:gd name="T26" fmla="*/ 13809846 w 475"/>
                <a:gd name="T27" fmla="*/ 49237429 h 552"/>
                <a:gd name="T28" fmla="*/ 7426131 w 475"/>
                <a:gd name="T29" fmla="*/ 49237429 h 552"/>
                <a:gd name="T30" fmla="*/ 7426131 w 475"/>
                <a:gd name="T31" fmla="*/ 42905028 h 552"/>
                <a:gd name="T32" fmla="*/ 13809846 w 475"/>
                <a:gd name="T33" fmla="*/ 42905028 h 552"/>
                <a:gd name="T34" fmla="*/ 21235977 w 475"/>
                <a:gd name="T35" fmla="*/ 35539095 h 552"/>
                <a:gd name="T36" fmla="*/ 13809846 w 475"/>
                <a:gd name="T37" fmla="*/ 28301860 h 552"/>
                <a:gd name="T38" fmla="*/ 7426131 w 475"/>
                <a:gd name="T39" fmla="*/ 28301860 h 552"/>
                <a:gd name="T40" fmla="*/ 7426131 w 475"/>
                <a:gd name="T41" fmla="*/ 21840403 h 552"/>
                <a:gd name="T42" fmla="*/ 13809846 w 475"/>
                <a:gd name="T43" fmla="*/ 21840403 h 552"/>
                <a:gd name="T44" fmla="*/ 21235977 w 475"/>
                <a:gd name="T45" fmla="*/ 14603167 h 552"/>
                <a:gd name="T46" fmla="*/ 13809846 w 475"/>
                <a:gd name="T47" fmla="*/ 7236876 h 552"/>
                <a:gd name="T48" fmla="*/ 7426131 w 475"/>
                <a:gd name="T49" fmla="*/ 7236876 h 552"/>
                <a:gd name="T50" fmla="*/ 7426131 w 475"/>
                <a:gd name="T51" fmla="*/ 3618618 h 552"/>
                <a:gd name="T52" fmla="*/ 11074226 w 475"/>
                <a:gd name="T53" fmla="*/ 0 h 552"/>
                <a:gd name="T54" fmla="*/ 50680259 w 475"/>
                <a:gd name="T55" fmla="*/ 0 h 552"/>
                <a:gd name="T56" fmla="*/ 50680259 w 475"/>
                <a:gd name="T57" fmla="*/ 71207247 h 552"/>
                <a:gd name="T58" fmla="*/ 11074226 w 475"/>
                <a:gd name="T59" fmla="*/ 71207247 h 552"/>
                <a:gd name="T60" fmla="*/ 7426131 w 475"/>
                <a:gd name="T61" fmla="*/ 67588630 h 552"/>
                <a:gd name="T62" fmla="*/ 17588243 w 475"/>
                <a:gd name="T63" fmla="*/ 14603167 h 552"/>
                <a:gd name="T64" fmla="*/ 17588243 w 475"/>
                <a:gd name="T65" fmla="*/ 14603167 h 552"/>
                <a:gd name="T66" fmla="*/ 13809846 w 475"/>
                <a:gd name="T67" fmla="*/ 18221785 h 552"/>
                <a:gd name="T68" fmla="*/ 3778036 w 475"/>
                <a:gd name="T69" fmla="*/ 18221785 h 552"/>
                <a:gd name="T70" fmla="*/ 0 w 475"/>
                <a:gd name="T71" fmla="*/ 14603167 h 552"/>
                <a:gd name="T72" fmla="*/ 3778036 w 475"/>
                <a:gd name="T73" fmla="*/ 10984909 h 552"/>
                <a:gd name="T74" fmla="*/ 13809846 w 475"/>
                <a:gd name="T75" fmla="*/ 10984909 h 552"/>
                <a:gd name="T76" fmla="*/ 17588243 w 475"/>
                <a:gd name="T77" fmla="*/ 14603167 h 552"/>
                <a:gd name="T78" fmla="*/ 3778036 w 475"/>
                <a:gd name="T79" fmla="*/ 31920478 h 552"/>
                <a:gd name="T80" fmla="*/ 3778036 w 475"/>
                <a:gd name="T81" fmla="*/ 31920478 h 552"/>
                <a:gd name="T82" fmla="*/ 13809846 w 475"/>
                <a:gd name="T83" fmla="*/ 31920478 h 552"/>
                <a:gd name="T84" fmla="*/ 17588243 w 475"/>
                <a:gd name="T85" fmla="*/ 35539095 h 552"/>
                <a:gd name="T86" fmla="*/ 13809846 w 475"/>
                <a:gd name="T87" fmla="*/ 39286770 h 552"/>
                <a:gd name="T88" fmla="*/ 3778036 w 475"/>
                <a:gd name="T89" fmla="*/ 39286770 h 552"/>
                <a:gd name="T90" fmla="*/ 0 w 475"/>
                <a:gd name="T91" fmla="*/ 35539095 h 552"/>
                <a:gd name="T92" fmla="*/ 3778036 w 475"/>
                <a:gd name="T93" fmla="*/ 31920478 h 552"/>
                <a:gd name="T94" fmla="*/ 3778036 w 475"/>
                <a:gd name="T95" fmla="*/ 52985462 h 552"/>
                <a:gd name="T96" fmla="*/ 3778036 w 475"/>
                <a:gd name="T97" fmla="*/ 52985462 h 552"/>
                <a:gd name="T98" fmla="*/ 13809846 w 475"/>
                <a:gd name="T99" fmla="*/ 52985462 h 552"/>
                <a:gd name="T100" fmla="*/ 17588243 w 475"/>
                <a:gd name="T101" fmla="*/ 56603721 h 552"/>
                <a:gd name="T102" fmla="*/ 13809846 w 475"/>
                <a:gd name="T103" fmla="*/ 60222338 h 552"/>
                <a:gd name="T104" fmla="*/ 3778036 w 475"/>
                <a:gd name="T105" fmla="*/ 60222338 h 552"/>
                <a:gd name="T106" fmla="*/ 0 w 475"/>
                <a:gd name="T107" fmla="*/ 56603721 h 552"/>
                <a:gd name="T108" fmla="*/ 3778036 w 475"/>
                <a:gd name="T109" fmla="*/ 52985462 h 55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75" h="552">
                  <a:moveTo>
                    <a:pt x="446" y="551"/>
                  </a:moveTo>
                  <a:lnTo>
                    <a:pt x="446" y="551"/>
                  </a:lnTo>
                  <a:cubicBezTo>
                    <a:pt x="417" y="551"/>
                    <a:pt x="417" y="551"/>
                    <a:pt x="417" y="551"/>
                  </a:cubicBezTo>
                  <a:cubicBezTo>
                    <a:pt x="417" y="0"/>
                    <a:pt x="417" y="0"/>
                    <a:pt x="417" y="0"/>
                  </a:cubicBezTo>
                  <a:cubicBezTo>
                    <a:pt x="446" y="0"/>
                    <a:pt x="446" y="0"/>
                    <a:pt x="446" y="0"/>
                  </a:cubicBezTo>
                  <a:cubicBezTo>
                    <a:pt x="460" y="0"/>
                    <a:pt x="474" y="14"/>
                    <a:pt x="474" y="28"/>
                  </a:cubicBezTo>
                  <a:cubicBezTo>
                    <a:pt x="474" y="523"/>
                    <a:pt x="474" y="523"/>
                    <a:pt x="474" y="523"/>
                  </a:cubicBezTo>
                  <a:cubicBezTo>
                    <a:pt x="474" y="537"/>
                    <a:pt x="460" y="551"/>
                    <a:pt x="446" y="551"/>
                  </a:cubicBezTo>
                  <a:close/>
                  <a:moveTo>
                    <a:pt x="57" y="523"/>
                  </a:moveTo>
                  <a:lnTo>
                    <a:pt x="57" y="523"/>
                  </a:lnTo>
                  <a:cubicBezTo>
                    <a:pt x="57" y="495"/>
                    <a:pt x="57" y="495"/>
                    <a:pt x="57" y="495"/>
                  </a:cubicBezTo>
                  <a:cubicBezTo>
                    <a:pt x="106" y="495"/>
                    <a:pt x="106" y="495"/>
                    <a:pt x="106" y="495"/>
                  </a:cubicBezTo>
                  <a:cubicBezTo>
                    <a:pt x="135" y="495"/>
                    <a:pt x="163" y="466"/>
                    <a:pt x="163" y="438"/>
                  </a:cubicBezTo>
                  <a:cubicBezTo>
                    <a:pt x="163" y="403"/>
                    <a:pt x="135" y="381"/>
                    <a:pt x="106" y="381"/>
                  </a:cubicBezTo>
                  <a:cubicBezTo>
                    <a:pt x="57" y="381"/>
                    <a:pt x="57" y="381"/>
                    <a:pt x="57" y="381"/>
                  </a:cubicBezTo>
                  <a:cubicBezTo>
                    <a:pt x="57" y="332"/>
                    <a:pt x="57" y="332"/>
                    <a:pt x="57" y="332"/>
                  </a:cubicBezTo>
                  <a:cubicBezTo>
                    <a:pt x="106" y="332"/>
                    <a:pt x="106" y="332"/>
                    <a:pt x="106" y="332"/>
                  </a:cubicBezTo>
                  <a:cubicBezTo>
                    <a:pt x="135" y="332"/>
                    <a:pt x="163" y="304"/>
                    <a:pt x="163" y="275"/>
                  </a:cubicBezTo>
                  <a:cubicBezTo>
                    <a:pt x="163" y="247"/>
                    <a:pt x="135" y="219"/>
                    <a:pt x="106" y="219"/>
                  </a:cubicBezTo>
                  <a:cubicBezTo>
                    <a:pt x="57" y="219"/>
                    <a:pt x="57" y="219"/>
                    <a:pt x="57" y="219"/>
                  </a:cubicBezTo>
                  <a:cubicBezTo>
                    <a:pt x="57" y="169"/>
                    <a:pt x="57" y="169"/>
                    <a:pt x="57" y="169"/>
                  </a:cubicBezTo>
                  <a:cubicBezTo>
                    <a:pt x="106" y="169"/>
                    <a:pt x="106" y="169"/>
                    <a:pt x="106" y="169"/>
                  </a:cubicBezTo>
                  <a:cubicBezTo>
                    <a:pt x="135" y="169"/>
                    <a:pt x="163" y="148"/>
                    <a:pt x="163" y="113"/>
                  </a:cubicBezTo>
                  <a:cubicBezTo>
                    <a:pt x="163" y="85"/>
                    <a:pt x="135" y="56"/>
                    <a:pt x="106" y="56"/>
                  </a:cubicBezTo>
                  <a:cubicBezTo>
                    <a:pt x="57" y="56"/>
                    <a:pt x="57" y="56"/>
                    <a:pt x="57" y="56"/>
                  </a:cubicBezTo>
                  <a:cubicBezTo>
                    <a:pt x="57" y="28"/>
                    <a:pt x="57" y="28"/>
                    <a:pt x="57" y="28"/>
                  </a:cubicBezTo>
                  <a:cubicBezTo>
                    <a:pt x="57" y="14"/>
                    <a:pt x="71" y="0"/>
                    <a:pt x="85" y="0"/>
                  </a:cubicBezTo>
                  <a:cubicBezTo>
                    <a:pt x="389" y="0"/>
                    <a:pt x="389" y="0"/>
                    <a:pt x="389" y="0"/>
                  </a:cubicBezTo>
                  <a:cubicBezTo>
                    <a:pt x="389" y="551"/>
                    <a:pt x="389" y="551"/>
                    <a:pt x="389" y="551"/>
                  </a:cubicBezTo>
                  <a:cubicBezTo>
                    <a:pt x="85" y="551"/>
                    <a:pt x="85" y="551"/>
                    <a:pt x="85" y="551"/>
                  </a:cubicBezTo>
                  <a:cubicBezTo>
                    <a:pt x="71" y="551"/>
                    <a:pt x="57" y="537"/>
                    <a:pt x="57" y="523"/>
                  </a:cubicBezTo>
                  <a:close/>
                  <a:moveTo>
                    <a:pt x="135" y="113"/>
                  </a:moveTo>
                  <a:lnTo>
                    <a:pt x="135" y="113"/>
                  </a:lnTo>
                  <a:cubicBezTo>
                    <a:pt x="135" y="134"/>
                    <a:pt x="120" y="141"/>
                    <a:pt x="106" y="141"/>
                  </a:cubicBezTo>
                  <a:cubicBezTo>
                    <a:pt x="29" y="141"/>
                    <a:pt x="29" y="141"/>
                    <a:pt x="29" y="141"/>
                  </a:cubicBezTo>
                  <a:cubicBezTo>
                    <a:pt x="15" y="141"/>
                    <a:pt x="0" y="134"/>
                    <a:pt x="0" y="113"/>
                  </a:cubicBezTo>
                  <a:cubicBezTo>
                    <a:pt x="0" y="99"/>
                    <a:pt x="15" y="85"/>
                    <a:pt x="29" y="85"/>
                  </a:cubicBezTo>
                  <a:cubicBezTo>
                    <a:pt x="106" y="85"/>
                    <a:pt x="106" y="85"/>
                    <a:pt x="106" y="85"/>
                  </a:cubicBezTo>
                  <a:cubicBezTo>
                    <a:pt x="120" y="85"/>
                    <a:pt x="135" y="99"/>
                    <a:pt x="135" y="113"/>
                  </a:cubicBezTo>
                  <a:close/>
                  <a:moveTo>
                    <a:pt x="29" y="247"/>
                  </a:moveTo>
                  <a:lnTo>
                    <a:pt x="29" y="247"/>
                  </a:lnTo>
                  <a:cubicBezTo>
                    <a:pt x="106" y="247"/>
                    <a:pt x="106" y="247"/>
                    <a:pt x="106" y="247"/>
                  </a:cubicBezTo>
                  <a:cubicBezTo>
                    <a:pt x="120" y="247"/>
                    <a:pt x="135" y="261"/>
                    <a:pt x="135" y="275"/>
                  </a:cubicBezTo>
                  <a:cubicBezTo>
                    <a:pt x="135" y="290"/>
                    <a:pt x="120" y="304"/>
                    <a:pt x="106" y="304"/>
                  </a:cubicBezTo>
                  <a:cubicBezTo>
                    <a:pt x="29" y="304"/>
                    <a:pt x="29" y="304"/>
                    <a:pt x="29" y="304"/>
                  </a:cubicBezTo>
                  <a:cubicBezTo>
                    <a:pt x="15" y="304"/>
                    <a:pt x="0" y="290"/>
                    <a:pt x="0" y="275"/>
                  </a:cubicBezTo>
                  <a:cubicBezTo>
                    <a:pt x="0" y="261"/>
                    <a:pt x="15" y="247"/>
                    <a:pt x="29" y="247"/>
                  </a:cubicBezTo>
                  <a:close/>
                  <a:moveTo>
                    <a:pt x="29" y="410"/>
                  </a:moveTo>
                  <a:lnTo>
                    <a:pt x="29" y="410"/>
                  </a:lnTo>
                  <a:cubicBezTo>
                    <a:pt x="106" y="410"/>
                    <a:pt x="106" y="410"/>
                    <a:pt x="106" y="410"/>
                  </a:cubicBezTo>
                  <a:cubicBezTo>
                    <a:pt x="120" y="410"/>
                    <a:pt x="135" y="417"/>
                    <a:pt x="135" y="438"/>
                  </a:cubicBezTo>
                  <a:cubicBezTo>
                    <a:pt x="135" y="452"/>
                    <a:pt x="120" y="466"/>
                    <a:pt x="106" y="466"/>
                  </a:cubicBezTo>
                  <a:cubicBezTo>
                    <a:pt x="29" y="466"/>
                    <a:pt x="29" y="466"/>
                    <a:pt x="29" y="466"/>
                  </a:cubicBezTo>
                  <a:cubicBezTo>
                    <a:pt x="15" y="466"/>
                    <a:pt x="0" y="452"/>
                    <a:pt x="0" y="438"/>
                  </a:cubicBezTo>
                  <a:cubicBezTo>
                    <a:pt x="0" y="417"/>
                    <a:pt x="15" y="410"/>
                    <a:pt x="29" y="410"/>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0" name="组合 9"/>
          <p:cNvGrpSpPr/>
          <p:nvPr userDrawn="1"/>
        </p:nvGrpSpPr>
        <p:grpSpPr>
          <a:xfrm>
            <a:off x="4463238" y="1700153"/>
            <a:ext cx="577036" cy="577246"/>
            <a:chOff x="3491880" y="1274820"/>
            <a:chExt cx="432833" cy="432834"/>
          </a:xfrm>
        </p:grpSpPr>
        <p:sp>
          <p:nvSpPr>
            <p:cNvPr id="11" name="椭圆 16"/>
            <p:cNvSpPr>
              <a:spLocks noChangeArrowheads="1"/>
            </p:cNvSpPr>
            <p:nvPr/>
          </p:nvSpPr>
          <p:spPr bwMode="auto">
            <a:xfrm>
              <a:off x="3491880" y="1274820"/>
              <a:ext cx="432833" cy="432834"/>
            </a:xfrm>
            <a:prstGeom prst="ellipse">
              <a:avLst/>
            </a:prstGeom>
            <a:solidFill>
              <a:srgbClr val="1369B2"/>
            </a:solidFill>
            <a:ln>
              <a:noFill/>
            </a:ln>
            <a:extLst>
              <a:ext uri="{91240B29-F687-4F45-9708-019B960494DF}">
                <a14:hiddenLine xmlns:a14="http://schemas.microsoft.com/office/drawing/2010/main" w="9525">
                  <a:solidFill>
                    <a:srgbClr val="000000"/>
                  </a:solidFill>
                  <a:round/>
                </a14:hiddenLine>
              </a:ext>
            </a:extLst>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2" name="Freeform 75"/>
            <p:cNvSpPr>
              <a:spLocks noChangeArrowheads="1"/>
            </p:cNvSpPr>
            <p:nvPr/>
          </p:nvSpPr>
          <p:spPr bwMode="auto">
            <a:xfrm>
              <a:off x="3583864" y="1385879"/>
              <a:ext cx="248863" cy="210716"/>
            </a:xfrm>
            <a:custGeom>
              <a:avLst/>
              <a:gdLst>
                <a:gd name="T0" fmla="*/ 74657633 w 602"/>
                <a:gd name="T1" fmla="*/ 66362244 h 510"/>
                <a:gd name="T2" fmla="*/ 74657633 w 602"/>
                <a:gd name="T3" fmla="*/ 66362244 h 510"/>
                <a:gd name="T4" fmla="*/ 3654665 w 602"/>
                <a:gd name="T5" fmla="*/ 66362244 h 510"/>
                <a:gd name="T6" fmla="*/ 0 w 602"/>
                <a:gd name="T7" fmla="*/ 62711741 h 510"/>
                <a:gd name="T8" fmla="*/ 0 w 602"/>
                <a:gd name="T9" fmla="*/ 3650503 h 510"/>
                <a:gd name="T10" fmla="*/ 3654665 w 602"/>
                <a:gd name="T11" fmla="*/ 0 h 510"/>
                <a:gd name="T12" fmla="*/ 7308970 w 602"/>
                <a:gd name="T13" fmla="*/ 3650503 h 510"/>
                <a:gd name="T14" fmla="*/ 7308970 w 602"/>
                <a:gd name="T15" fmla="*/ 50717076 h 510"/>
                <a:gd name="T16" fmla="*/ 7308970 w 602"/>
                <a:gd name="T17" fmla="*/ 50717076 h 510"/>
                <a:gd name="T18" fmla="*/ 7308970 w 602"/>
                <a:gd name="T19" fmla="*/ 58930528 h 510"/>
                <a:gd name="T20" fmla="*/ 74657633 w 602"/>
                <a:gd name="T21" fmla="*/ 58930528 h 510"/>
                <a:gd name="T22" fmla="*/ 78442719 w 602"/>
                <a:gd name="T23" fmla="*/ 62711741 h 510"/>
                <a:gd name="T24" fmla="*/ 74657633 w 602"/>
                <a:gd name="T25" fmla="*/ 66362244 h 510"/>
                <a:gd name="T26" fmla="*/ 66434636 w 602"/>
                <a:gd name="T27" fmla="*/ 55280025 h 510"/>
                <a:gd name="T28" fmla="*/ 66434636 w 602"/>
                <a:gd name="T29" fmla="*/ 55280025 h 510"/>
                <a:gd name="T30" fmla="*/ 58995246 w 602"/>
                <a:gd name="T31" fmla="*/ 55280025 h 510"/>
                <a:gd name="T32" fmla="*/ 55340580 w 602"/>
                <a:gd name="T33" fmla="*/ 51629522 h 510"/>
                <a:gd name="T34" fmla="*/ 55340580 w 602"/>
                <a:gd name="T35" fmla="*/ 25814941 h 510"/>
                <a:gd name="T36" fmla="*/ 58995246 w 602"/>
                <a:gd name="T37" fmla="*/ 22164077 h 510"/>
                <a:gd name="T38" fmla="*/ 66434636 w 602"/>
                <a:gd name="T39" fmla="*/ 22164077 h 510"/>
                <a:gd name="T40" fmla="*/ 70089301 w 602"/>
                <a:gd name="T41" fmla="*/ 25814941 h 510"/>
                <a:gd name="T42" fmla="*/ 70089301 w 602"/>
                <a:gd name="T43" fmla="*/ 51629522 h 510"/>
                <a:gd name="T44" fmla="*/ 66434636 w 602"/>
                <a:gd name="T45" fmla="*/ 55280025 h 510"/>
                <a:gd name="T46" fmla="*/ 45159830 w 602"/>
                <a:gd name="T47" fmla="*/ 55280025 h 510"/>
                <a:gd name="T48" fmla="*/ 45159830 w 602"/>
                <a:gd name="T49" fmla="*/ 55280025 h 510"/>
                <a:gd name="T50" fmla="*/ 37850860 w 602"/>
                <a:gd name="T51" fmla="*/ 55280025 h 510"/>
                <a:gd name="T52" fmla="*/ 34065774 w 602"/>
                <a:gd name="T53" fmla="*/ 51629522 h 510"/>
                <a:gd name="T54" fmla="*/ 34065774 w 602"/>
                <a:gd name="T55" fmla="*/ 11082219 h 510"/>
                <a:gd name="T56" fmla="*/ 37850860 w 602"/>
                <a:gd name="T57" fmla="*/ 7431355 h 510"/>
                <a:gd name="T58" fmla="*/ 45159830 w 602"/>
                <a:gd name="T59" fmla="*/ 7431355 h 510"/>
                <a:gd name="T60" fmla="*/ 48814495 w 602"/>
                <a:gd name="T61" fmla="*/ 11082219 h 510"/>
                <a:gd name="T62" fmla="*/ 48814495 w 602"/>
                <a:gd name="T63" fmla="*/ 51629522 h 510"/>
                <a:gd name="T64" fmla="*/ 45159830 w 602"/>
                <a:gd name="T65" fmla="*/ 55280025 h 510"/>
                <a:gd name="T66" fmla="*/ 24929472 w 602"/>
                <a:gd name="T67" fmla="*/ 55280025 h 510"/>
                <a:gd name="T68" fmla="*/ 24929472 w 602"/>
                <a:gd name="T69" fmla="*/ 55280025 h 510"/>
                <a:gd name="T70" fmla="*/ 17489720 w 602"/>
                <a:gd name="T71" fmla="*/ 55280025 h 510"/>
                <a:gd name="T72" fmla="*/ 13835055 w 602"/>
                <a:gd name="T73" fmla="*/ 51629522 h 510"/>
                <a:gd name="T74" fmla="*/ 13835055 w 602"/>
                <a:gd name="T75" fmla="*/ 44198166 h 510"/>
                <a:gd name="T76" fmla="*/ 17489720 w 602"/>
                <a:gd name="T77" fmla="*/ 40547302 h 510"/>
                <a:gd name="T78" fmla="*/ 24929472 w 602"/>
                <a:gd name="T79" fmla="*/ 40547302 h 510"/>
                <a:gd name="T80" fmla="*/ 28583776 w 602"/>
                <a:gd name="T81" fmla="*/ 44198166 h 510"/>
                <a:gd name="T82" fmla="*/ 28583776 w 602"/>
                <a:gd name="T83" fmla="*/ 51629522 h 510"/>
                <a:gd name="T84" fmla="*/ 24929472 w 602"/>
                <a:gd name="T85" fmla="*/ 55280025 h 510"/>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602" h="510">
                  <a:moveTo>
                    <a:pt x="572" y="509"/>
                  </a:moveTo>
                  <a:lnTo>
                    <a:pt x="572" y="509"/>
                  </a:lnTo>
                  <a:cubicBezTo>
                    <a:pt x="28" y="509"/>
                    <a:pt x="28" y="509"/>
                    <a:pt x="28" y="509"/>
                  </a:cubicBezTo>
                  <a:cubicBezTo>
                    <a:pt x="14" y="509"/>
                    <a:pt x="0" y="502"/>
                    <a:pt x="0" y="481"/>
                  </a:cubicBezTo>
                  <a:cubicBezTo>
                    <a:pt x="0" y="28"/>
                    <a:pt x="0" y="28"/>
                    <a:pt x="0" y="28"/>
                  </a:cubicBezTo>
                  <a:cubicBezTo>
                    <a:pt x="0" y="14"/>
                    <a:pt x="14" y="0"/>
                    <a:pt x="28" y="0"/>
                  </a:cubicBezTo>
                  <a:cubicBezTo>
                    <a:pt x="42" y="0"/>
                    <a:pt x="56" y="14"/>
                    <a:pt x="56" y="28"/>
                  </a:cubicBezTo>
                  <a:cubicBezTo>
                    <a:pt x="56" y="389"/>
                    <a:pt x="56" y="389"/>
                    <a:pt x="56" y="389"/>
                  </a:cubicBezTo>
                  <a:cubicBezTo>
                    <a:pt x="56" y="452"/>
                    <a:pt x="56" y="452"/>
                    <a:pt x="56" y="452"/>
                  </a:cubicBezTo>
                  <a:cubicBezTo>
                    <a:pt x="572" y="452"/>
                    <a:pt x="572" y="452"/>
                    <a:pt x="572" y="452"/>
                  </a:cubicBezTo>
                  <a:cubicBezTo>
                    <a:pt x="594" y="452"/>
                    <a:pt x="601" y="467"/>
                    <a:pt x="601" y="481"/>
                  </a:cubicBezTo>
                  <a:cubicBezTo>
                    <a:pt x="601" y="502"/>
                    <a:pt x="594" y="509"/>
                    <a:pt x="572" y="509"/>
                  </a:cubicBezTo>
                  <a:close/>
                  <a:moveTo>
                    <a:pt x="509" y="424"/>
                  </a:moveTo>
                  <a:lnTo>
                    <a:pt x="509" y="424"/>
                  </a:lnTo>
                  <a:cubicBezTo>
                    <a:pt x="452" y="424"/>
                    <a:pt x="452" y="424"/>
                    <a:pt x="452" y="424"/>
                  </a:cubicBezTo>
                  <a:cubicBezTo>
                    <a:pt x="438" y="424"/>
                    <a:pt x="424" y="417"/>
                    <a:pt x="424" y="396"/>
                  </a:cubicBezTo>
                  <a:cubicBezTo>
                    <a:pt x="424" y="198"/>
                    <a:pt x="424" y="198"/>
                    <a:pt x="424" y="198"/>
                  </a:cubicBezTo>
                  <a:cubicBezTo>
                    <a:pt x="424" y="184"/>
                    <a:pt x="438" y="170"/>
                    <a:pt x="452" y="170"/>
                  </a:cubicBezTo>
                  <a:cubicBezTo>
                    <a:pt x="509" y="170"/>
                    <a:pt x="509" y="170"/>
                    <a:pt x="509" y="170"/>
                  </a:cubicBezTo>
                  <a:cubicBezTo>
                    <a:pt x="523" y="170"/>
                    <a:pt x="537" y="184"/>
                    <a:pt x="537" y="198"/>
                  </a:cubicBezTo>
                  <a:cubicBezTo>
                    <a:pt x="537" y="396"/>
                    <a:pt x="537" y="396"/>
                    <a:pt x="537" y="396"/>
                  </a:cubicBezTo>
                  <a:cubicBezTo>
                    <a:pt x="537" y="417"/>
                    <a:pt x="523" y="424"/>
                    <a:pt x="509" y="424"/>
                  </a:cubicBezTo>
                  <a:close/>
                  <a:moveTo>
                    <a:pt x="346" y="424"/>
                  </a:moveTo>
                  <a:lnTo>
                    <a:pt x="346" y="424"/>
                  </a:lnTo>
                  <a:cubicBezTo>
                    <a:pt x="290" y="424"/>
                    <a:pt x="290" y="424"/>
                    <a:pt x="290" y="424"/>
                  </a:cubicBezTo>
                  <a:cubicBezTo>
                    <a:pt x="276" y="424"/>
                    <a:pt x="261" y="417"/>
                    <a:pt x="261" y="396"/>
                  </a:cubicBezTo>
                  <a:cubicBezTo>
                    <a:pt x="261" y="85"/>
                    <a:pt x="261" y="85"/>
                    <a:pt x="261" y="85"/>
                  </a:cubicBezTo>
                  <a:cubicBezTo>
                    <a:pt x="261" y="71"/>
                    <a:pt x="276" y="57"/>
                    <a:pt x="290" y="57"/>
                  </a:cubicBezTo>
                  <a:cubicBezTo>
                    <a:pt x="346" y="57"/>
                    <a:pt x="346" y="57"/>
                    <a:pt x="346" y="57"/>
                  </a:cubicBezTo>
                  <a:cubicBezTo>
                    <a:pt x="367" y="57"/>
                    <a:pt x="374" y="71"/>
                    <a:pt x="374" y="85"/>
                  </a:cubicBezTo>
                  <a:cubicBezTo>
                    <a:pt x="374" y="396"/>
                    <a:pt x="374" y="396"/>
                    <a:pt x="374" y="396"/>
                  </a:cubicBezTo>
                  <a:cubicBezTo>
                    <a:pt x="374" y="417"/>
                    <a:pt x="367" y="424"/>
                    <a:pt x="346" y="424"/>
                  </a:cubicBezTo>
                  <a:close/>
                  <a:moveTo>
                    <a:pt x="191" y="424"/>
                  </a:moveTo>
                  <a:lnTo>
                    <a:pt x="191" y="424"/>
                  </a:lnTo>
                  <a:cubicBezTo>
                    <a:pt x="134" y="424"/>
                    <a:pt x="134" y="424"/>
                    <a:pt x="134" y="424"/>
                  </a:cubicBezTo>
                  <a:cubicBezTo>
                    <a:pt x="113" y="424"/>
                    <a:pt x="106" y="417"/>
                    <a:pt x="106" y="396"/>
                  </a:cubicBezTo>
                  <a:cubicBezTo>
                    <a:pt x="106" y="339"/>
                    <a:pt x="106" y="339"/>
                    <a:pt x="106" y="339"/>
                  </a:cubicBezTo>
                  <a:cubicBezTo>
                    <a:pt x="106" y="325"/>
                    <a:pt x="113" y="311"/>
                    <a:pt x="134" y="311"/>
                  </a:cubicBezTo>
                  <a:cubicBezTo>
                    <a:pt x="191" y="311"/>
                    <a:pt x="191" y="311"/>
                    <a:pt x="191" y="311"/>
                  </a:cubicBezTo>
                  <a:cubicBezTo>
                    <a:pt x="205" y="311"/>
                    <a:pt x="219" y="325"/>
                    <a:pt x="219" y="339"/>
                  </a:cubicBezTo>
                  <a:cubicBezTo>
                    <a:pt x="219" y="396"/>
                    <a:pt x="219" y="396"/>
                    <a:pt x="219" y="396"/>
                  </a:cubicBezTo>
                  <a:cubicBezTo>
                    <a:pt x="219" y="417"/>
                    <a:pt x="205" y="424"/>
                    <a:pt x="191" y="424"/>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grpSp>
        <p:nvGrpSpPr>
          <p:cNvPr id="12" name="组合 11"/>
          <p:cNvGrpSpPr/>
          <p:nvPr userDrawn="1"/>
        </p:nvGrpSpPr>
        <p:grpSpPr>
          <a:xfrm>
            <a:off x="5327222" y="1700153"/>
            <a:ext cx="577036" cy="577246"/>
            <a:chOff x="4139952" y="1274820"/>
            <a:chExt cx="432833" cy="432834"/>
          </a:xfrm>
        </p:grpSpPr>
        <p:sp>
          <p:nvSpPr>
            <p:cNvPr id="24" name="椭圆 16"/>
            <p:cNvSpPr>
              <a:spLocks noChangeArrowheads="1"/>
            </p:cNvSpPr>
            <p:nvPr/>
          </p:nvSpPr>
          <p:spPr bwMode="auto">
            <a:xfrm>
              <a:off x="4139952" y="1274820"/>
              <a:ext cx="432833" cy="432834"/>
            </a:xfrm>
            <a:prstGeom prst="ellipse">
              <a:avLst/>
            </a:prstGeom>
            <a:solidFill>
              <a:srgbClr val="3992DB"/>
            </a:solidFill>
            <a:ln>
              <a:noFill/>
            </a:ln>
          </p:spPr>
          <p:txBody>
            <a:bodyPr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eaLnBrk="1" hangingPunct="1"/>
              <a:endParaRPr lang="zh-CN" altLang="en-US">
                <a:solidFill>
                  <a:srgbClr val="FFFFFF"/>
                </a:solidFill>
                <a:latin typeface="+mn-lt"/>
                <a:ea typeface="+mn-ea"/>
                <a:cs typeface="+mn-ea"/>
                <a:sym typeface="+mn-lt"/>
              </a:endParaRPr>
            </a:p>
          </p:txBody>
        </p:sp>
        <p:sp>
          <p:nvSpPr>
            <p:cNvPr id="23" name="Freeform 84"/>
            <p:cNvSpPr>
              <a:spLocks noChangeArrowheads="1"/>
            </p:cNvSpPr>
            <p:nvPr/>
          </p:nvSpPr>
          <p:spPr bwMode="auto">
            <a:xfrm>
              <a:off x="4241546" y="1366806"/>
              <a:ext cx="248863" cy="248863"/>
            </a:xfrm>
            <a:custGeom>
              <a:avLst/>
              <a:gdLst>
                <a:gd name="T0" fmla="*/ 43332858 w 602"/>
                <a:gd name="T1" fmla="*/ 34979440 h 602"/>
                <a:gd name="T2" fmla="*/ 43332858 w 602"/>
                <a:gd name="T3" fmla="*/ 34979440 h 602"/>
                <a:gd name="T4" fmla="*/ 43332858 w 602"/>
                <a:gd name="T5" fmla="*/ 0 h 602"/>
                <a:gd name="T6" fmla="*/ 78442719 w 602"/>
                <a:gd name="T7" fmla="*/ 34979440 h 602"/>
                <a:gd name="T8" fmla="*/ 43332858 w 602"/>
                <a:gd name="T9" fmla="*/ 34979440 h 602"/>
                <a:gd name="T10" fmla="*/ 36023527 w 602"/>
                <a:gd name="T11" fmla="*/ 78442719 h 602"/>
                <a:gd name="T12" fmla="*/ 36023527 w 602"/>
                <a:gd name="T13" fmla="*/ 78442719 h 602"/>
                <a:gd name="T14" fmla="*/ 0 w 602"/>
                <a:gd name="T15" fmla="*/ 42419192 h 602"/>
                <a:gd name="T16" fmla="*/ 36023527 w 602"/>
                <a:gd name="T17" fmla="*/ 7308970 h 602"/>
                <a:gd name="T18" fmla="*/ 36023527 w 602"/>
                <a:gd name="T19" fmla="*/ 42419192 h 602"/>
                <a:gd name="T20" fmla="*/ 71002968 w 602"/>
                <a:gd name="T21" fmla="*/ 42419192 h 602"/>
                <a:gd name="T22" fmla="*/ 36023527 w 602"/>
                <a:gd name="T23" fmla="*/ 78442719 h 6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02" h="602">
                  <a:moveTo>
                    <a:pt x="332" y="268"/>
                  </a:moveTo>
                  <a:lnTo>
                    <a:pt x="332" y="268"/>
                  </a:lnTo>
                  <a:cubicBezTo>
                    <a:pt x="332" y="0"/>
                    <a:pt x="332" y="0"/>
                    <a:pt x="332" y="0"/>
                  </a:cubicBezTo>
                  <a:cubicBezTo>
                    <a:pt x="481" y="0"/>
                    <a:pt x="601" y="120"/>
                    <a:pt x="601" y="268"/>
                  </a:cubicBezTo>
                  <a:lnTo>
                    <a:pt x="332" y="268"/>
                  </a:lnTo>
                  <a:close/>
                  <a:moveTo>
                    <a:pt x="276" y="601"/>
                  </a:moveTo>
                  <a:lnTo>
                    <a:pt x="276" y="601"/>
                  </a:lnTo>
                  <a:cubicBezTo>
                    <a:pt x="120" y="601"/>
                    <a:pt x="0" y="480"/>
                    <a:pt x="0" y="325"/>
                  </a:cubicBezTo>
                  <a:cubicBezTo>
                    <a:pt x="0" y="176"/>
                    <a:pt x="120" y="56"/>
                    <a:pt x="276" y="56"/>
                  </a:cubicBezTo>
                  <a:cubicBezTo>
                    <a:pt x="276" y="325"/>
                    <a:pt x="276" y="325"/>
                    <a:pt x="276" y="325"/>
                  </a:cubicBezTo>
                  <a:cubicBezTo>
                    <a:pt x="544" y="325"/>
                    <a:pt x="544" y="325"/>
                    <a:pt x="544" y="325"/>
                  </a:cubicBezTo>
                  <a:cubicBezTo>
                    <a:pt x="544" y="480"/>
                    <a:pt x="424" y="601"/>
                    <a:pt x="276" y="601"/>
                  </a:cubicBezTo>
                  <a:close/>
                </a:path>
              </a:pathLst>
            </a:custGeom>
            <a:solidFill>
              <a:schemeClr val="bg1"/>
            </a:solidFill>
            <a:ln>
              <a:noFill/>
            </a:ln>
          </p:spPr>
          <p:txBody>
            <a:bodyPr wrap="none" lIns="34290" tIns="17145" rIns="34290" bIns="17145" anchor="ctr"/>
            <a:lstStyle/>
            <a:p>
              <a:endParaRPr lang="en-US">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theme" Target="../theme/theme1.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7.xml"/><Relationship Id="rId8" Type="http://schemas.openxmlformats.org/officeDocument/2006/relationships/slideLayout" Target="../slideLayouts/slideLayout16.xml"/><Relationship Id="rId7" Type="http://schemas.openxmlformats.org/officeDocument/2006/relationships/slideLayout" Target="../slideLayouts/slideLayout15.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3" Type="http://schemas.openxmlformats.org/officeDocument/2006/relationships/slideLayout" Target="../slideLayouts/slideLayout11.xml"/><Relationship Id="rId2" Type="http://schemas.openxmlformats.org/officeDocument/2006/relationships/slideLayout" Target="../slideLayouts/slideLayout10.xml"/><Relationship Id="rId14" Type="http://schemas.openxmlformats.org/officeDocument/2006/relationships/theme" Target="../theme/theme2.xml"/><Relationship Id="rId13" Type="http://schemas.openxmlformats.org/officeDocument/2006/relationships/slideLayout" Target="../slideLayouts/slideLayout21.xml"/><Relationship Id="rId12" Type="http://schemas.openxmlformats.org/officeDocument/2006/relationships/slideLayout" Target="../slideLayouts/slideLayout20.xml"/><Relationship Id="rId11" Type="http://schemas.openxmlformats.org/officeDocument/2006/relationships/slideLayout" Target="../slideLayouts/slideLayout19.xml"/><Relationship Id="rId10" Type="http://schemas.openxmlformats.org/officeDocument/2006/relationships/slideLayout" Target="../slideLayouts/slideLayout18.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79605" y="6351009"/>
            <a:ext cx="2699578" cy="316859"/>
          </a:xfrm>
          <a:prstGeom prst="rect">
            <a:avLst/>
          </a:prstGeom>
        </p:spPr>
        <p:txBody>
          <a:bodyPr vert="horz" lIns="91440" tIns="45720" rIns="91440" bIns="45720" rtlCol="0" anchor="ctr">
            <a:normAutofit/>
          </a:bodyPr>
          <a:lstStyle>
            <a:lvl1pPr algn="l">
              <a:defRPr sz="1200">
                <a:solidFill>
                  <a:schemeClr val="tx1">
                    <a:tint val="75000"/>
                  </a:schemeClr>
                </a:solidFill>
                <a:latin typeface="+mn-ea"/>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115357" y="6351009"/>
            <a:ext cx="3959381" cy="316859"/>
          </a:xfrm>
          <a:prstGeom prst="rect">
            <a:avLst/>
          </a:prstGeom>
        </p:spPr>
        <p:txBody>
          <a:bodyPr vert="horz" lIns="91440" tIns="45720" rIns="91440" bIns="45720" rtlCol="0" anchor="ctr">
            <a:normAutofit/>
          </a:bodyPr>
          <a:lstStyle>
            <a:lvl1pPr algn="ctr">
              <a:defRPr sz="1200">
                <a:solidFill>
                  <a:schemeClr val="tx1">
                    <a:tint val="75000"/>
                  </a:schemeClr>
                </a:solidFill>
                <a:latin typeface="+mn-ea"/>
              </a:defRPr>
            </a:lvl1pPr>
          </a:lstStyle>
          <a:p>
            <a:endParaRPr lang="zh-CN" altLang="en-US" dirty="0"/>
          </a:p>
        </p:txBody>
      </p:sp>
      <p:sp>
        <p:nvSpPr>
          <p:cNvPr id="6" name="灯片编号占位符 5"/>
          <p:cNvSpPr>
            <a:spLocks noGrp="1"/>
          </p:cNvSpPr>
          <p:nvPr>
            <p:ph type="sldNum" sz="quarter" idx="4"/>
          </p:nvPr>
        </p:nvSpPr>
        <p:spPr>
          <a:xfrm>
            <a:off x="8609254" y="6351009"/>
            <a:ext cx="2699578" cy="316859"/>
          </a:xfrm>
          <a:prstGeom prst="rect">
            <a:avLst/>
          </a:prstGeom>
        </p:spPr>
        <p:txBody>
          <a:bodyPr vert="horz" lIns="91440" tIns="45720" rIns="91440" bIns="45720" rtlCol="0" anchor="ctr">
            <a:normAutofit/>
          </a:bodyPr>
          <a:lstStyle>
            <a:lvl1pPr algn="r">
              <a:defRPr sz="1200">
                <a:solidFill>
                  <a:schemeClr val="tx1">
                    <a:tint val="75000"/>
                  </a:schemeClr>
                </a:solidFill>
                <a:latin typeface="+mn-ea"/>
              </a:defRPr>
            </a:lvl1pPr>
          </a:lstStyle>
          <a:p>
            <a:fld id="{49AE70B2-8BF9-45C0-BB95-33D1B9D3A854}" type="slidenum">
              <a:rPr lang="zh-CN" altLang="en-US" smtClean="0"/>
            </a:fld>
            <a:endParaRPr lang="zh-CN" altLang="en-US" dirty="0"/>
          </a:p>
        </p:txBody>
      </p:sp>
      <p:sp>
        <p:nvSpPr>
          <p:cNvPr id="7" name="KSO_TEMPLATE" hidden="1"/>
          <p:cNvSpPr/>
          <p:nvPr userDrawn="1"/>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标题 7"/>
          <p:cNvSpPr>
            <a:spLocks noGrp="1"/>
          </p:cNvSpPr>
          <p:nvPr>
            <p:ph type="title"/>
          </p:nvPr>
        </p:nvSpPr>
        <p:spPr>
          <a:xfrm>
            <a:off x="669777" y="581333"/>
            <a:ext cx="10850541" cy="648120"/>
          </a:xfrm>
        </p:spPr>
        <p:txBody>
          <a:bodyPr vert="horz" lIns="101600" tIns="38100" rIns="76200" bIns="38100" rtlCol="0" anchor="ctr" anchorCtr="0">
            <a:noAutofit/>
          </a:bodyPr>
          <a:lstStyle>
            <a:lvl1pPr marL="0" marR="0" algn="l" defTabSz="914400" rtl="0" eaLnBrk="1" fontAlgn="auto" latinLnBrk="0" hangingPunct="1">
              <a:lnSpc>
                <a:spcPct val="100000"/>
              </a:lnSpc>
              <a:buNone/>
              <a:defRPr kumimoji="0" lang="zh-CN" altLang="en-US" sz="3200" b="1" i="0" u="none" strike="noStrike" kern="1200" cap="none" spc="200" normalizeH="0" baseline="0" noProof="1" dirty="0">
                <a:solidFill>
                  <a:schemeClr val="tx1"/>
                </a:solidFill>
                <a:uFillTx/>
                <a:latin typeface="+mn-ea"/>
                <a:ea typeface="+mn-ea"/>
                <a:cs typeface="+mj-cs"/>
                <a:sym typeface="+mn-ea"/>
              </a:defRPr>
            </a:lvl1pPr>
          </a:lstStyle>
          <a:p>
            <a:pPr lvl="0"/>
            <a:r>
              <a:rPr dirty="0">
                <a:sym typeface="+mn-ea"/>
              </a:rPr>
              <a:t>单击此处编辑标题</a:t>
            </a:r>
            <a:endParaRPr dirty="0">
              <a:sym typeface="+mn-ea"/>
            </a:endParaRPr>
          </a:p>
        </p:txBody>
      </p:sp>
      <p:sp>
        <p:nvSpPr>
          <p:cNvPr id="9" name="文本占位符 8"/>
          <p:cNvSpPr>
            <a:spLocks noGrp="1"/>
          </p:cNvSpPr>
          <p:nvPr>
            <p:ph type="body" idx="1"/>
          </p:nvPr>
        </p:nvSpPr>
        <p:spPr>
          <a:xfrm>
            <a:off x="669820" y="1508404"/>
            <a:ext cx="10850454" cy="4750044"/>
          </a:xfrm>
          <a:prstGeom prst="rect">
            <a:avLst/>
          </a:prstGeom>
        </p:spPr>
        <p:txBody>
          <a:bodyPr vert="horz" lIns="101600" tIns="0" rIns="82550" bIns="0" rtlCol="0">
            <a:normAutofit/>
          </a:bodyPr>
          <a:lstStyle>
            <a:lvl1pPr>
              <a:defRPr sz="2400"/>
            </a:lvl1pPr>
            <a:lvl2pPr>
              <a:defRPr sz="2400"/>
            </a:lvl2pPr>
            <a:lvl3pPr>
              <a:defRPr sz="2400"/>
            </a:lvl3pPr>
            <a:lvl4pPr>
              <a:defRPr sz="2400"/>
            </a:lvl4pPr>
            <a:lvl5pPr>
              <a:defRPr sz="2400"/>
            </a:lvl5pPr>
          </a:lstStyle>
          <a:p>
            <a:pPr lvl="0"/>
            <a:r>
              <a:rPr lang="zh-CN" altLang="en-US" dirty="0"/>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a:p>
            <a:pPr lvl="0"/>
            <a:r>
              <a:rPr lang="zh-CN" altLang="en-US" dirty="0">
                <a:sym typeface="+mn-ea"/>
              </a:rPr>
              <a:t>单击此处编辑正文</a:t>
            </a:r>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txStyles>
    <p:titleStyle>
      <a:lvl1pPr algn="l" defTabSz="914400" rtl="0" eaLnBrk="1" fontAlgn="auto" latinLnBrk="0" hangingPunct="1">
        <a:lnSpc>
          <a:spcPct val="100000"/>
        </a:lnSpc>
        <a:spcBef>
          <a:spcPct val="0"/>
        </a:spcBef>
        <a:buNone/>
        <a:defRPr sz="2800" b="1" u="none" strike="noStrike" kern="1200" cap="none" spc="200" normalizeH="0">
          <a:solidFill>
            <a:schemeClr val="tx1"/>
          </a:solidFill>
          <a:uFillTx/>
          <a:latin typeface="+mn-ea"/>
          <a:ea typeface="+mn-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solidFill>
          <a:uFillTx/>
          <a:latin typeface="+mn-ea"/>
          <a:ea typeface="+mn-ea"/>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4pPr>
      <a:lvl5pPr marL="2056765"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solidFill>
          <a:uFillTx/>
          <a:latin typeface="+mn-ea"/>
          <a:ea typeface="+mn-ea"/>
          <a:cs typeface="+mn-cs"/>
        </a:defRPr>
      </a:lvl5pPr>
      <a:lvl6pPr marL="25139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1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3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565"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5365" algn="l" defTabSz="914400" rtl="0" eaLnBrk="1" latinLnBrk="0" hangingPunct="1">
        <a:defRPr sz="1800" kern="1200">
          <a:solidFill>
            <a:schemeClr val="tx1"/>
          </a:solidFill>
          <a:latin typeface="+mn-lt"/>
          <a:ea typeface="+mn-ea"/>
          <a:cs typeface="+mn-cs"/>
        </a:defRPr>
      </a:lvl6pPr>
      <a:lvl7pPr marL="2742565" algn="l" defTabSz="914400" rtl="0" eaLnBrk="1" latinLnBrk="0" hangingPunct="1">
        <a:defRPr sz="1800" kern="1200">
          <a:solidFill>
            <a:schemeClr val="tx1"/>
          </a:solidFill>
          <a:latin typeface="+mn-lt"/>
          <a:ea typeface="+mn-ea"/>
          <a:cs typeface="+mn-cs"/>
        </a:defRPr>
      </a:lvl7pPr>
      <a:lvl8pPr marL="3199765" algn="l" defTabSz="914400" rtl="0" eaLnBrk="1" latinLnBrk="0" hangingPunct="1">
        <a:defRPr sz="1800" kern="1200">
          <a:solidFill>
            <a:schemeClr val="tx1"/>
          </a:solidFill>
          <a:latin typeface="+mn-lt"/>
          <a:ea typeface="+mn-ea"/>
          <a:cs typeface="+mn-cs"/>
        </a:defRPr>
      </a:lvl8pPr>
      <a:lvl9pPr marL="3656965"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21917" tIns="60958" rIns="121917" bIns="60958"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600572"/>
            <a:ext cx="10971372" cy="4527011"/>
          </a:xfrm>
          <a:prstGeom prst="rect">
            <a:avLst/>
          </a:prstGeom>
        </p:spPr>
        <p:txBody>
          <a:bodyPr vert="horz" lIns="121917" tIns="60958" rIns="121917" bIns="60958"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09521" y="6357822"/>
            <a:ext cx="2844430" cy="365210"/>
          </a:xfrm>
          <a:prstGeom prst="rect">
            <a:avLst/>
          </a:prstGeom>
        </p:spPr>
        <p:txBody>
          <a:bodyPr vert="horz" lIns="121917" tIns="60958" rIns="121917" bIns="60958" rtlCol="0" anchor="ctr"/>
          <a:lstStyle>
            <a:lvl1pPr algn="l">
              <a:defRPr sz="1600">
                <a:solidFill>
                  <a:schemeClr val="tx1">
                    <a:tint val="75000"/>
                  </a:schemeClr>
                </a:solidFill>
              </a:defRPr>
            </a:lvl1pPr>
          </a:lstStyle>
          <a:p>
            <a:fld id="{530820CF-B880-4189-942D-D702A7CBA730}" type="datetimeFigureOut">
              <a:rPr lang="zh-CN" altLang="en-US" smtClean="0"/>
            </a:fld>
            <a:endParaRPr lang="zh-CN" altLang="en-US"/>
          </a:p>
        </p:txBody>
      </p:sp>
      <p:sp>
        <p:nvSpPr>
          <p:cNvPr id="5" name="页脚占位符 4"/>
          <p:cNvSpPr>
            <a:spLocks noGrp="1"/>
          </p:cNvSpPr>
          <p:nvPr>
            <p:ph type="ftr" sz="quarter" idx="3"/>
          </p:nvPr>
        </p:nvSpPr>
        <p:spPr>
          <a:xfrm>
            <a:off x="4165058" y="6357822"/>
            <a:ext cx="3860297" cy="365210"/>
          </a:xfrm>
          <a:prstGeom prst="rect">
            <a:avLst/>
          </a:prstGeom>
        </p:spPr>
        <p:txBody>
          <a:bodyPr vert="horz" lIns="121917" tIns="60958" rIns="121917" bIns="60958"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2"/>
            <a:ext cx="2844430" cy="365210"/>
          </a:xfrm>
          <a:prstGeom prst="rect">
            <a:avLst/>
          </a:prstGeom>
        </p:spPr>
        <p:txBody>
          <a:bodyPr vert="horz" lIns="121917" tIns="60958" rIns="121917" bIns="60958" rtlCol="0" anchor="ctr"/>
          <a:lstStyle>
            <a:lvl1pPr algn="r">
              <a:defRPr sz="1600">
                <a:solidFill>
                  <a:schemeClr val="tx1">
                    <a:tint val="75000"/>
                  </a:schemeClr>
                </a:solidFill>
              </a:defRPr>
            </a:lvl1pPr>
          </a:lstStyle>
          <a:p>
            <a:fld id="{0C913308-F349-4B6D-A68A-DD1791B4A57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Lst>
  <mc:AlternateContent xmlns:mc="http://schemas.openxmlformats.org/markup-compatibility/2006">
    <mc:Choice xmlns:p14="http://schemas.microsoft.com/office/powerpoint/2010/main" Requires="p14">
      <p:transition spd="slow" p14:dur="2000" advTm="3000">
        <p14:flip dir="r"/>
      </p:transition>
    </mc:Choice>
    <mc:Fallback>
      <p:transition spd="slow" advTm="3000">
        <p:fade/>
      </p:transition>
    </mc:Fallback>
  </mc:AlternateContent>
  <p:txStyles>
    <p:titleStyle>
      <a:lvl1pPr algn="ctr" defTabSz="1219200" rtl="0" eaLnBrk="1" latinLnBrk="0" hangingPunct="1">
        <a:spcBef>
          <a:spcPct val="0"/>
        </a:spcBef>
        <a:buNone/>
        <a:defRPr sz="5900" kern="1200">
          <a:solidFill>
            <a:schemeClr val="tx1"/>
          </a:solidFill>
          <a:latin typeface="+mj-lt"/>
          <a:ea typeface="+mj-ea"/>
          <a:cs typeface="+mj-cs"/>
        </a:defRPr>
      </a:lvl1pPr>
    </p:titleStyle>
    <p:bodyStyle>
      <a:lvl1pPr marL="457200" indent="-457200" algn="l" defTabSz="1219200" rtl="0" eaLnBrk="1" latinLnBrk="0" hangingPunct="1">
        <a:spcBef>
          <a:spcPct val="20000"/>
        </a:spcBef>
        <a:buFont typeface="Arial" panose="020B0604020202020204" pitchFamily="34" charset="0"/>
        <a:buChar char="•"/>
        <a:defRPr sz="4300" kern="1200">
          <a:solidFill>
            <a:schemeClr val="tx1"/>
          </a:solidFill>
          <a:latin typeface="+mn-lt"/>
          <a:ea typeface="+mn-ea"/>
          <a:cs typeface="+mn-cs"/>
        </a:defRPr>
      </a:lvl1pPr>
      <a:lvl2pPr marL="990600" indent="-381000" algn="l" defTabSz="1219200"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2pPr>
      <a:lvl3pPr marL="1524000" indent="-304800" algn="l" defTabSz="12192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4pPr>
      <a:lvl5pPr marL="27432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5pPr>
      <a:lvl6pPr marL="33528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10.xml"/><Relationship Id="rId3" Type="http://schemas.openxmlformats.org/officeDocument/2006/relationships/slideLayout" Target="../slideLayouts/slideLayout10.xml"/><Relationship Id="rId2" Type="http://schemas.openxmlformats.org/officeDocument/2006/relationships/image" Target="../media/image2.jpeg"/><Relationship Id="rId1" Type="http://schemas.openxmlformats.org/officeDocument/2006/relationships/image" Target="../media/image1.jpeg"/></Relationships>
</file>

<file path=ppt/slides/_rels/slide100.xml.rels><?xml version="1.0" encoding="UTF-8" standalone="yes"?>
<Relationships xmlns="http://schemas.openxmlformats.org/package/2006/relationships"><Relationship Id="rId4" Type="http://schemas.openxmlformats.org/officeDocument/2006/relationships/notesSlide" Target="../notesSlides/notesSlide100.xml"/><Relationship Id="rId3" Type="http://schemas.openxmlformats.org/officeDocument/2006/relationships/slideLayout" Target="../slideLayouts/slideLayout10.xml"/><Relationship Id="rId2" Type="http://schemas.openxmlformats.org/officeDocument/2006/relationships/image" Target="../media/image33.png"/><Relationship Id="rId1" Type="http://schemas.openxmlformats.org/officeDocument/2006/relationships/image" Target="../media/image3.jpe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3" Type="http://schemas.openxmlformats.org/officeDocument/2006/relationships/notesSlide" Target="../notesSlides/notesSlide107.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109.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10.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jpeg"/></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3" Type="http://schemas.openxmlformats.org/officeDocument/2006/relationships/notesSlide" Target="../notesSlides/notesSlide111.xml"/><Relationship Id="rId2" Type="http://schemas.openxmlformats.org/officeDocument/2006/relationships/slideLayout" Target="../slideLayouts/slideLayout10.xml"/><Relationship Id="rId1" Type="http://schemas.openxmlformats.org/officeDocument/2006/relationships/image" Target="../media/image34.png"/></Relationships>
</file>

<file path=ppt/slides/_rels/slide112.xml.rels><?xml version="1.0" encoding="UTF-8" standalone="yes"?>
<Relationships xmlns="http://schemas.openxmlformats.org/package/2006/relationships"><Relationship Id="rId3" Type="http://schemas.openxmlformats.org/officeDocument/2006/relationships/notesSlide" Target="../notesSlides/notesSlide112.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13.xml.rels><?xml version="1.0" encoding="UTF-8" standalone="yes"?>
<Relationships xmlns="http://schemas.openxmlformats.org/package/2006/relationships"><Relationship Id="rId3" Type="http://schemas.openxmlformats.org/officeDocument/2006/relationships/notesSlide" Target="../notesSlides/notesSlide113.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116.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0.xml"/></Relationships>
</file>

<file path=ppt/slides/_rels/slide118.xml.rels><?xml version="1.0" encoding="UTF-8" standalone="yes"?>
<Relationships xmlns="http://schemas.openxmlformats.org/package/2006/relationships"><Relationship Id="rId3" Type="http://schemas.openxmlformats.org/officeDocument/2006/relationships/notesSlide" Target="../notesSlides/notesSlide118.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20.xml.rels><?xml version="1.0" encoding="UTF-8" standalone="yes"?>
<Relationships xmlns="http://schemas.openxmlformats.org/package/2006/relationships"><Relationship Id="rId3" Type="http://schemas.openxmlformats.org/officeDocument/2006/relationships/notesSlide" Target="../notesSlides/notesSlide120.xml"/><Relationship Id="rId2" Type="http://schemas.openxmlformats.org/officeDocument/2006/relationships/slideLayout" Target="../slideLayouts/slideLayout10.xml"/><Relationship Id="rId1" Type="http://schemas.openxmlformats.org/officeDocument/2006/relationships/image" Target="../media/image35.png"/></Relationships>
</file>

<file path=ppt/slides/_rels/slide121.xml.rels><?xml version="1.0" encoding="UTF-8" standalone="yes"?>
<Relationships xmlns="http://schemas.openxmlformats.org/package/2006/relationships"><Relationship Id="rId3" Type="http://schemas.openxmlformats.org/officeDocument/2006/relationships/notesSlide" Target="../notesSlides/notesSlide121.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122.xml.rels><?xml version="1.0" encoding="UTF-8" standalone="yes"?>
<Relationships xmlns="http://schemas.openxmlformats.org/package/2006/relationships"><Relationship Id="rId3" Type="http://schemas.openxmlformats.org/officeDocument/2006/relationships/notesSlide" Target="../notesSlides/notesSlide122.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0.xml"/></Relationships>
</file>

<file path=ppt/slides/_rels/slide125.xml.rels><?xml version="1.0" encoding="UTF-8" standalone="yes"?>
<Relationships xmlns="http://schemas.openxmlformats.org/package/2006/relationships"><Relationship Id="rId3" Type="http://schemas.openxmlformats.org/officeDocument/2006/relationships/notesSlide" Target="../notesSlides/notesSlide125.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3" Type="http://schemas.openxmlformats.org/officeDocument/2006/relationships/notesSlide" Target="../notesSlides/notesSlide127.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image" Target="../media/image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0.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0.xml"/><Relationship Id="rId1"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0.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5" Type="http://schemas.openxmlformats.org/officeDocument/2006/relationships/notesSlide" Target="../notesSlides/notesSlide23.xml"/><Relationship Id="rId4" Type="http://schemas.openxmlformats.org/officeDocument/2006/relationships/slideLayout" Target="../slideLayouts/slideLayout10.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0.xml"/><Relationship Id="rId1"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0.xml"/><Relationship Id="rId1" Type="http://schemas.openxmlformats.org/officeDocument/2006/relationships/image" Target="../media/image17.jpeg"/></Relationships>
</file>

<file path=ppt/slides/_rels/slide37.xml.rels><?xml version="1.0" encoding="UTF-8" standalone="yes"?>
<Relationships xmlns="http://schemas.openxmlformats.org/package/2006/relationships"><Relationship Id="rId4" Type="http://schemas.openxmlformats.org/officeDocument/2006/relationships/notesSlide" Target="../notesSlides/notesSlide37.xml"/><Relationship Id="rId3" Type="http://schemas.openxmlformats.org/officeDocument/2006/relationships/slideLayout" Target="../slideLayouts/slideLayout10.xml"/><Relationship Id="rId2" Type="http://schemas.openxmlformats.org/officeDocument/2006/relationships/image" Target="../media/image18.png"/><Relationship Id="rId1" Type="http://schemas.openxmlformats.org/officeDocument/2006/relationships/image" Target="../media/image3.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0.xml"/><Relationship Id="rId1" Type="http://schemas.openxmlformats.org/officeDocument/2006/relationships/image" Target="../media/image20.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0.xml"/><Relationship Id="rId1" Type="http://schemas.openxmlformats.org/officeDocument/2006/relationships/image" Target="../media/image21.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0.xml"/><Relationship Id="rId1" Type="http://schemas.openxmlformats.org/officeDocument/2006/relationships/image" Target="../media/image22.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0.xml"/><Relationship Id="rId1" Type="http://schemas.openxmlformats.org/officeDocument/2006/relationships/image" Target="../media/image22.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0.xml"/><Relationship Id="rId1" Type="http://schemas.openxmlformats.org/officeDocument/2006/relationships/image" Target="../media/image22.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0.xml"/><Relationship Id="rId1" Type="http://schemas.openxmlformats.org/officeDocument/2006/relationships/image" Target="../media/image23.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0.xml"/><Relationship Id="rId1" Type="http://schemas.openxmlformats.org/officeDocument/2006/relationships/image" Target="../media/image24.pn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0.xml"/><Relationship Id="rId1" Type="http://schemas.openxmlformats.org/officeDocument/2006/relationships/image" Target="../media/image25.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0.xml"/><Relationship Id="rId1" Type="http://schemas.openxmlformats.org/officeDocument/2006/relationships/image" Target="../media/image7.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0.xml"/><Relationship Id="rId1" Type="http://schemas.openxmlformats.org/officeDocument/2006/relationships/image" Target="../media/image26.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0.xml"/><Relationship Id="rId1" Type="http://schemas.openxmlformats.org/officeDocument/2006/relationships/image" Target="../media/image26.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4" Type="http://schemas.openxmlformats.org/officeDocument/2006/relationships/notesSlide" Target="../notesSlides/notesSlide66.xml"/><Relationship Id="rId3" Type="http://schemas.openxmlformats.org/officeDocument/2006/relationships/slideLayout" Target="../slideLayouts/slideLayout10.xml"/><Relationship Id="rId2" Type="http://schemas.openxmlformats.org/officeDocument/2006/relationships/image" Target="../media/image28.png"/><Relationship Id="rId1" Type="http://schemas.openxmlformats.org/officeDocument/2006/relationships/image" Target="../media/image27.jpe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68.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0.xml"/><Relationship Id="rId1"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0.xml"/><Relationship Id="rId1" Type="http://schemas.openxmlformats.org/officeDocument/2006/relationships/image" Target="../media/image30.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0.xml"/></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0.xml"/><Relationship Id="rId1" Type="http://schemas.openxmlformats.org/officeDocument/2006/relationships/image" Target="../media/image31.png"/></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0.xml"/><Relationship Id="rId1" Type="http://schemas.openxmlformats.org/officeDocument/2006/relationships/image" Target="../media/image32.jpe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84.xml"/><Relationship Id="rId2" Type="http://schemas.openxmlformats.org/officeDocument/2006/relationships/slideLayout" Target="../slideLayouts/slideLayout10.xml"/><Relationship Id="rId1" Type="http://schemas.openxmlformats.org/officeDocument/2006/relationships/image" Target="../media/image3.jpeg"/></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86.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3" Type="http://schemas.openxmlformats.org/officeDocument/2006/relationships/notesSlide" Target="../notesSlides/notesSlide90.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0.xml"/><Relationship Id="rId1" Type="http://schemas.openxmlformats.org/officeDocument/2006/relationships/image" Target="../media/image19.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0.xml"/><Relationship Id="rId1" Type="http://schemas.openxmlformats.org/officeDocument/2006/relationships/image" Target="../media/image6.pn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98.xml"/><Relationship Id="rId2" Type="http://schemas.openxmlformats.org/officeDocument/2006/relationships/slideLayout" Target="../slideLayouts/slideLayout10.xml"/><Relationship Id="rId1" Type="http://schemas.openxmlformats.org/officeDocument/2006/relationships/image" Target="../media/image16.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本框 18"/>
          <p:cNvSpPr txBox="1"/>
          <p:nvPr/>
        </p:nvSpPr>
        <p:spPr>
          <a:xfrm>
            <a:off x="1414686" y="2709714"/>
            <a:ext cx="9577064" cy="830997"/>
          </a:xfrm>
          <a:prstGeom prst="rect">
            <a:avLst/>
          </a:prstGeom>
          <a:noFill/>
        </p:spPr>
        <p:txBody>
          <a:bodyPr wrap="square" rtlCol="0">
            <a:spAutoFit/>
          </a:bodyPr>
          <a:lstStyle/>
          <a:p>
            <a:pPr lvl="0" algn="ctr"/>
            <a:r>
              <a:rPr lang="zh-CN" altLang="en-US" sz="4800" dirty="0" smtClean="0">
                <a:solidFill>
                  <a:srgbClr val="1369B2"/>
                </a:solidFill>
                <a:latin typeface="微软雅黑" panose="020B0503020204020204" pitchFamily="34" charset="-122"/>
                <a:ea typeface="微软雅黑" panose="020B0503020204020204" pitchFamily="34" charset="-122"/>
                <a:cs typeface="+mn-ea"/>
              </a:rPr>
              <a:t>单元</a:t>
            </a:r>
            <a:r>
              <a:rPr lang="en-US" altLang="zh-CN" sz="4800" dirty="0" smtClean="0">
                <a:solidFill>
                  <a:srgbClr val="1369B2"/>
                </a:solidFill>
                <a:latin typeface="微软雅黑" panose="020B0503020204020204" pitchFamily="34" charset="-122"/>
                <a:ea typeface="微软雅黑" panose="020B0503020204020204" pitchFamily="34" charset="-122"/>
                <a:cs typeface="+mn-ea"/>
              </a:rPr>
              <a:t>2 </a:t>
            </a:r>
            <a:r>
              <a:rPr lang="zh-CN" altLang="zh-CN" sz="4800" dirty="0" smtClean="0">
                <a:solidFill>
                  <a:srgbClr val="1369B2"/>
                </a:solidFill>
                <a:latin typeface="微软雅黑" panose="020B0503020204020204" pitchFamily="34" charset="-122"/>
                <a:ea typeface="微软雅黑" panose="020B0503020204020204" pitchFamily="34" charset="-122"/>
                <a:cs typeface="+mn-ea"/>
              </a:rPr>
              <a:t>科学</a:t>
            </a:r>
            <a:r>
              <a:rPr lang="zh-CN" altLang="zh-CN" sz="4800" dirty="0">
                <a:solidFill>
                  <a:srgbClr val="1369B2"/>
                </a:solidFill>
                <a:latin typeface="微软雅黑" panose="020B0503020204020204" pitchFamily="34" charset="-122"/>
                <a:ea typeface="微软雅黑" panose="020B0503020204020204" pitchFamily="34" charset="-122"/>
                <a:cs typeface="+mn-ea"/>
              </a:rPr>
              <a:t>计算库</a:t>
            </a:r>
            <a:r>
              <a:rPr lang="en-US" altLang="zh-CN" sz="4800" dirty="0">
                <a:solidFill>
                  <a:srgbClr val="1369B2"/>
                </a:solidFill>
                <a:latin typeface="微软雅黑" panose="020B0503020204020204" pitchFamily="34" charset="-122"/>
                <a:ea typeface="微软雅黑" panose="020B0503020204020204" pitchFamily="34" charset="-122"/>
                <a:cs typeface="+mn-ea"/>
              </a:rPr>
              <a:t>NumPy</a:t>
            </a:r>
            <a:endParaRPr lang="zh-CN" altLang="zh-CN" sz="4800" dirty="0">
              <a:solidFill>
                <a:srgbClr val="1369B2"/>
              </a:solidFill>
              <a:latin typeface="微软雅黑" panose="020B0503020204020204" pitchFamily="34" charset="-122"/>
              <a:ea typeface="微软雅黑" panose="020B0503020204020204" pitchFamily="34" charset="-122"/>
              <a:cs typeface="+mn-ea"/>
            </a:endParaRPr>
          </a:p>
        </p:txBody>
      </p:sp>
      <p:sp>
        <p:nvSpPr>
          <p:cNvPr id="4" name="Rectangle 4"/>
          <p:cNvSpPr txBox="1">
            <a:spLocks noChangeArrowheads="1"/>
          </p:cNvSpPr>
          <p:nvPr/>
        </p:nvSpPr>
        <p:spPr>
          <a:xfrm>
            <a:off x="2206774" y="4005858"/>
            <a:ext cx="8424936" cy="430312"/>
          </a:xfrm>
          <a:prstGeom prst="rect">
            <a:avLst/>
          </a:prstGeom>
        </p:spPr>
        <p:txBody>
          <a:bodyPr vert="horz" lIns="121917" tIns="60958" rIns="121917" bIns="60958" rtlCol="0"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595959"/>
                </a:solidFill>
                <a:latin typeface="微软雅黑" panose="020B0503020204020204" pitchFamily="34" charset="-122"/>
                <a:ea typeface="微软雅黑" panose="020B0503020204020204" pitchFamily="34" charset="-122"/>
                <a:cs typeface="+mn-ea"/>
              </a:rPr>
              <a:t>Python</a:t>
            </a:r>
            <a:r>
              <a:rPr lang="zh-CN" altLang="en-US" sz="2400" dirty="0">
                <a:solidFill>
                  <a:srgbClr val="595959"/>
                </a:solidFill>
                <a:latin typeface="微软雅黑" panose="020B0503020204020204" pitchFamily="34" charset="-122"/>
                <a:ea typeface="微软雅黑" panose="020B0503020204020204" pitchFamily="34" charset="-122"/>
                <a:cs typeface="+mn-ea"/>
              </a:rPr>
              <a:t>数据分析任务驱动教程</a:t>
            </a:r>
            <a:r>
              <a:rPr lang="en-US" altLang="zh-CN" sz="2400" dirty="0">
                <a:solidFill>
                  <a:srgbClr val="595959"/>
                </a:solidFill>
                <a:latin typeface="微软雅黑" panose="020B0503020204020204" pitchFamily="34" charset="-122"/>
                <a:ea typeface="微软雅黑" panose="020B0503020204020204" pitchFamily="34" charset="-122"/>
                <a:cs typeface="+mn-ea"/>
                <a:sym typeface="+mn-lt"/>
              </a:rPr>
              <a:t>》</a:t>
            </a:r>
            <a:endParaRPr lang="zh-CN" altLang="en-US" sz="2400" dirty="0">
              <a:solidFill>
                <a:srgbClr val="595959"/>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1904" y="2031551"/>
            <a:ext cx="5184576" cy="3162404"/>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solidFill>
                  <a:srgbClr val="005DA2"/>
                </a:solidFill>
              </a:rPr>
              <a:t>象棋和围棋</a:t>
            </a:r>
            <a:r>
              <a:rPr lang="zh-CN" altLang="zh-CN" sz="1900" dirty="0" smtClean="0"/>
              <a:t>都是</a:t>
            </a:r>
            <a:r>
              <a:rPr lang="zh-CN" altLang="en-US" sz="1900" dirty="0" smtClean="0"/>
              <a:t>我国</a:t>
            </a:r>
            <a:r>
              <a:rPr lang="zh-CN" altLang="zh-CN" sz="1900" dirty="0" smtClean="0"/>
              <a:t>传统</a:t>
            </a:r>
            <a:r>
              <a:rPr lang="zh-CN" altLang="zh-CN" sz="1900" dirty="0"/>
              <a:t>的棋类游戏</a:t>
            </a:r>
            <a:r>
              <a:rPr lang="zh-CN" altLang="zh-CN" sz="1900" dirty="0" smtClean="0"/>
              <a:t>，在</a:t>
            </a:r>
            <a:r>
              <a:rPr lang="zh-CN" altLang="en-US" sz="1900" dirty="0" smtClean="0"/>
              <a:t>我国</a:t>
            </a:r>
            <a:r>
              <a:rPr lang="zh-CN" altLang="zh-CN" sz="1900" dirty="0" smtClean="0"/>
              <a:t>有着</a:t>
            </a:r>
            <a:r>
              <a:rPr lang="zh-CN" altLang="zh-CN" sz="1900" dirty="0"/>
              <a:t>悠久的历史和丰富的文化内涵，非常受欢迎。这两种游戏的棋盘各具特点，其中象棋的</a:t>
            </a:r>
            <a:r>
              <a:rPr lang="zh-CN" altLang="zh-CN" sz="1900" dirty="0" smtClean="0"/>
              <a:t>棋盘</a:t>
            </a:r>
            <a:r>
              <a:rPr lang="zh-CN" altLang="en-US" sz="1900" dirty="0" smtClean="0"/>
              <a:t>共有九十个交叉点</a:t>
            </a:r>
            <a:r>
              <a:rPr lang="zh-CN" altLang="zh-CN" sz="1900" dirty="0" smtClean="0"/>
              <a:t>，</a:t>
            </a:r>
            <a:r>
              <a:rPr lang="zh-CN" altLang="en-US" sz="1900" dirty="0" smtClean="0">
                <a:solidFill>
                  <a:srgbClr val="005DA2"/>
                </a:solidFill>
              </a:rPr>
              <a:t>在固定的交叉点上起初</a:t>
            </a:r>
            <a:r>
              <a:rPr lang="zh-CN" altLang="zh-CN" sz="1900" dirty="0" smtClean="0">
                <a:solidFill>
                  <a:srgbClr val="005DA2"/>
                </a:solidFill>
              </a:rPr>
              <a:t>摆放</a:t>
            </a:r>
            <a:r>
              <a:rPr lang="zh-CN" altLang="zh-CN" sz="1900" dirty="0">
                <a:solidFill>
                  <a:srgbClr val="005DA2"/>
                </a:solidFill>
              </a:rPr>
              <a:t>了</a:t>
            </a:r>
            <a:r>
              <a:rPr lang="en-US" altLang="zh-CN" sz="1900" dirty="0">
                <a:solidFill>
                  <a:srgbClr val="005DA2"/>
                </a:solidFill>
              </a:rPr>
              <a:t>32</a:t>
            </a:r>
            <a:r>
              <a:rPr lang="zh-CN" altLang="zh-CN" sz="1900" dirty="0">
                <a:solidFill>
                  <a:srgbClr val="005DA2"/>
                </a:solidFill>
              </a:rPr>
              <a:t>枚棋子，棋子包括将</a:t>
            </a:r>
            <a:r>
              <a:rPr lang="en-US" altLang="zh-CN" sz="1900" dirty="0">
                <a:solidFill>
                  <a:srgbClr val="005DA2"/>
                </a:solidFill>
              </a:rPr>
              <a:t>/</a:t>
            </a:r>
            <a:r>
              <a:rPr lang="zh-CN" altLang="zh-CN" sz="1900" dirty="0">
                <a:solidFill>
                  <a:srgbClr val="005DA2"/>
                </a:solidFill>
              </a:rPr>
              <a:t>帅、士、象</a:t>
            </a:r>
            <a:r>
              <a:rPr lang="en-US" altLang="zh-CN" sz="1900" dirty="0">
                <a:solidFill>
                  <a:srgbClr val="005DA2"/>
                </a:solidFill>
              </a:rPr>
              <a:t>/</a:t>
            </a:r>
            <a:r>
              <a:rPr lang="zh-CN" altLang="zh-CN" sz="1900" dirty="0">
                <a:solidFill>
                  <a:srgbClr val="005DA2"/>
                </a:solidFill>
              </a:rPr>
              <a:t>相、车、马、炮和兵</a:t>
            </a:r>
            <a:r>
              <a:rPr lang="en-US" altLang="zh-CN" sz="1900" dirty="0">
                <a:solidFill>
                  <a:srgbClr val="005DA2"/>
                </a:solidFill>
              </a:rPr>
              <a:t>/</a:t>
            </a:r>
            <a:r>
              <a:rPr lang="zh-CN" altLang="zh-CN" sz="1900" dirty="0">
                <a:solidFill>
                  <a:srgbClr val="005DA2"/>
                </a:solidFill>
              </a:rPr>
              <a:t>卒等七种</a:t>
            </a:r>
            <a:r>
              <a:rPr lang="zh-CN" altLang="zh-CN" sz="1900" dirty="0"/>
              <a:t>；</a:t>
            </a:r>
            <a:r>
              <a:rPr lang="zh-CN" altLang="zh-CN" sz="1900" dirty="0">
                <a:solidFill>
                  <a:srgbClr val="005DA2"/>
                </a:solidFill>
              </a:rPr>
              <a:t>围棋棋盘是</a:t>
            </a:r>
            <a:r>
              <a:rPr lang="en-US" altLang="zh-CN" sz="1900" dirty="0">
                <a:solidFill>
                  <a:srgbClr val="005DA2"/>
                </a:solidFill>
              </a:rPr>
              <a:t>19</a:t>
            </a:r>
            <a:r>
              <a:rPr lang="zh-CN" altLang="zh-CN" sz="1900" dirty="0">
                <a:solidFill>
                  <a:srgbClr val="005DA2"/>
                </a:solidFill>
              </a:rPr>
              <a:t>×</a:t>
            </a:r>
            <a:r>
              <a:rPr lang="en-US" altLang="zh-CN" sz="1900" dirty="0">
                <a:solidFill>
                  <a:srgbClr val="005DA2"/>
                </a:solidFill>
              </a:rPr>
              <a:t>19</a:t>
            </a:r>
            <a:r>
              <a:rPr lang="zh-CN" altLang="zh-CN" sz="1900" dirty="0">
                <a:solidFill>
                  <a:srgbClr val="005DA2"/>
                </a:solidFill>
              </a:rPr>
              <a:t>的方格</a:t>
            </a:r>
            <a:r>
              <a:rPr lang="zh-CN" altLang="zh-CN" sz="1900" dirty="0"/>
              <a:t>，方格上起初是没有任何棋子的。</a:t>
            </a:r>
            <a:endParaRPr lang="zh-CN" altLang="zh-CN" sz="1900" dirty="0"/>
          </a:p>
        </p:txBody>
      </p:sp>
      <p:pic>
        <p:nvPicPr>
          <p:cNvPr id="1026" name="Picture 2" descr="https://ss1.baidu.com/-4o3dSag_xI4khGko9WTAnF6hhy/zhidao/pic/item/d52a2834349b033bb7cfa0c315ce36d3d539bd60.jpg"/>
          <p:cNvPicPr>
            <a:picLocks noChangeAspect="1" noChangeArrowheads="1"/>
          </p:cNvPicPr>
          <p:nvPr/>
        </p:nvPicPr>
        <p:blipFill rotWithShape="1">
          <a:blip r:embed="rId1">
            <a:extLst>
              <a:ext uri="{28A0092B-C50C-407E-A947-70E740481C1C}">
                <a14:useLocalDpi xmlns:a14="http://schemas.microsoft.com/office/drawing/2010/main" val="0"/>
              </a:ext>
            </a:extLst>
          </a:blip>
          <a:srcRect l="2198" t="3656" r="1122" b="3117"/>
          <a:stretch>
            <a:fillRect/>
          </a:stretch>
        </p:blipFill>
        <p:spPr bwMode="auto">
          <a:xfrm>
            <a:off x="7751390" y="1886679"/>
            <a:ext cx="3187190" cy="36942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gimg2.baidu.com/image_search/src=http%3A%2F%2Fss2.meipian.me%2Fusers%2F63991341%2F258b16536eb81c365271d1f3cec5575c.jpg%3Fmeipian-raw%2Fbucket%2Fivwen%2Fkey%2FdXNlcnMvNjM5OTEzNDEvMjU4YjE2NTM2ZWI4MWMzNjUyNzFkMWYzY2VjNTU3NWMuanBn%2Fsign%2F2ceb3befd4e7cc3521931b6cc4384921.jpg&amp;refer=http%3A%2F%2Fss2.meipian.me&amp;app=2002&amp;size=f9999,10000&amp;q=a80&amp;n=0&amp;g=0n&amp;fmt=auto?sec=1725093389&amp;t=d1275ace7cdba719e177308a2d19fa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1310" y="4232640"/>
            <a:ext cx="3187190" cy="178828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269554"/>
            <a:ext cx="6679708" cy="5112568"/>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1435636"/>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348583" y="2016693"/>
            <a:ext cx="6258791" cy="2169825"/>
          </a:xfrm>
          <a:prstGeom prst="rect">
            <a:avLst/>
          </a:prstGeom>
          <a:noFill/>
        </p:spPr>
        <p:txBody>
          <a:bodyPr wrap="square" rtlCol="0">
            <a:spAutoFit/>
          </a:bodyPr>
          <a:lstStyle/>
          <a:p>
            <a:pPr>
              <a:lnSpc>
                <a:spcPct val="150000"/>
              </a:lnSpc>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a:t>
            </a:r>
            <a:r>
              <a:rPr lang="zh-CN" altLang="zh-CN" sz="18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将销售</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数据按照一定的要求进行转换，具体转换要求如下。</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342900" lvl="0" indent="-342900">
              <a:lnSpc>
                <a:spcPct val="150000"/>
              </a:lnSpc>
              <a:buFont typeface="+mj-ea"/>
              <a:buAutoNum type="circleNumDbPlain"/>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将销售数据</a:t>
            </a:r>
            <a:r>
              <a:rPr lang="zh-CN" altLang="zh-CN" sz="18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重塑</a:t>
            </a:r>
            <a:r>
              <a:rPr lang="zh-CN" altLang="zh-CN" sz="18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为</a:t>
            </a:r>
            <a:r>
              <a:rPr lang="en-US" altLang="zh-CN" sz="18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4</a:t>
            </a:r>
            <a:r>
              <a:rPr lang="zh-CN" altLang="zh-CN" sz="18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行</a:t>
            </a:r>
            <a:r>
              <a:rPr lang="en-US" altLang="zh-CN" sz="18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3</a:t>
            </a:r>
            <a:r>
              <a:rPr lang="zh-CN" altLang="zh-CN" sz="18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列</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，一行代表一个季度的数据。</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342900" lvl="0" indent="-342900">
              <a:lnSpc>
                <a:spcPct val="150000"/>
              </a:lnSpc>
              <a:buFont typeface="+mj-ea"/>
              <a:buAutoNum type="circleNumDbPlain"/>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将销售数据的</a:t>
            </a:r>
            <a:r>
              <a:rPr lang="zh-CN" altLang="zh-CN" sz="18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行和列进行转置</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，一列代表一个季度的数据。</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342900" lvl="0" indent="-342900">
              <a:lnSpc>
                <a:spcPct val="150000"/>
              </a:lnSpc>
              <a:buFont typeface="+mj-ea"/>
              <a:buAutoNum type="circleNumDbPlain"/>
            </a:pP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将每个季度单独计算的</a:t>
            </a:r>
            <a:r>
              <a:rPr lang="zh-CN" altLang="zh-CN" sz="18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和添加到最后一行</a:t>
            </a:r>
            <a:r>
              <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7" name="图片 6"/>
          <p:cNvPicPr/>
          <p:nvPr/>
        </p:nvPicPr>
        <p:blipFill>
          <a:blip r:embed="rId2"/>
          <a:stretch>
            <a:fillRect/>
          </a:stretch>
        </p:blipFill>
        <p:spPr>
          <a:xfrm>
            <a:off x="2171054" y="4186517"/>
            <a:ext cx="4624980" cy="1966079"/>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数组的重塑</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reshape()</a:t>
            </a:r>
            <a:r>
              <a:rPr lang="zh-CN" altLang="zh-CN" sz="1800" dirty="0">
                <a:solidFill>
                  <a:srgbClr val="005DA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重塑数组的形状</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4"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5" name="组合 14"/>
          <p:cNvGrpSpPr/>
          <p:nvPr/>
        </p:nvGrpSpPr>
        <p:grpSpPr>
          <a:xfrm>
            <a:off x="1019175" y="857056"/>
            <a:ext cx="4067919"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的重塑</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414685" y="2559801"/>
            <a:ext cx="6591999"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005DA2"/>
                </a:solidFill>
              </a:rPr>
              <a:t>数组的重塑</a:t>
            </a:r>
            <a:r>
              <a:rPr lang="zh-CN" altLang="zh-CN" sz="2000" dirty="0"/>
              <a:t>是指将原始数组</a:t>
            </a:r>
            <a:r>
              <a:rPr lang="zh-CN" altLang="zh-CN" sz="2000" dirty="0">
                <a:solidFill>
                  <a:srgbClr val="005DA2"/>
                </a:solidFill>
              </a:rPr>
              <a:t>按照指定的形状重新排列元素</a:t>
            </a:r>
            <a:r>
              <a:rPr lang="zh-CN" altLang="zh-CN" sz="2000" dirty="0"/>
              <a:t>，而不改变元素的值。</a:t>
            </a:r>
            <a:endParaRPr lang="en-US" altLang="zh-CN" sz="2000" dirty="0"/>
          </a:p>
        </p:txBody>
      </p:sp>
      <p:sp>
        <p:nvSpPr>
          <p:cNvPr id="13" name="矩形: 圆角 139"/>
          <p:cNvSpPr/>
          <p:nvPr/>
        </p:nvSpPr>
        <p:spPr>
          <a:xfrm>
            <a:off x="1276318" y="1832337"/>
            <a:ext cx="287467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数组重塑的概念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309941" y="4569146"/>
            <a:ext cx="6513457" cy="1477328"/>
          </a:xfrm>
          <a:prstGeom prst="rect">
            <a:avLst/>
          </a:prstGeom>
          <a:noFill/>
        </p:spPr>
        <p:txBody>
          <a:bodyPr wrap="square">
            <a:spAutoFit/>
          </a:bodyPr>
          <a:lstStyle>
            <a:defPPr>
              <a:defRPr lang="zh-CN"/>
            </a:defPPr>
            <a:lvl1pPr indent="0">
              <a:lnSpc>
                <a:spcPct val="150000"/>
              </a:lnSpc>
              <a:defRPr sz="2000" kern="0">
                <a:solidFill>
                  <a:srgbClr val="1369B2"/>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342900" indent="-342900">
              <a:buFont typeface="Arial" panose="020B0604020202020204" pitchFamily="34" charset="0"/>
              <a:buChar char="•"/>
            </a:pPr>
            <a:r>
              <a:rPr lang="zh-CN" altLang="zh-CN" dirty="0">
                <a:solidFill>
                  <a:srgbClr val="595959"/>
                </a:solidFill>
              </a:rPr>
              <a:t>重塑前后数组中元素的</a:t>
            </a:r>
            <a:r>
              <a:rPr lang="zh-CN" altLang="zh-CN" dirty="0">
                <a:solidFill>
                  <a:srgbClr val="005DA2"/>
                </a:solidFill>
              </a:rPr>
              <a:t>总数量保存不变</a:t>
            </a:r>
            <a:r>
              <a:rPr lang="zh-CN" altLang="en-US" dirty="0">
                <a:solidFill>
                  <a:srgbClr val="595959"/>
                </a:solidFill>
              </a:rPr>
              <a:t>，</a:t>
            </a:r>
            <a:r>
              <a:rPr lang="zh-CN" altLang="zh-CN" dirty="0">
                <a:solidFill>
                  <a:srgbClr val="595959"/>
                </a:solidFill>
              </a:rPr>
              <a:t>只是元素的位置发生了变化</a:t>
            </a:r>
            <a:r>
              <a:rPr lang="zh-CN" altLang="en-US" dirty="0">
                <a:solidFill>
                  <a:srgbClr val="595959"/>
                </a:solidFill>
              </a:rPr>
              <a:t>。</a:t>
            </a:r>
            <a:endParaRPr lang="en-US" altLang="zh-CN" dirty="0">
              <a:solidFill>
                <a:srgbClr val="595959"/>
              </a:solidFill>
            </a:endParaRPr>
          </a:p>
          <a:p>
            <a:pPr marL="342900" indent="-342900">
              <a:buFont typeface="Arial" panose="020B0604020202020204" pitchFamily="34" charset="0"/>
              <a:buChar char="•"/>
            </a:pPr>
            <a:r>
              <a:rPr lang="zh-CN" altLang="zh-CN" dirty="0">
                <a:solidFill>
                  <a:srgbClr val="595959"/>
                </a:solidFill>
              </a:rPr>
              <a:t>新形状的行数乘</a:t>
            </a:r>
            <a:r>
              <a:rPr lang="zh-CN" altLang="zh-CN" dirty="0" smtClean="0">
                <a:solidFill>
                  <a:srgbClr val="595959"/>
                </a:solidFill>
              </a:rPr>
              <a:t>以列</a:t>
            </a:r>
            <a:r>
              <a:rPr lang="zh-CN" altLang="zh-CN" dirty="0">
                <a:solidFill>
                  <a:srgbClr val="595959"/>
                </a:solidFill>
              </a:rPr>
              <a:t>数等于原始形状的行数乘</a:t>
            </a:r>
            <a:r>
              <a:rPr lang="zh-CN" altLang="zh-CN" dirty="0" smtClean="0">
                <a:solidFill>
                  <a:srgbClr val="595959"/>
                </a:solidFill>
              </a:rPr>
              <a:t>以列</a:t>
            </a:r>
            <a:r>
              <a:rPr lang="zh-CN" altLang="zh-CN" dirty="0">
                <a:solidFill>
                  <a:srgbClr val="595959"/>
                </a:solidFill>
              </a:rPr>
              <a:t>数。</a:t>
            </a:r>
            <a:endParaRPr lang="zh-CN" altLang="zh-CN" dirty="0">
              <a:solidFill>
                <a:srgbClr val="595959"/>
              </a:solidFill>
            </a:endParaRPr>
          </a:p>
        </p:txBody>
      </p:sp>
      <p:sp>
        <p:nvSpPr>
          <p:cNvPr id="15" name="矩形: 圆角 139"/>
          <p:cNvSpPr/>
          <p:nvPr/>
        </p:nvSpPr>
        <p:spPr>
          <a:xfrm>
            <a:off x="1309940" y="3838937"/>
            <a:ext cx="284104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数组重塑的特点</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6" name="图片 15"/>
          <p:cNvPicPr>
            <a:picLocks noChangeAspect="1"/>
          </p:cNvPicPr>
          <p:nvPr/>
        </p:nvPicPr>
        <p:blipFill rotWithShape="1">
          <a:blip r:embed="rId1"/>
          <a:srcRect l="18574" r="10319"/>
          <a:stretch>
            <a:fillRect/>
          </a:stretch>
        </p:blipFill>
        <p:spPr>
          <a:xfrm flipH="1">
            <a:off x="8327454" y="2182597"/>
            <a:ext cx="2736307" cy="3848151"/>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的重塑</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143690" y="2226443"/>
            <a:ext cx="10167014" cy="1015663"/>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NumPy</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中提供了重塑数组的</a:t>
            </a:r>
            <a:r>
              <a:rPr lang="en-US"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reshape()</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方法</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，该方法既可以</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将一个数组重塑为与原数组相同维度的其他数组</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，也可以重塑为</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不同维度的数组</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
        <p:nvSpPr>
          <p:cNvPr id="6" name="矩形: 圆角 139"/>
          <p:cNvSpPr/>
          <p:nvPr/>
        </p:nvSpPr>
        <p:spPr>
          <a:xfrm>
            <a:off x="1276318" y="1594430"/>
            <a:ext cx="301868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数组重塑的</a:t>
            </a:r>
            <a:r>
              <a:rPr lang="zh-CN" altLang="zh-CN" b="1" dirty="0" smtClean="0">
                <a:latin typeface="宋体" panose="02010600030101010101" pitchFamily="2" charset="-122"/>
                <a:ea typeface="宋体" panose="02010600030101010101" pitchFamily="2" charset="-122"/>
              </a:rPr>
              <a:t>方法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147578" y="3325834"/>
            <a:ext cx="3023585" cy="400110"/>
          </a:xfrm>
          <a:prstGeom prst="rect">
            <a:avLst/>
          </a:prstGeom>
          <a:noFill/>
        </p:spPr>
        <p:txBody>
          <a:bodyPr wrap="none" rtlCol="0">
            <a:spAutoFit/>
          </a:bodyPr>
          <a:lstStyle/>
          <a:p>
            <a:r>
              <a:rPr lang="zh-CN" altLang="zh-CN" sz="2000" b="1" dirty="0">
                <a:latin typeface="黑体" panose="02010609060101010101" charset="-122"/>
                <a:ea typeface="黑体" panose="02010609060101010101" charset="-122"/>
                <a:cs typeface="+mn-ea"/>
              </a:rPr>
              <a:t>一维数组重塑为二维数组</a:t>
            </a:r>
            <a:endParaRPr lang="zh-CN" altLang="en-US" sz="2000" b="1" dirty="0">
              <a:latin typeface="黑体" panose="02010609060101010101" charset="-122"/>
              <a:ea typeface="黑体" panose="02010609060101010101" charset="-122"/>
              <a:cs typeface="+mn-ea"/>
              <a:sym typeface="+mn-lt"/>
            </a:endParaRPr>
          </a:p>
        </p:txBody>
      </p:sp>
      <p:sp>
        <p:nvSpPr>
          <p:cNvPr id="8" name="矩形 7"/>
          <p:cNvSpPr/>
          <p:nvPr/>
        </p:nvSpPr>
        <p:spPr>
          <a:xfrm>
            <a:off x="1147578" y="3762741"/>
            <a:ext cx="4999474" cy="255090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529709" y="4022531"/>
            <a:ext cx="4235212" cy="2031325"/>
          </a:xfrm>
          <a:prstGeom prst="rect">
            <a:avLst/>
          </a:prstGeom>
          <a:noFill/>
        </p:spPr>
        <p:txBody>
          <a:bodyPr wrap="square">
            <a:spAutoFit/>
          </a:bodyPr>
          <a:lstStyle/>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array_1d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np.arange</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(1, 13)</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print('</a:t>
            </a:r>
            <a:r>
              <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原数组的形状：</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endPar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str</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(array_1d.shape))</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array_2d = </a:t>
            </a:r>
            <a:endPar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array_1d.</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reshape((6,2))</a:t>
            </a:r>
            <a:endParaRPr lang="zh-CN"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print('</a:t>
            </a:r>
            <a:r>
              <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新数组的形状：</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str</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(array_2d.shape))</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2" name="文本框 11"/>
          <p:cNvSpPr txBox="1"/>
          <p:nvPr/>
        </p:nvSpPr>
        <p:spPr>
          <a:xfrm>
            <a:off x="6311230" y="3325834"/>
            <a:ext cx="3539752" cy="400110"/>
          </a:xfrm>
          <a:prstGeom prst="rect">
            <a:avLst/>
          </a:prstGeom>
          <a:noFill/>
        </p:spPr>
        <p:txBody>
          <a:bodyPr wrap="none" rtlCol="0">
            <a:spAutoFit/>
          </a:bodyPr>
          <a:lstStyle/>
          <a:p>
            <a:r>
              <a:rPr lang="zh-CN" altLang="zh-CN" sz="2000" b="1" dirty="0">
                <a:latin typeface="黑体" panose="02010609060101010101" charset="-122"/>
                <a:ea typeface="黑体" panose="02010609060101010101" charset="-122"/>
                <a:cs typeface="+mn-ea"/>
              </a:rPr>
              <a:t>二维数组重塑</a:t>
            </a:r>
            <a:r>
              <a:rPr lang="zh-CN" altLang="zh-CN" sz="2000" b="1" dirty="0" smtClean="0">
                <a:latin typeface="黑体" panose="02010609060101010101" charset="-122"/>
                <a:ea typeface="黑体" panose="02010609060101010101" charset="-122"/>
                <a:cs typeface="+mn-ea"/>
              </a:rPr>
              <a:t>为</a:t>
            </a:r>
            <a:r>
              <a:rPr lang="zh-CN" altLang="en-US" sz="2000" b="1" dirty="0">
                <a:latin typeface="黑体" panose="02010609060101010101" charset="-122"/>
                <a:ea typeface="黑体" panose="02010609060101010101" charset="-122"/>
                <a:cs typeface="+mn-ea"/>
              </a:rPr>
              <a:t>其他</a:t>
            </a:r>
            <a:r>
              <a:rPr lang="zh-CN" altLang="zh-CN" sz="2000" b="1" dirty="0" smtClean="0">
                <a:latin typeface="黑体" panose="02010609060101010101" charset="-122"/>
                <a:ea typeface="黑体" panose="02010609060101010101" charset="-122"/>
                <a:cs typeface="+mn-ea"/>
              </a:rPr>
              <a:t>二</a:t>
            </a:r>
            <a:r>
              <a:rPr lang="zh-CN" altLang="zh-CN" sz="2000" b="1" dirty="0">
                <a:latin typeface="黑体" panose="02010609060101010101" charset="-122"/>
                <a:ea typeface="黑体" panose="02010609060101010101" charset="-122"/>
                <a:cs typeface="+mn-ea"/>
              </a:rPr>
              <a:t>维数组</a:t>
            </a:r>
            <a:endParaRPr lang="zh-CN" altLang="en-US" sz="2000" b="1" dirty="0">
              <a:latin typeface="黑体" panose="02010609060101010101" charset="-122"/>
              <a:ea typeface="黑体" panose="02010609060101010101" charset="-122"/>
              <a:cs typeface="+mn-ea"/>
              <a:sym typeface="+mn-lt"/>
            </a:endParaRPr>
          </a:p>
        </p:txBody>
      </p:sp>
      <p:sp>
        <p:nvSpPr>
          <p:cNvPr id="13" name="矩形 12"/>
          <p:cNvSpPr/>
          <p:nvPr/>
        </p:nvSpPr>
        <p:spPr>
          <a:xfrm>
            <a:off x="6311230" y="3762741"/>
            <a:ext cx="4999474" cy="255090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6693361" y="4299529"/>
            <a:ext cx="4235212" cy="1477328"/>
          </a:xfrm>
          <a:prstGeom prst="rect">
            <a:avLst/>
          </a:prstGeom>
          <a:noFill/>
        </p:spPr>
        <p:txBody>
          <a:bodyPr wrap="square">
            <a:spAutoFit/>
          </a:bodyPr>
          <a:lstStyle/>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new_array_2d = array_2d.</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reshape((3,4))</a:t>
            </a:r>
            <a:endParaRPr lang="zh-CN"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print('</a:t>
            </a:r>
            <a:r>
              <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新数组的形状：</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str</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(new_array_2d.shape))</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print(new_array_2d)</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5" name="组合 14"/>
          <p:cNvGrpSpPr/>
          <p:nvPr/>
        </p:nvGrpSpPr>
        <p:grpSpPr>
          <a:xfrm>
            <a:off x="1019175" y="857056"/>
            <a:ext cx="4067919"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的重塑</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数组的转置</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T</a:t>
            </a:r>
            <a:r>
              <a:rPr lang="zh-CN" altLang="zh-CN" sz="1800" dirty="0">
                <a:solidFill>
                  <a:srgbClr val="005DA2"/>
                </a:solidFill>
                <a:latin typeface="微软雅黑" panose="020B0503020204020204" pitchFamily="34" charset="-122"/>
                <a:ea typeface="微软雅黑" panose="020B0503020204020204" pitchFamily="34" charset="-122"/>
                <a:cs typeface="+mn-ea"/>
              </a:rPr>
              <a:t>属性</a:t>
            </a:r>
            <a:r>
              <a:rPr lang="zh-CN" altLang="zh-CN" sz="1800" dirty="0">
                <a:solidFill>
                  <a:srgbClr val="595959"/>
                </a:solidFill>
                <a:latin typeface="微软雅黑" panose="020B0503020204020204" pitchFamily="34" charset="-122"/>
                <a:ea typeface="微软雅黑" panose="020B0503020204020204" pitchFamily="34" charset="-122"/>
                <a:cs typeface="+mn-ea"/>
              </a:rPr>
              <a:t>实现数组的简单转置操作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的转置</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9" name="组合 18"/>
          <p:cNvGrpSpPr/>
          <p:nvPr/>
        </p:nvGrpSpPr>
        <p:grpSpPr>
          <a:xfrm>
            <a:off x="1019175" y="857056"/>
            <a:ext cx="4067919" cy="466725"/>
            <a:chOff x="1019175" y="847725"/>
            <a:chExt cx="3533775" cy="466725"/>
          </a:xfrm>
        </p:grpSpPr>
        <p:sp>
          <p:nvSpPr>
            <p:cNvPr id="2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的转置</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2" name="文本框 21"/>
          <p:cNvSpPr txBox="1"/>
          <p:nvPr/>
        </p:nvSpPr>
        <p:spPr>
          <a:xfrm>
            <a:off x="1414685" y="2545453"/>
            <a:ext cx="6591999"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005DA2"/>
                </a:solidFill>
              </a:rPr>
              <a:t>数组的转置</a:t>
            </a:r>
            <a:r>
              <a:rPr lang="zh-CN" altLang="zh-CN" sz="2000" dirty="0"/>
              <a:t>指的是将数组中的每个元素</a:t>
            </a:r>
            <a:r>
              <a:rPr lang="zh-CN" altLang="zh-CN" sz="2000" dirty="0">
                <a:solidFill>
                  <a:srgbClr val="005DA2"/>
                </a:solidFill>
              </a:rPr>
              <a:t>按照一定的规则进行位置变换</a:t>
            </a:r>
            <a:r>
              <a:rPr lang="zh-CN" altLang="zh-CN" sz="2000" dirty="0"/>
              <a:t>。</a:t>
            </a:r>
            <a:endParaRPr lang="en-US" altLang="zh-CN" sz="2000" dirty="0"/>
          </a:p>
        </p:txBody>
      </p:sp>
      <p:sp>
        <p:nvSpPr>
          <p:cNvPr id="23" name="矩形: 圆角 139"/>
          <p:cNvSpPr/>
          <p:nvPr/>
        </p:nvSpPr>
        <p:spPr>
          <a:xfrm>
            <a:off x="1276318" y="1832337"/>
            <a:ext cx="287467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数组转置的概念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4" name="文本框 23"/>
          <p:cNvSpPr txBox="1"/>
          <p:nvPr/>
        </p:nvSpPr>
        <p:spPr>
          <a:xfrm>
            <a:off x="1414685" y="4552053"/>
            <a:ext cx="6591999" cy="1477328"/>
          </a:xfrm>
          <a:prstGeom prst="rect">
            <a:avLst/>
          </a:prstGeom>
          <a:noFill/>
        </p:spPr>
        <p:txBody>
          <a:bodyPr wrap="square">
            <a:spAutoFit/>
          </a:bodyPr>
          <a:lstStyle>
            <a:defPPr>
              <a:defRPr lang="zh-CN"/>
            </a:defPPr>
            <a:lvl1pPr indent="0">
              <a:lnSpc>
                <a:spcPct val="150000"/>
              </a:lnSpc>
              <a:defRPr sz="2000" kern="0">
                <a:solidFill>
                  <a:srgbClr val="1369B2"/>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en-US" altLang="zh-CN" dirty="0">
                <a:solidFill>
                  <a:srgbClr val="595959"/>
                </a:solidFill>
              </a:rPr>
              <a:t>NumPy</a:t>
            </a:r>
            <a:r>
              <a:rPr lang="zh-CN" altLang="zh-CN" dirty="0">
                <a:solidFill>
                  <a:srgbClr val="595959"/>
                </a:solidFill>
              </a:rPr>
              <a:t>中提供了</a:t>
            </a:r>
            <a:r>
              <a:rPr lang="en-US" altLang="zh-CN" dirty="0">
                <a:solidFill>
                  <a:srgbClr val="005DA2"/>
                </a:solidFill>
              </a:rPr>
              <a:t>T</a:t>
            </a:r>
            <a:r>
              <a:rPr lang="zh-CN" altLang="zh-CN" dirty="0">
                <a:solidFill>
                  <a:srgbClr val="005DA2"/>
                </a:solidFill>
              </a:rPr>
              <a:t>属性</a:t>
            </a:r>
            <a:r>
              <a:rPr lang="zh-CN" altLang="zh-CN" dirty="0">
                <a:solidFill>
                  <a:srgbClr val="595959"/>
                </a:solidFill>
              </a:rPr>
              <a:t>来实现数组的转置，它会</a:t>
            </a:r>
            <a:r>
              <a:rPr lang="zh-CN" altLang="zh-CN" dirty="0">
                <a:solidFill>
                  <a:srgbClr val="005DA2"/>
                </a:solidFill>
              </a:rPr>
              <a:t>互换两个轴方向上的元素</a:t>
            </a:r>
            <a:r>
              <a:rPr lang="zh-CN" altLang="zh-CN" dirty="0">
                <a:solidFill>
                  <a:srgbClr val="595959"/>
                </a:solidFill>
              </a:rPr>
              <a:t>。例如，现在有个</a:t>
            </a:r>
            <a:r>
              <a:rPr lang="en-US" altLang="zh-CN" dirty="0">
                <a:solidFill>
                  <a:srgbClr val="595959"/>
                </a:solidFill>
              </a:rPr>
              <a:t>3</a:t>
            </a:r>
            <a:r>
              <a:rPr lang="zh-CN" altLang="zh-CN" dirty="0">
                <a:solidFill>
                  <a:srgbClr val="595959"/>
                </a:solidFill>
              </a:rPr>
              <a:t>行</a:t>
            </a:r>
            <a:r>
              <a:rPr lang="en-US" altLang="zh-CN" dirty="0">
                <a:solidFill>
                  <a:srgbClr val="595959"/>
                </a:solidFill>
              </a:rPr>
              <a:t>4</a:t>
            </a:r>
            <a:r>
              <a:rPr lang="zh-CN" altLang="zh-CN" dirty="0">
                <a:solidFill>
                  <a:srgbClr val="595959"/>
                </a:solidFill>
              </a:rPr>
              <a:t>列的二维数组，使用</a:t>
            </a:r>
            <a:r>
              <a:rPr lang="en-US" altLang="zh-CN" dirty="0">
                <a:solidFill>
                  <a:srgbClr val="595959"/>
                </a:solidFill>
              </a:rPr>
              <a:t>T</a:t>
            </a:r>
            <a:r>
              <a:rPr lang="zh-CN" altLang="zh-CN" dirty="0">
                <a:solidFill>
                  <a:srgbClr val="595959"/>
                </a:solidFill>
              </a:rPr>
              <a:t>属性对数组转置后，会生成是一个</a:t>
            </a:r>
            <a:r>
              <a:rPr lang="en-US" altLang="zh-CN" dirty="0">
                <a:solidFill>
                  <a:srgbClr val="595959"/>
                </a:solidFill>
              </a:rPr>
              <a:t>4</a:t>
            </a:r>
            <a:r>
              <a:rPr lang="zh-CN" altLang="zh-CN" dirty="0">
                <a:solidFill>
                  <a:srgbClr val="595959"/>
                </a:solidFill>
              </a:rPr>
              <a:t>行</a:t>
            </a:r>
            <a:r>
              <a:rPr lang="en-US" altLang="zh-CN" dirty="0">
                <a:solidFill>
                  <a:srgbClr val="595959"/>
                </a:solidFill>
              </a:rPr>
              <a:t>3</a:t>
            </a:r>
            <a:r>
              <a:rPr lang="zh-CN" altLang="zh-CN" dirty="0">
                <a:solidFill>
                  <a:srgbClr val="595959"/>
                </a:solidFill>
              </a:rPr>
              <a:t>列的新</a:t>
            </a:r>
            <a:r>
              <a:rPr lang="zh-CN" altLang="zh-CN" dirty="0" smtClean="0">
                <a:solidFill>
                  <a:srgbClr val="595959"/>
                </a:solidFill>
              </a:rPr>
              <a:t>数组</a:t>
            </a:r>
            <a:r>
              <a:rPr lang="zh-CN" altLang="en-US" dirty="0" smtClean="0">
                <a:solidFill>
                  <a:srgbClr val="595959"/>
                </a:solidFill>
              </a:rPr>
              <a:t>。</a:t>
            </a:r>
            <a:endParaRPr lang="zh-CN" altLang="zh-CN" dirty="0">
              <a:solidFill>
                <a:srgbClr val="595959"/>
              </a:solidFill>
            </a:endParaRPr>
          </a:p>
        </p:txBody>
      </p:sp>
      <p:sp>
        <p:nvSpPr>
          <p:cNvPr id="25" name="矩形: 圆角 139"/>
          <p:cNvSpPr/>
          <p:nvPr/>
        </p:nvSpPr>
        <p:spPr>
          <a:xfrm>
            <a:off x="1309940" y="3838937"/>
            <a:ext cx="284104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数组转置的方式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26" name="图片 25"/>
          <p:cNvPicPr>
            <a:picLocks noChangeAspect="1"/>
          </p:cNvPicPr>
          <p:nvPr/>
        </p:nvPicPr>
        <p:blipFill rotWithShape="1">
          <a:blip r:embed="rId1"/>
          <a:srcRect l="18574" r="10319"/>
          <a:stretch>
            <a:fillRect/>
          </a:stretch>
        </p:blipFill>
        <p:spPr>
          <a:xfrm flipH="1">
            <a:off x="8327454" y="2182597"/>
            <a:ext cx="2736307" cy="384815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p:cNvSpPr/>
          <p:nvPr/>
        </p:nvSpPr>
        <p:spPr>
          <a:xfrm>
            <a:off x="1216134" y="2853730"/>
            <a:ext cx="4999474"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文本框 19"/>
          <p:cNvSpPr txBox="1"/>
          <p:nvPr/>
        </p:nvSpPr>
        <p:spPr>
          <a:xfrm>
            <a:off x="1431396" y="3113520"/>
            <a:ext cx="4568949" cy="369332"/>
          </a:xfrm>
          <a:prstGeom prst="rect">
            <a:avLst/>
          </a:prstGeom>
          <a:noFill/>
        </p:spPr>
        <p:txBody>
          <a:bodyPr wrap="square">
            <a:spAutoFit/>
          </a:bodyPr>
          <a:lstStyle/>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arr</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np.arange</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(12).reshape(3, 4)</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21" name="矩形 20"/>
          <p:cNvSpPr/>
          <p:nvPr/>
        </p:nvSpPr>
        <p:spPr>
          <a:xfrm>
            <a:off x="6430870" y="2853730"/>
            <a:ext cx="4999474"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2" name="文本框 21"/>
          <p:cNvSpPr txBox="1"/>
          <p:nvPr/>
        </p:nvSpPr>
        <p:spPr>
          <a:xfrm>
            <a:off x="6646132" y="3113520"/>
            <a:ext cx="4568949" cy="369332"/>
          </a:xfrm>
          <a:prstGeom prst="rect">
            <a:avLst/>
          </a:prstGeom>
          <a:noFill/>
        </p:spPr>
        <p:txBody>
          <a:bodyPr wrap="square">
            <a:spAutoFit/>
          </a:bodyPr>
          <a:lstStyle/>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arr.</a:t>
            </a:r>
            <a:r>
              <a:rPr lang="en-US" altLang="zh-CN" sz="18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T</a:t>
            </a:r>
            <a:endParaRPr lang="zh-CN"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23" name="下箭头 22"/>
          <p:cNvSpPr/>
          <p:nvPr/>
        </p:nvSpPr>
        <p:spPr>
          <a:xfrm>
            <a:off x="3192259" y="3505994"/>
            <a:ext cx="670699" cy="727809"/>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下箭头 23"/>
          <p:cNvSpPr/>
          <p:nvPr/>
        </p:nvSpPr>
        <p:spPr>
          <a:xfrm>
            <a:off x="6828864" y="3505994"/>
            <a:ext cx="670699" cy="727809"/>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3089159" y="4321147"/>
            <a:ext cx="2986715" cy="1477328"/>
          </a:xfrm>
          <a:prstGeom prst="rect">
            <a:avLst/>
          </a:prstGeom>
        </p:spPr>
        <p:txBody>
          <a:bodyPr wrap="none">
            <a:spAutoFit/>
          </a:bodyPr>
          <a:lstStyle/>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array([[ 0,  1,  2,  3],</a:t>
            </a:r>
            <a:endParaRPr lang="zh-CN" altLang="zh-CN" sz="2000" b="1" kern="0" dirty="0">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           [ 4,  5,  6,  7],</a:t>
            </a:r>
            <a:endParaRPr lang="zh-CN" altLang="zh-CN" sz="2000" b="1" kern="0" dirty="0">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           [ 8,  9, 10, 11]])</a:t>
            </a:r>
            <a:endParaRPr lang="zh-CN" altLang="en-US" sz="20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26" name="矩形 25"/>
          <p:cNvSpPr/>
          <p:nvPr/>
        </p:nvSpPr>
        <p:spPr>
          <a:xfrm>
            <a:off x="6802571" y="4265726"/>
            <a:ext cx="2749019" cy="1938992"/>
          </a:xfrm>
          <a:prstGeom prst="rect">
            <a:avLst/>
          </a:prstGeom>
        </p:spPr>
        <p:txBody>
          <a:bodyPr wrap="square">
            <a:spAutoFit/>
          </a:bodyPr>
          <a:lstStyle/>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array([[ 0,  4,  8],</a:t>
            </a:r>
            <a:endParaRPr lang="zh-CN" altLang="zh-CN" sz="2000" b="1" kern="0" dirty="0">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           [ 1,  5,  9],</a:t>
            </a:r>
            <a:endParaRPr lang="zh-CN" altLang="zh-CN" sz="2000" b="1" kern="0" dirty="0">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           [ 2,  6, 10],</a:t>
            </a:r>
            <a:endParaRPr lang="zh-CN" altLang="zh-CN" sz="2000" b="1" kern="0" dirty="0">
              <a:latin typeface="微软雅黑" panose="020B0503020204020204" pitchFamily="34" charset="-122"/>
              <a:ea typeface="微软雅黑" panose="020B0503020204020204" pitchFamily="34" charset="-122"/>
              <a:cs typeface="宋体" panose="02010600030101010101" pitchFamily="2" charset="-122"/>
            </a:endParaRPr>
          </a:p>
          <a:p>
            <a:pPr>
              <a:lnSpc>
                <a:spcPct val="150000"/>
              </a:lnSpc>
            </a:pPr>
            <a:r>
              <a:rPr lang="en-US" altLang="zh-CN" sz="2000" b="1" kern="0" dirty="0">
                <a:latin typeface="微软雅黑" panose="020B0503020204020204" pitchFamily="34" charset="-122"/>
                <a:ea typeface="微软雅黑" panose="020B0503020204020204" pitchFamily="34" charset="-122"/>
                <a:cs typeface="宋体" panose="02010600030101010101" pitchFamily="2" charset="-122"/>
              </a:rPr>
              <a:t>           [ 3,  7, 11]])</a:t>
            </a:r>
            <a:endParaRPr lang="zh-CN" altLang="en-US" sz="2000"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的转置</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7" name="矩形: 圆角 139"/>
          <p:cNvSpPr/>
          <p:nvPr/>
        </p:nvSpPr>
        <p:spPr>
          <a:xfrm>
            <a:off x="1276318" y="1832337"/>
            <a:ext cx="287467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数组转置的示例</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637706"/>
            <a:ext cx="4590731" cy="2304256"/>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674568"/>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数组的垂直堆叠</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err="1">
                <a:solidFill>
                  <a:srgbClr val="005DA2"/>
                </a:solidFill>
                <a:latin typeface="微软雅黑" panose="020B0503020204020204" pitchFamily="34" charset="-122"/>
                <a:ea typeface="微软雅黑" panose="020B0503020204020204" pitchFamily="34" charset="-122"/>
                <a:cs typeface="+mn-ea"/>
              </a:rPr>
              <a:t>vstack</a:t>
            </a:r>
            <a:r>
              <a:rPr lang="en-US" altLang="zh-CN" sz="1800" dirty="0">
                <a:solidFill>
                  <a:srgbClr val="005DA2"/>
                </a:solidFill>
                <a:latin typeface="微软雅黑" panose="020B0503020204020204" pitchFamily="34" charset="-122"/>
                <a:ea typeface="微软雅黑" panose="020B0503020204020204" pitchFamily="34" charset="-122"/>
                <a:cs typeface="+mn-ea"/>
              </a:rPr>
              <a:t>()</a:t>
            </a:r>
            <a:r>
              <a:rPr lang="zh-CN" altLang="zh-CN" sz="1800" dirty="0">
                <a:solidFill>
                  <a:srgbClr val="005DA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实现数组的垂直堆叠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17684"/>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的垂直堆叠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23" name="组合 22"/>
          <p:cNvGrpSpPr/>
          <p:nvPr/>
        </p:nvGrpSpPr>
        <p:grpSpPr>
          <a:xfrm>
            <a:off x="1019175" y="857056"/>
            <a:ext cx="4067919" cy="466725"/>
            <a:chOff x="1019175" y="847725"/>
            <a:chExt cx="3533775" cy="466725"/>
          </a:xfrm>
        </p:grpSpPr>
        <p:sp>
          <p:nvSpPr>
            <p:cNvPr id="2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的垂直堆叠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6" name="文本框 25"/>
          <p:cNvSpPr txBox="1"/>
          <p:nvPr/>
        </p:nvSpPr>
        <p:spPr>
          <a:xfrm>
            <a:off x="1414685" y="2545453"/>
            <a:ext cx="6591999"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数组的</a:t>
            </a:r>
            <a:r>
              <a:rPr lang="zh-CN" altLang="zh-CN" sz="2000" dirty="0">
                <a:solidFill>
                  <a:srgbClr val="005DA2"/>
                </a:solidFill>
              </a:rPr>
              <a:t>垂直堆叠</a:t>
            </a:r>
            <a:r>
              <a:rPr lang="zh-CN" altLang="zh-CN" sz="2000" dirty="0"/>
              <a:t>指的是将多个数组</a:t>
            </a:r>
            <a:r>
              <a:rPr lang="zh-CN" altLang="zh-CN" sz="2000" dirty="0">
                <a:solidFill>
                  <a:srgbClr val="005DA2"/>
                </a:solidFill>
              </a:rPr>
              <a:t>沿着垂直方向合并</a:t>
            </a:r>
            <a:r>
              <a:rPr lang="zh-CN" altLang="zh-CN" sz="2000" dirty="0"/>
              <a:t>成一个新的数组。</a:t>
            </a:r>
            <a:endParaRPr lang="en-US" altLang="zh-CN" sz="2000" dirty="0"/>
          </a:p>
        </p:txBody>
      </p:sp>
      <p:sp>
        <p:nvSpPr>
          <p:cNvPr id="27" name="矩形: 圆角 139"/>
          <p:cNvSpPr/>
          <p:nvPr/>
        </p:nvSpPr>
        <p:spPr>
          <a:xfrm>
            <a:off x="1276318" y="1832337"/>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数组</a:t>
            </a:r>
            <a:r>
              <a:rPr lang="zh-CN" altLang="zh-CN" b="1" dirty="0">
                <a:latin typeface="宋体" panose="02010600030101010101" pitchFamily="2" charset="-122"/>
                <a:ea typeface="宋体" panose="02010600030101010101" pitchFamily="2" charset="-122"/>
              </a:rPr>
              <a:t>垂直堆叠</a:t>
            </a:r>
            <a:r>
              <a:rPr lang="zh-CN" altLang="en-US" b="1" dirty="0">
                <a:latin typeface="宋体" panose="02010600030101010101" pitchFamily="2" charset="-122"/>
                <a:ea typeface="宋体" panose="02010600030101010101" pitchFamily="2" charset="-122"/>
                <a:sym typeface="思源宋体 CN" panose="02020400000000000000" pitchFamily="18" charset="-122"/>
              </a:rPr>
              <a:t>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8" name="文本框 27"/>
          <p:cNvSpPr txBox="1"/>
          <p:nvPr/>
        </p:nvSpPr>
        <p:spPr>
          <a:xfrm>
            <a:off x="1414685" y="4552053"/>
            <a:ext cx="6591999" cy="1015663"/>
          </a:xfrm>
          <a:prstGeom prst="rect">
            <a:avLst/>
          </a:prstGeom>
          <a:noFill/>
        </p:spPr>
        <p:txBody>
          <a:bodyPr wrap="square">
            <a:spAutoFit/>
          </a:bodyPr>
          <a:lstStyle>
            <a:defPPr>
              <a:defRPr lang="zh-CN"/>
            </a:defPPr>
            <a:lvl1pPr indent="0">
              <a:lnSpc>
                <a:spcPct val="150000"/>
              </a:lnSpc>
              <a:defRPr sz="2000" kern="0">
                <a:solidFill>
                  <a:srgbClr val="1369B2"/>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en-US" altLang="zh-CN" dirty="0">
                <a:solidFill>
                  <a:srgbClr val="595959"/>
                </a:solidFill>
              </a:rPr>
              <a:t>NumPy</a:t>
            </a:r>
            <a:r>
              <a:rPr lang="zh-CN" altLang="zh-CN" dirty="0">
                <a:solidFill>
                  <a:srgbClr val="595959"/>
                </a:solidFill>
              </a:rPr>
              <a:t>中的</a:t>
            </a:r>
            <a:r>
              <a:rPr lang="en-US" altLang="zh-CN" dirty="0">
                <a:solidFill>
                  <a:srgbClr val="595959"/>
                </a:solidFill>
              </a:rPr>
              <a:t> </a:t>
            </a:r>
            <a:r>
              <a:rPr lang="en-US" altLang="zh-CN" dirty="0" err="1">
                <a:solidFill>
                  <a:srgbClr val="005DA2"/>
                </a:solidFill>
              </a:rPr>
              <a:t>vstack</a:t>
            </a:r>
            <a:r>
              <a:rPr lang="en-US" altLang="zh-CN" dirty="0">
                <a:solidFill>
                  <a:srgbClr val="005DA2"/>
                </a:solidFill>
              </a:rPr>
              <a:t>() </a:t>
            </a:r>
            <a:r>
              <a:rPr lang="zh-CN" altLang="zh-CN" dirty="0">
                <a:solidFill>
                  <a:srgbClr val="005DA2"/>
                </a:solidFill>
              </a:rPr>
              <a:t>函数</a:t>
            </a:r>
            <a:r>
              <a:rPr lang="zh-CN" altLang="zh-CN" dirty="0">
                <a:solidFill>
                  <a:srgbClr val="595959"/>
                </a:solidFill>
              </a:rPr>
              <a:t>用于实现数组的垂直堆叠，它可以将多个数组堆叠在一起，形成一个新的数组</a:t>
            </a:r>
            <a:r>
              <a:rPr lang="zh-CN" altLang="zh-CN" dirty="0" smtClean="0">
                <a:solidFill>
                  <a:srgbClr val="595959"/>
                </a:solidFill>
              </a:rPr>
              <a:t>。</a:t>
            </a:r>
            <a:endParaRPr lang="zh-CN" altLang="zh-CN" dirty="0">
              <a:solidFill>
                <a:srgbClr val="595959"/>
              </a:solidFill>
            </a:endParaRPr>
          </a:p>
        </p:txBody>
      </p:sp>
      <p:sp>
        <p:nvSpPr>
          <p:cNvPr id="29" name="矩形: 圆角 139"/>
          <p:cNvSpPr/>
          <p:nvPr/>
        </p:nvSpPr>
        <p:spPr>
          <a:xfrm>
            <a:off x="1309940" y="3838937"/>
            <a:ext cx="348912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数组</a:t>
            </a:r>
            <a:r>
              <a:rPr lang="zh-CN" altLang="zh-CN" b="1" dirty="0">
                <a:latin typeface="宋体" panose="02010600030101010101" pitchFamily="2" charset="-122"/>
                <a:ea typeface="宋体" panose="02010600030101010101" pitchFamily="2" charset="-122"/>
              </a:rPr>
              <a:t>垂直堆叠</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的方式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30" name="图片 29"/>
          <p:cNvPicPr>
            <a:picLocks noChangeAspect="1"/>
          </p:cNvPicPr>
          <p:nvPr/>
        </p:nvPicPr>
        <p:blipFill rotWithShape="1">
          <a:blip r:embed="rId1"/>
          <a:srcRect l="18574" r="10319"/>
          <a:stretch>
            <a:fillRect/>
          </a:stretch>
        </p:blipFill>
        <p:spPr>
          <a:xfrm flipH="1">
            <a:off x="8327454" y="2182597"/>
            <a:ext cx="2736307" cy="3848151"/>
          </a:xfrm>
          <a:prstGeom prst="rect">
            <a:avLst/>
          </a:prstGeom>
        </p:spPr>
      </p:pic>
      <p:sp>
        <p:nvSpPr>
          <p:cNvPr id="31" name="文本框 30"/>
          <p:cNvSpPr txBox="1"/>
          <p:nvPr/>
        </p:nvSpPr>
        <p:spPr>
          <a:xfrm>
            <a:off x="1287707" y="5664134"/>
            <a:ext cx="7471796" cy="507831"/>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en-US" altLang="zh-CN" sz="1800" dirty="0"/>
              <a:t>※</a:t>
            </a:r>
            <a:r>
              <a:rPr lang="zh-CN" altLang="en-US" sz="1800" dirty="0"/>
              <a:t> </a:t>
            </a:r>
            <a:r>
              <a:rPr lang="zh-CN" altLang="zh-CN" sz="1800" dirty="0" smtClean="0"/>
              <a:t>当</a:t>
            </a:r>
            <a:r>
              <a:rPr lang="zh-CN" altLang="zh-CN" sz="1800" dirty="0"/>
              <a:t>使用</a:t>
            </a:r>
            <a:r>
              <a:rPr lang="en-US" altLang="zh-CN" sz="1800" dirty="0"/>
              <a:t>  </a:t>
            </a:r>
            <a:r>
              <a:rPr lang="en-US" altLang="zh-CN" sz="1800" dirty="0" err="1"/>
              <a:t>vstack</a:t>
            </a:r>
            <a:r>
              <a:rPr lang="en-US" altLang="zh-CN" sz="1800" dirty="0"/>
              <a:t>() </a:t>
            </a:r>
            <a:r>
              <a:rPr lang="zh-CN" altLang="zh-CN" sz="1800" dirty="0"/>
              <a:t>函数堆叠多个数组时，这些</a:t>
            </a:r>
            <a:r>
              <a:rPr lang="zh-CN" altLang="zh-CN" sz="1800" dirty="0">
                <a:solidFill>
                  <a:srgbClr val="005DA2"/>
                </a:solidFill>
              </a:rPr>
              <a:t>数组的列数必须相同</a:t>
            </a:r>
            <a:r>
              <a:rPr lang="zh-CN" altLang="zh-CN" sz="1800" dirty="0"/>
              <a:t>。</a:t>
            </a:r>
            <a:endParaRPr lang="zh-CN" altLang="zh-CN" sz="1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493690"/>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481736" y="3141762"/>
            <a:ext cx="5256584" cy="23160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创建一维数组，对应转换前的销售数据。</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重塑一维数组</a:t>
            </a:r>
            <a:r>
              <a:rPr lang="zh-CN" altLang="zh-CN" sz="1900" dirty="0" smtClean="0">
                <a:solidFill>
                  <a:srgbClr val="595959"/>
                </a:solidFill>
                <a:latin typeface="微软雅黑" panose="020B0503020204020204" pitchFamily="34" charset="-122"/>
                <a:ea typeface="微软雅黑" panose="020B0503020204020204" pitchFamily="34" charset="-122"/>
              </a:rPr>
              <a:t>，变成</a:t>
            </a:r>
            <a:r>
              <a:rPr lang="en-US" altLang="zh-CN" sz="1900" dirty="0" smtClean="0">
                <a:solidFill>
                  <a:srgbClr val="595959"/>
                </a:solidFill>
                <a:latin typeface="微软雅黑" panose="020B0503020204020204" pitchFamily="34" charset="-122"/>
                <a:ea typeface="微软雅黑" panose="020B0503020204020204" pitchFamily="34" charset="-122"/>
              </a:rPr>
              <a:t>4</a:t>
            </a:r>
            <a:r>
              <a:rPr lang="zh-CN" altLang="zh-CN" sz="1900" dirty="0" smtClean="0">
                <a:solidFill>
                  <a:srgbClr val="595959"/>
                </a:solidFill>
                <a:latin typeface="微软雅黑" panose="020B0503020204020204" pitchFamily="34" charset="-122"/>
                <a:ea typeface="微软雅黑" panose="020B0503020204020204" pitchFamily="34" charset="-122"/>
              </a:rPr>
              <a:t>行</a:t>
            </a:r>
            <a:r>
              <a:rPr lang="en-US" altLang="zh-CN" sz="1900" dirty="0" smtClean="0">
                <a:solidFill>
                  <a:srgbClr val="595959"/>
                </a:solidFill>
                <a:latin typeface="微软雅黑" panose="020B0503020204020204" pitchFamily="34" charset="-122"/>
                <a:ea typeface="微软雅黑" panose="020B0503020204020204" pitchFamily="34" charset="-122"/>
              </a:rPr>
              <a:t>3</a:t>
            </a:r>
            <a:r>
              <a:rPr lang="zh-CN" altLang="zh-CN" sz="1900" dirty="0" smtClean="0">
                <a:solidFill>
                  <a:srgbClr val="595959"/>
                </a:solidFill>
                <a:latin typeface="微软雅黑" panose="020B0503020204020204" pitchFamily="34" charset="-122"/>
                <a:ea typeface="微软雅黑" panose="020B0503020204020204" pitchFamily="34" charset="-122"/>
              </a:rPr>
              <a:t>列</a:t>
            </a:r>
            <a:r>
              <a:rPr lang="zh-CN" altLang="zh-CN" sz="1900" dirty="0">
                <a:solidFill>
                  <a:srgbClr val="595959"/>
                </a:solidFill>
                <a:latin typeface="微软雅黑" panose="020B0503020204020204" pitchFamily="34" charset="-122"/>
                <a:ea typeface="微软雅黑" panose="020B0503020204020204" pitchFamily="34" charset="-122"/>
              </a:rPr>
              <a:t>的二维数组。</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转置二维数组，使行和列进行互换。</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垂直堆叠数组，将总和堆叠到转置后数组的最后一行。</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917626"/>
            <a:ext cx="6679708" cy="3816424"/>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01170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709714"/>
            <a:ext cx="5436205"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本任务要求运用数组的知识编写代码，</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分别</a:t>
            </a:r>
            <a:r>
              <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模拟</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初始状态</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下的象棋</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棋盘</a:t>
            </a:r>
            <a:r>
              <a:rPr lang="zh-CN" altLang="en-US"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模型</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和</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围棋</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棋盘</a:t>
            </a:r>
            <a:r>
              <a:rPr lang="zh-CN" altLang="en-US"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模型</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7" name="图片 16"/>
          <p:cNvPicPr/>
          <p:nvPr/>
        </p:nvPicPr>
        <p:blipFill rotWithShape="1">
          <a:blip r:embed="rId2"/>
          <a:srcRect l="10033" r="2512" b="418"/>
          <a:stretch>
            <a:fillRect/>
          </a:stretch>
        </p:blipFill>
        <p:spPr bwMode="auto">
          <a:xfrm>
            <a:off x="4933936" y="3787960"/>
            <a:ext cx="2192281" cy="1710590"/>
          </a:xfrm>
          <a:prstGeom prst="rect">
            <a:avLst/>
          </a:prstGeom>
          <a:ln>
            <a:noFill/>
          </a:ln>
        </p:spPr>
      </p:pic>
      <p:pic>
        <p:nvPicPr>
          <p:cNvPr id="18" name="图片 17"/>
          <p:cNvPicPr/>
          <p:nvPr/>
        </p:nvPicPr>
        <p:blipFill rotWithShape="1">
          <a:blip r:embed="rId3"/>
          <a:srcRect l="8508" t="1" r="18528" b="184"/>
          <a:stretch>
            <a:fillRect/>
          </a:stretch>
        </p:blipFill>
        <p:spPr bwMode="auto">
          <a:xfrm>
            <a:off x="1765441" y="3995183"/>
            <a:ext cx="2890682" cy="1296144"/>
          </a:xfrm>
          <a:prstGeom prst="rect">
            <a:avLst/>
          </a:prstGeom>
          <a:ln>
            <a:noFill/>
          </a:ln>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分店销售信息汇总</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2-7</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p:nvPr/>
        </p:nvPicPr>
        <p:blipFill>
          <a:blip r:embed="rId1"/>
          <a:stretch>
            <a:fillRect/>
          </a:stretch>
        </p:blipFill>
        <p:spPr>
          <a:xfrm>
            <a:off x="1297810" y="2974687"/>
            <a:ext cx="6381571" cy="2804326"/>
          </a:xfrm>
          <a:prstGeom prst="rect">
            <a:avLst/>
          </a:prstGeom>
        </p:spPr>
      </p:pic>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304634" y="1971618"/>
            <a:ext cx="5471386"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假设一家公司在北京市总共开设了</a:t>
            </a:r>
            <a:r>
              <a:rPr lang="en-US" altLang="zh-CN" sz="2000" dirty="0"/>
              <a:t>6</a:t>
            </a:r>
            <a:r>
              <a:rPr lang="zh-CN" altLang="zh-CN" sz="2000" dirty="0"/>
              <a:t>家门店，每家门店去年</a:t>
            </a:r>
            <a:r>
              <a:rPr lang="zh-CN" altLang="zh-CN" sz="2000" dirty="0">
                <a:solidFill>
                  <a:srgbClr val="005DA2"/>
                </a:solidFill>
              </a:rPr>
              <a:t>每个季度的销售量</a:t>
            </a:r>
            <a:r>
              <a:rPr lang="zh-CN" altLang="zh-CN" sz="2000" dirty="0" smtClean="0"/>
              <a:t>具体</a:t>
            </a:r>
            <a:r>
              <a:rPr lang="zh-CN" altLang="en-US" sz="2000" dirty="0" smtClean="0"/>
              <a:t>如下所示。</a:t>
            </a:r>
            <a:endParaRPr lang="zh-CN" altLang="zh-CN" sz="2000" dirty="0"/>
          </a:p>
        </p:txBody>
      </p:sp>
      <p:sp>
        <p:nvSpPr>
          <p:cNvPr id="5" name="矩形 4"/>
          <p:cNvSpPr/>
          <p:nvPr/>
        </p:nvSpPr>
        <p:spPr>
          <a:xfrm>
            <a:off x="2527548" y="3573810"/>
            <a:ext cx="5439866" cy="4517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8759502" y="3465798"/>
            <a:ext cx="2952328" cy="667764"/>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zh-CN" sz="1600" dirty="0">
                <a:solidFill>
                  <a:srgbClr val="FF0000"/>
                </a:solidFill>
                <a:latin typeface="等线" panose="02010600030101010101" pitchFamily="2" charset="-122"/>
                <a:ea typeface="等线" panose="02010600030101010101" pitchFamily="2" charset="-122"/>
              </a:rPr>
              <a:t>一行表示一家门店的数据，每个值表示一个季度的销售量。</a:t>
            </a:r>
            <a:endParaRPr lang="zh-CN" altLang="en-US" sz="1600" dirty="0">
              <a:solidFill>
                <a:srgbClr val="FF0000"/>
              </a:solidFill>
              <a:latin typeface="等线" panose="02010600030101010101" pitchFamily="2" charset="-122"/>
              <a:ea typeface="等线" panose="02010600030101010101" pitchFamily="2" charset="-122"/>
            </a:endParaRPr>
          </a:p>
        </p:txBody>
      </p:sp>
      <p:cxnSp>
        <p:nvCxnSpPr>
          <p:cNvPr id="7" name="直接箭头连接符 6"/>
          <p:cNvCxnSpPr>
            <a:endCxn id="6" idx="1"/>
          </p:cNvCxnSpPr>
          <p:nvPr/>
        </p:nvCxnSpPr>
        <p:spPr>
          <a:xfrm>
            <a:off x="7967414" y="3799680"/>
            <a:ext cx="792088"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989634"/>
            <a:ext cx="6679708" cy="3744416"/>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155716"/>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553477" y="2853730"/>
            <a:ext cx="5860134" cy="2723823"/>
          </a:xfrm>
          <a:prstGeom prst="rect">
            <a:avLst/>
          </a:prstGeom>
          <a:noFill/>
        </p:spPr>
        <p:txBody>
          <a:bodyPr wrap="square" rtlCol="0">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本任务要求运用数组的知识，对上面的销售量进行汇总操作，汇总后得出以下几项信息。</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457200" lvl="0" indent="-457200">
              <a:lnSpc>
                <a:spcPct val="150000"/>
              </a:lnSpc>
              <a:buFont typeface="+mj-ea"/>
              <a:buAutoNum type="circleNumDbPlain"/>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计算每个门店的</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最多销售量</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457200" lvl="0" indent="-457200">
              <a:lnSpc>
                <a:spcPct val="150000"/>
              </a:lnSpc>
              <a:buFont typeface="+mj-ea"/>
              <a:buAutoNum type="circleNumDbPlain"/>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计算每个门店的</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总销售量</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457200" lvl="0" indent="-457200">
              <a:lnSpc>
                <a:spcPct val="150000"/>
              </a:lnSpc>
              <a:buFont typeface="+mj-ea"/>
              <a:buAutoNum type="circleNumDbPlain"/>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检查每个销售量</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是否都在合理的范围内</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，假设销售量的合理范围应在</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0</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到</a:t>
            </a:r>
            <a:r>
              <a:rPr lang="en-US"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2000</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之间。</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数组的排序</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sort()</a:t>
            </a:r>
            <a:r>
              <a:rPr lang="zh-CN" altLang="zh-CN" sz="1800" dirty="0">
                <a:solidFill>
                  <a:srgbClr val="005DA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实现数组的排序操作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的排序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43690" y="2288219"/>
            <a:ext cx="9416012" cy="55399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如果希望对</a:t>
            </a:r>
            <a:r>
              <a:rPr lang="en-US" altLang="zh-CN" sz="2000" kern="0" dirty="0">
                <a:solidFill>
                  <a:srgbClr val="595959"/>
                </a:solidFill>
                <a:latin typeface="微软雅黑" panose="020B0503020204020204" pitchFamily="34" charset="-122"/>
                <a:ea typeface="微软雅黑" panose="020B0503020204020204" pitchFamily="34" charset="-122"/>
              </a:rPr>
              <a:t>NumPy</a:t>
            </a:r>
            <a:r>
              <a:rPr lang="zh-CN" altLang="zh-CN" sz="2000" kern="0" dirty="0">
                <a:solidFill>
                  <a:srgbClr val="595959"/>
                </a:solidFill>
                <a:latin typeface="微软雅黑" panose="020B0503020204020204" pitchFamily="34" charset="-122"/>
                <a:ea typeface="微软雅黑" panose="020B0503020204020204" pitchFamily="34" charset="-122"/>
              </a:rPr>
              <a:t>数组中的元素进行排序，可以通过</a:t>
            </a:r>
            <a:r>
              <a:rPr lang="en-US" altLang="zh-CN" sz="2000" kern="0" dirty="0">
                <a:solidFill>
                  <a:srgbClr val="1369B2"/>
                </a:solidFill>
                <a:latin typeface="微软雅黑" panose="020B0503020204020204" pitchFamily="34" charset="-122"/>
                <a:ea typeface="微软雅黑" panose="020B0503020204020204" pitchFamily="34" charset="-122"/>
              </a:rPr>
              <a:t>sort()</a:t>
            </a:r>
            <a:r>
              <a:rPr lang="zh-CN" altLang="zh-CN" sz="2000" kern="0" dirty="0">
                <a:solidFill>
                  <a:srgbClr val="1369B2"/>
                </a:solidFill>
                <a:latin typeface="微软雅黑" panose="020B0503020204020204" pitchFamily="34" charset="-122"/>
                <a:ea typeface="微软雅黑" panose="020B0503020204020204" pitchFamily="34" charset="-122"/>
              </a:rPr>
              <a:t>方法</a:t>
            </a:r>
            <a:r>
              <a:rPr lang="zh-CN" altLang="zh-CN" sz="2000" kern="0" dirty="0">
                <a:solidFill>
                  <a:srgbClr val="595959"/>
                </a:solidFill>
                <a:latin typeface="微软雅黑" panose="020B0503020204020204" pitchFamily="34" charset="-122"/>
                <a:ea typeface="微软雅黑" panose="020B0503020204020204" pitchFamily="34" charset="-122"/>
              </a:rPr>
              <a:t>实现</a:t>
            </a:r>
            <a:r>
              <a:rPr lang="zh-CN" altLang="en-US"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143067" y="2995530"/>
            <a:ext cx="5527580" cy="216779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674609" y="3195290"/>
            <a:ext cx="4464496" cy="1815882"/>
          </a:xfrm>
          <a:prstGeom prst="rect">
            <a:avLst/>
          </a:prstGeom>
          <a:noFill/>
        </p:spPr>
        <p:txBody>
          <a:bodyPr wrap="square">
            <a:spAutoFit/>
          </a:bodyPr>
          <a:lstStyle/>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([[6, 2, 7], </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zh-CN" altLang="en-US" sz="2000" dirty="0">
                <a:solidFill>
                  <a:srgbClr val="000000"/>
                </a:solidFill>
                <a:latin typeface="Courier New" panose="02070309020205020404" pitchFamily="49" charset="0"/>
                <a:ea typeface="宋体" panose="02010600030101010101" pitchFamily="2" charset="-122"/>
              </a:rPr>
              <a:t>                </a:t>
            </a:r>
            <a:r>
              <a:rPr lang="en-US" altLang="zh-CN" sz="2000" dirty="0">
                <a:solidFill>
                  <a:srgbClr val="000000"/>
                </a:solidFill>
                <a:latin typeface="Courier New" panose="02070309020205020404" pitchFamily="49" charset="0"/>
                <a:ea typeface="宋体" panose="02010600030101010101" pitchFamily="2" charset="-122"/>
              </a:rPr>
              <a:t>[3, 6, 2], </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zh-CN" altLang="en-US" sz="2000" dirty="0">
                <a:solidFill>
                  <a:srgbClr val="000000"/>
                </a:solidFill>
                <a:latin typeface="Courier New" panose="02070309020205020404" pitchFamily="49" charset="0"/>
                <a:ea typeface="宋体" panose="02010600030101010101" pitchFamily="2" charset="-122"/>
              </a:rPr>
              <a:t>                </a:t>
            </a:r>
            <a:r>
              <a:rPr lang="en-US" altLang="zh-CN" sz="2000" dirty="0">
                <a:solidFill>
                  <a:srgbClr val="000000"/>
                </a:solidFill>
                <a:latin typeface="Courier New" panose="02070309020205020404" pitchFamily="49" charset="0"/>
                <a:ea typeface="宋体" panose="02010600030101010101" pitchFamily="2" charset="-122"/>
              </a:rPr>
              <a:t>[4, 3, 2]])</a:t>
            </a:r>
            <a:endParaRPr lang="zh-CN"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b="1" dirty="0" err="1">
                <a:solidFill>
                  <a:srgbClr val="1369B2"/>
                </a:solidFill>
                <a:latin typeface="Courier New" panose="02070309020205020404" pitchFamily="49" charset="0"/>
                <a:ea typeface="宋体" panose="02010600030101010101" pitchFamily="2" charset="-122"/>
              </a:rPr>
              <a:t>sort</a:t>
            </a:r>
            <a:r>
              <a:rPr lang="en-US" altLang="zh-CN" sz="2000" b="1" dirty="0">
                <a:solidFill>
                  <a:srgbClr val="1369B2"/>
                </a:solidFill>
                <a:latin typeface="Courier New" panose="02070309020205020404" pitchFamily="49" charset="0"/>
                <a:ea typeface="宋体" panose="02010600030101010101" pitchFamily="2" charset="-122"/>
              </a:rPr>
              <a:t>()</a:t>
            </a:r>
            <a:endParaRPr lang="zh-CN" altLang="zh-CN" sz="2000" b="1" dirty="0">
              <a:solidFill>
                <a:srgbClr val="1369B2"/>
              </a:solidFill>
              <a:latin typeface="Courier New" panose="02070309020205020404" pitchFamily="49" charset="0"/>
              <a:ea typeface="宋体" panose="02010600030101010101" pitchFamily="2" charset="-122"/>
            </a:endParaRPr>
          </a:p>
          <a:p>
            <a:r>
              <a:rPr lang="en-US" altLang="zh-CN" sz="2000" dirty="0" err="1">
                <a:solidFill>
                  <a:srgbClr val="000000"/>
                </a:solidFill>
                <a:latin typeface="Courier New" panose="02070309020205020404" pitchFamily="49" charset="0"/>
                <a:ea typeface="宋体" panose="02010600030101010101" pitchFamily="2" charset="-122"/>
              </a:rPr>
              <a:t>arr</a:t>
            </a:r>
            <a:r>
              <a:rPr lang="zh-CN" altLang="zh-CN" sz="2000" dirty="0">
                <a:solidFill>
                  <a:srgbClr val="000000"/>
                </a:solidFill>
                <a:latin typeface="Courier New" panose="02070309020205020404" pitchFamily="49" charset="0"/>
                <a:ea typeface="宋体" panose="02010600030101010101" pitchFamily="2" charset="-122"/>
              </a:rPr>
              <a:t> </a:t>
            </a:r>
            <a:endParaRPr lang="en-US" altLang="zh-CN" sz="2000" dirty="0">
              <a:solidFill>
                <a:srgbClr val="000000"/>
              </a:solidFill>
              <a:latin typeface="Courier New" panose="02070309020205020404" pitchFamily="49" charset="0"/>
              <a:ea typeface="宋体" panose="02010600030101010101" pitchFamily="2" charset="-122"/>
            </a:endParaRPr>
          </a:p>
        </p:txBody>
      </p:sp>
      <p:sp>
        <p:nvSpPr>
          <p:cNvPr id="6" name="下箭头 5"/>
          <p:cNvSpPr/>
          <p:nvPr/>
        </p:nvSpPr>
        <p:spPr>
          <a:xfrm rot="16200000">
            <a:off x="6799727" y="3739326"/>
            <a:ext cx="670699" cy="727809"/>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651400" y="3361932"/>
            <a:ext cx="2303820" cy="1289905"/>
          </a:xfrm>
          <a:prstGeom prst="rect">
            <a:avLst/>
          </a:prstGeom>
        </p:spPr>
        <p:txBody>
          <a:bodyPr wrap="square">
            <a:spAutoFit/>
          </a:bodyPr>
          <a:lstStyle/>
          <a:p>
            <a:pPr>
              <a:lnSpc>
                <a:spcPct val="150000"/>
              </a:lnSpc>
            </a:pPr>
            <a:r>
              <a:rPr lang="en-US" altLang="zh-CN" sz="1800" b="1" kern="0" dirty="0">
                <a:latin typeface="微软雅黑" panose="020B0503020204020204" pitchFamily="34" charset="-122"/>
                <a:ea typeface="微软雅黑" panose="020B0503020204020204" pitchFamily="34" charset="-122"/>
              </a:rPr>
              <a:t>array([[2, 6, 7],</a:t>
            </a:r>
            <a:endParaRPr lang="zh-CN" altLang="zh-CN" sz="1800" b="1" kern="0" dirty="0">
              <a:latin typeface="微软雅黑" panose="020B0503020204020204" pitchFamily="34" charset="-122"/>
              <a:ea typeface="微软雅黑" panose="020B0503020204020204" pitchFamily="34" charset="-122"/>
            </a:endParaRPr>
          </a:p>
          <a:p>
            <a:pPr>
              <a:lnSpc>
                <a:spcPct val="150000"/>
              </a:lnSpc>
            </a:pPr>
            <a:r>
              <a:rPr lang="en-US" altLang="zh-CN" sz="1800" b="1" kern="0" dirty="0">
                <a:latin typeface="微软雅黑" panose="020B0503020204020204" pitchFamily="34" charset="-122"/>
                <a:ea typeface="微软雅黑" panose="020B0503020204020204" pitchFamily="34" charset="-122"/>
              </a:rPr>
              <a:t>        </a:t>
            </a:r>
            <a:r>
              <a:rPr lang="zh-CN" altLang="en-US" sz="1800" b="1" kern="0" dirty="0">
                <a:latin typeface="微软雅黑" panose="020B0503020204020204" pitchFamily="34" charset="-122"/>
                <a:ea typeface="微软雅黑" panose="020B0503020204020204" pitchFamily="34" charset="-122"/>
              </a:rPr>
              <a:t>   </a:t>
            </a:r>
            <a:r>
              <a:rPr lang="en-US" altLang="zh-CN" sz="1800" b="1" kern="0" dirty="0">
                <a:latin typeface="微软雅黑" panose="020B0503020204020204" pitchFamily="34" charset="-122"/>
                <a:ea typeface="微软雅黑" panose="020B0503020204020204" pitchFamily="34" charset="-122"/>
              </a:rPr>
              <a:t>[2, 3, 6],</a:t>
            </a:r>
            <a:endParaRPr lang="zh-CN" altLang="zh-CN" sz="1800" b="1" kern="0" dirty="0">
              <a:latin typeface="微软雅黑" panose="020B0503020204020204" pitchFamily="34" charset="-122"/>
              <a:ea typeface="微软雅黑" panose="020B0503020204020204" pitchFamily="34" charset="-122"/>
            </a:endParaRPr>
          </a:p>
          <a:p>
            <a:pPr>
              <a:lnSpc>
                <a:spcPct val="150000"/>
              </a:lnSpc>
            </a:pPr>
            <a:r>
              <a:rPr lang="en-US" altLang="zh-CN" sz="1800" b="1" kern="0" dirty="0">
                <a:latin typeface="微软雅黑" panose="020B0503020204020204" pitchFamily="34" charset="-122"/>
                <a:ea typeface="微软雅黑" panose="020B0503020204020204" pitchFamily="34" charset="-122"/>
              </a:rPr>
              <a:t>        </a:t>
            </a:r>
            <a:r>
              <a:rPr lang="zh-CN" altLang="en-US" sz="1800" b="1" kern="0" dirty="0">
                <a:latin typeface="微软雅黑" panose="020B0503020204020204" pitchFamily="34" charset="-122"/>
                <a:ea typeface="微软雅黑" panose="020B0503020204020204" pitchFamily="34" charset="-122"/>
              </a:rPr>
              <a:t>   </a:t>
            </a:r>
            <a:r>
              <a:rPr lang="en-US" altLang="zh-CN" sz="1800" b="1" kern="0" dirty="0">
                <a:latin typeface="微软雅黑" panose="020B0503020204020204" pitchFamily="34" charset="-122"/>
                <a:ea typeface="微软雅黑" panose="020B0503020204020204" pitchFamily="34" charset="-122"/>
              </a:rPr>
              <a:t>[2, 3, 4]])</a:t>
            </a:r>
            <a:r>
              <a:rPr lang="zh-CN" altLang="zh-CN" sz="1800" b="1" kern="0" dirty="0">
                <a:latin typeface="微软雅黑" panose="020B0503020204020204" pitchFamily="34" charset="-122"/>
                <a:ea typeface="微软雅黑" panose="020B0503020204020204" pitchFamily="34" charset="-122"/>
              </a:rPr>
              <a:t> </a:t>
            </a:r>
            <a:endParaRPr lang="zh-CN" altLang="en-US" sz="1800" b="1" kern="0" dirty="0">
              <a:latin typeface="微软雅黑" panose="020B0503020204020204" pitchFamily="34" charset="-122"/>
              <a:ea typeface="微软雅黑" panose="020B0503020204020204" pitchFamily="34" charset="-122"/>
            </a:endParaRPr>
          </a:p>
        </p:txBody>
      </p:sp>
      <p:sp>
        <p:nvSpPr>
          <p:cNvPr id="12" name="矩形标注 11"/>
          <p:cNvSpPr/>
          <p:nvPr/>
        </p:nvSpPr>
        <p:spPr>
          <a:xfrm>
            <a:off x="7679382" y="4941962"/>
            <a:ext cx="3307203" cy="1178707"/>
          </a:xfrm>
          <a:prstGeom prst="wedgeRectCallout">
            <a:avLst>
              <a:gd name="adj1" fmla="val -20266"/>
              <a:gd name="adj2" fmla="val -67554"/>
            </a:avLst>
          </a:prstGeom>
          <a:noFill/>
          <a:ln w="3175">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7915734" y="5094111"/>
            <a:ext cx="2834497" cy="874407"/>
          </a:xfrm>
          <a:prstGeom prst="rect">
            <a:avLst/>
          </a:prstGeom>
          <a:noFill/>
        </p:spPr>
        <p:txBody>
          <a:bodyPr wrap="square" rtlCol="0">
            <a:spAutoFit/>
          </a:bodyPr>
          <a:lstStyle/>
          <a:p>
            <a:pPr>
              <a:lnSpc>
                <a:spcPct val="15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排序后，</a:t>
            </a:r>
            <a:r>
              <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每一行元素按照从小到大的顺序</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排列。</a:t>
            </a:r>
            <a:endPar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5" name="矩形 4"/>
          <p:cNvSpPr/>
          <p:nvPr/>
        </p:nvSpPr>
        <p:spPr>
          <a:xfrm>
            <a:off x="1143067" y="5218267"/>
            <a:ext cx="3408305" cy="507831"/>
          </a:xfrm>
          <a:prstGeom prst="rect">
            <a:avLst/>
          </a:prstGeom>
        </p:spPr>
        <p:txBody>
          <a:bodyPr wrap="none">
            <a:spAutoFit/>
          </a:bodyPr>
          <a:lstStyle/>
          <a:p>
            <a:pPr>
              <a:lnSpc>
                <a:spcPct val="150000"/>
              </a:lnSpc>
            </a:pPr>
            <a:r>
              <a:rPr lang="en-US" altLang="zh-CN" sz="18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 </a:t>
            </a:r>
            <a:r>
              <a:rPr lang="en-US" altLang="zh-CN" sz="1800" kern="0" dirty="0" smtClean="0">
                <a:solidFill>
                  <a:srgbClr val="595959"/>
                </a:solidFill>
                <a:latin typeface="微软雅黑" panose="020B0503020204020204" pitchFamily="34" charset="-122"/>
                <a:ea typeface="微软雅黑" panose="020B0503020204020204" pitchFamily="34" charset="-122"/>
              </a:rPr>
              <a:t>sort</a:t>
            </a:r>
            <a:r>
              <a:rPr lang="en-US" altLang="zh-CN" sz="1800" kern="0" dirty="0">
                <a:solidFill>
                  <a:srgbClr val="595959"/>
                </a:solidFill>
                <a:latin typeface="微软雅黑" panose="020B0503020204020204" pitchFamily="34" charset="-122"/>
                <a:ea typeface="微软雅黑" panose="020B0503020204020204" pitchFamily="34" charset="-122"/>
              </a:rPr>
              <a:t>()</a:t>
            </a:r>
            <a:r>
              <a:rPr lang="zh-CN" altLang="zh-CN" sz="1800" kern="0" dirty="0">
                <a:solidFill>
                  <a:srgbClr val="595959"/>
                </a:solidFill>
                <a:latin typeface="微软雅黑" panose="020B0503020204020204" pitchFamily="34" charset="-122"/>
                <a:ea typeface="微软雅黑" panose="020B0503020204020204" pitchFamily="34" charset="-122"/>
              </a:rPr>
              <a:t>方法会</a:t>
            </a:r>
            <a:r>
              <a:rPr lang="zh-CN" altLang="zh-CN" sz="1800" kern="0" dirty="0">
                <a:solidFill>
                  <a:srgbClr val="1369B2"/>
                </a:solidFill>
                <a:latin typeface="微软雅黑" panose="020B0503020204020204" pitchFamily="34" charset="-122"/>
                <a:ea typeface="微软雅黑" panose="020B0503020204020204" pitchFamily="34" charset="-122"/>
              </a:rPr>
              <a:t>修改数组本身</a:t>
            </a:r>
            <a:r>
              <a:rPr lang="zh-CN" altLang="zh-CN" sz="1800" kern="0" dirty="0">
                <a:solidFill>
                  <a:srgbClr val="595959"/>
                </a:solidFill>
                <a:latin typeface="微软雅黑" panose="020B0503020204020204" pitchFamily="34" charset="-122"/>
                <a:ea typeface="微软雅黑" panose="020B0503020204020204" pitchFamily="34" charset="-122"/>
              </a:rPr>
              <a:t>。 </a:t>
            </a:r>
            <a:endParaRPr lang="zh-CN" altLang="zh-CN" sz="1800" kern="0" dirty="0">
              <a:solidFill>
                <a:srgbClr val="595959"/>
              </a:solidFill>
              <a:latin typeface="微软雅黑" panose="020B0503020204020204" pitchFamily="34" charset="-122"/>
              <a:ea typeface="微软雅黑" panose="020B0503020204020204" pitchFamily="34" charset="-122"/>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的排序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7" name="矩形: 圆角 139"/>
          <p:cNvSpPr/>
          <p:nvPr/>
        </p:nvSpPr>
        <p:spPr>
          <a:xfrm>
            <a:off x="1114098" y="1594342"/>
            <a:ext cx="25328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按照行排序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7705" y="2278017"/>
            <a:ext cx="9730230"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如果希望对</a:t>
            </a:r>
            <a:r>
              <a:rPr lang="zh-CN" altLang="en-US" sz="2000" kern="0" dirty="0">
                <a:solidFill>
                  <a:srgbClr val="595959"/>
                </a:solidFill>
                <a:latin typeface="微软雅黑" panose="020B0503020204020204" pitchFamily="34" charset="-122"/>
                <a:ea typeface="微软雅黑" panose="020B0503020204020204" pitchFamily="34" charset="-122"/>
              </a:rPr>
              <a:t>任意</a:t>
            </a:r>
            <a:r>
              <a:rPr lang="zh-CN" altLang="zh-CN" sz="2000" kern="0" dirty="0">
                <a:solidFill>
                  <a:srgbClr val="595959"/>
                </a:solidFill>
                <a:latin typeface="微软雅黑" panose="020B0503020204020204" pitchFamily="34" charset="-122"/>
                <a:ea typeface="微软雅黑" panose="020B0503020204020204" pitchFamily="34" charset="-122"/>
              </a:rPr>
              <a:t>一个轴上的元素进行排序，只需要在使用</a:t>
            </a:r>
            <a:r>
              <a:rPr lang="en-US" altLang="zh-CN" sz="2000" kern="0" dirty="0">
                <a:solidFill>
                  <a:srgbClr val="595959"/>
                </a:solidFill>
                <a:latin typeface="微软雅黑" panose="020B0503020204020204" pitchFamily="34" charset="-122"/>
                <a:ea typeface="微软雅黑" panose="020B0503020204020204" pitchFamily="34" charset="-122"/>
              </a:rPr>
              <a:t>sort()</a:t>
            </a:r>
            <a:r>
              <a:rPr lang="zh-CN" altLang="zh-CN" sz="2000" kern="0" dirty="0">
                <a:solidFill>
                  <a:srgbClr val="595959"/>
                </a:solidFill>
                <a:latin typeface="微软雅黑" panose="020B0503020204020204" pitchFamily="34" charset="-122"/>
                <a:ea typeface="微软雅黑" panose="020B0503020204020204" pitchFamily="34" charset="-122"/>
              </a:rPr>
              <a:t>方法排序时传入</a:t>
            </a:r>
            <a:r>
              <a:rPr lang="en-US" altLang="zh-CN" sz="2000" kern="0" dirty="0">
                <a:solidFill>
                  <a:srgbClr val="1369B2"/>
                </a:solidFill>
                <a:latin typeface="微软雅黑" panose="020B0503020204020204" pitchFamily="34" charset="-122"/>
                <a:ea typeface="微软雅黑" panose="020B0503020204020204" pitchFamily="34" charset="-122"/>
              </a:rPr>
              <a:t>axis</a:t>
            </a:r>
            <a:r>
              <a:rPr lang="zh-CN" altLang="zh-CN" sz="2000" kern="0" dirty="0">
                <a:solidFill>
                  <a:srgbClr val="1369B2"/>
                </a:solidFill>
                <a:latin typeface="微软雅黑" panose="020B0503020204020204" pitchFamily="34" charset="-122"/>
                <a:ea typeface="微软雅黑" panose="020B0503020204020204" pitchFamily="34" charset="-122"/>
              </a:rPr>
              <a:t>参数</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en-US" sz="2000" kern="0" dirty="0">
                <a:solidFill>
                  <a:srgbClr val="595959"/>
                </a:solidFill>
                <a:latin typeface="微软雅黑" panose="020B0503020204020204" pitchFamily="34" charset="-122"/>
                <a:ea typeface="微软雅黑" panose="020B0503020204020204" pitchFamily="34" charset="-122"/>
              </a:rPr>
              <a:t>通过</a:t>
            </a:r>
            <a:r>
              <a:rPr lang="zh-CN" altLang="zh-CN" sz="2000" kern="0" dirty="0">
                <a:solidFill>
                  <a:srgbClr val="595959"/>
                </a:solidFill>
                <a:latin typeface="微软雅黑" panose="020B0503020204020204" pitchFamily="34" charset="-122"/>
                <a:ea typeface="微软雅黑" panose="020B0503020204020204" pitchFamily="34" charset="-122"/>
              </a:rPr>
              <a:t>该参数</a:t>
            </a:r>
            <a:r>
              <a:rPr lang="zh-CN" altLang="en-US" sz="2000" kern="0" dirty="0">
                <a:solidFill>
                  <a:srgbClr val="005DA2"/>
                </a:solidFill>
                <a:latin typeface="微软雅黑" panose="020B0503020204020204" pitchFamily="34" charset="-122"/>
                <a:ea typeface="微软雅黑" panose="020B0503020204020204" pitchFamily="34" charset="-122"/>
              </a:rPr>
              <a:t>指定</a:t>
            </a:r>
            <a:r>
              <a:rPr lang="zh-CN" altLang="zh-CN" sz="2000" kern="0" dirty="0">
                <a:solidFill>
                  <a:srgbClr val="005DA2"/>
                </a:solidFill>
                <a:latin typeface="微软雅黑" panose="020B0503020204020204" pitchFamily="34" charset="-122"/>
                <a:ea typeface="微软雅黑" panose="020B0503020204020204" pitchFamily="34" charset="-122"/>
              </a:rPr>
              <a:t>待排序轴的编号</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287706" y="3414534"/>
            <a:ext cx="5527580" cy="2634127"/>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819248" y="3805097"/>
            <a:ext cx="4464496" cy="1815882"/>
          </a:xfrm>
          <a:prstGeom prst="rect">
            <a:avLst/>
          </a:prstGeom>
          <a:noFill/>
        </p:spPr>
        <p:txBody>
          <a:bodyPr wrap="square">
            <a:spAutoFit/>
          </a:bodyPr>
          <a:lstStyle/>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([[6, 2, 7],        </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a:solidFill>
                  <a:srgbClr val="000000"/>
                </a:solidFill>
                <a:latin typeface="Courier New" panose="02070309020205020404" pitchFamily="49" charset="0"/>
                <a:ea typeface="宋体" panose="02010600030101010101" pitchFamily="2" charset="-122"/>
              </a:rPr>
              <a:t>                [3, 6, 2], </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a:solidFill>
                  <a:srgbClr val="000000"/>
                </a:solidFill>
                <a:latin typeface="Courier New" panose="02070309020205020404" pitchFamily="49" charset="0"/>
                <a:ea typeface="宋体" panose="02010600030101010101" pitchFamily="2" charset="-122"/>
              </a:rPr>
              <a:t>                [4, 3, 2]])</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b="1" dirty="0" err="1">
                <a:solidFill>
                  <a:srgbClr val="1369B2"/>
                </a:solidFill>
                <a:latin typeface="Courier New" panose="02070309020205020404" pitchFamily="49" charset="0"/>
                <a:ea typeface="宋体" panose="02010600030101010101" pitchFamily="2" charset="-122"/>
              </a:rPr>
              <a:t>sort</a:t>
            </a:r>
            <a:r>
              <a:rPr lang="en-US" altLang="zh-CN" sz="2000" b="1" dirty="0">
                <a:solidFill>
                  <a:srgbClr val="1369B2"/>
                </a:solidFill>
                <a:latin typeface="Courier New" panose="02070309020205020404" pitchFamily="49" charset="0"/>
                <a:ea typeface="宋体" panose="02010600030101010101" pitchFamily="2" charset="-122"/>
              </a:rPr>
              <a:t>(axis=0)</a:t>
            </a:r>
            <a:endParaRPr lang="zh-CN" altLang="zh-CN" sz="2000" b="1" dirty="0">
              <a:solidFill>
                <a:srgbClr val="1369B2"/>
              </a:solidFill>
              <a:latin typeface="Courier New" panose="02070309020205020404" pitchFamily="49" charset="0"/>
              <a:ea typeface="宋体" panose="02010600030101010101" pitchFamily="2" charset="-122"/>
            </a:endParaRPr>
          </a:p>
          <a:p>
            <a:r>
              <a:rPr lang="en-US" altLang="zh-CN" sz="2000" dirty="0" err="1">
                <a:solidFill>
                  <a:srgbClr val="000000"/>
                </a:solidFill>
                <a:latin typeface="Courier New" panose="02070309020205020404" pitchFamily="49" charset="0"/>
                <a:ea typeface="宋体" panose="02010600030101010101" pitchFamily="2" charset="-122"/>
              </a:rPr>
              <a:t>arr</a:t>
            </a:r>
            <a:r>
              <a:rPr lang="zh-CN" altLang="zh-CN" sz="2000" dirty="0">
                <a:solidFill>
                  <a:srgbClr val="000000"/>
                </a:solidFill>
                <a:latin typeface="Courier New" panose="02070309020205020404" pitchFamily="49" charset="0"/>
                <a:ea typeface="宋体" panose="02010600030101010101" pitchFamily="2" charset="-122"/>
              </a:rPr>
              <a:t> </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6" name="下箭头 5"/>
          <p:cNvSpPr/>
          <p:nvPr/>
        </p:nvSpPr>
        <p:spPr>
          <a:xfrm rot="16200000">
            <a:off x="7011478" y="3385979"/>
            <a:ext cx="670699" cy="727809"/>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895842" y="3247209"/>
            <a:ext cx="2303820" cy="1289905"/>
          </a:xfrm>
          <a:prstGeom prst="rect">
            <a:avLst/>
          </a:prstGeom>
        </p:spPr>
        <p:txBody>
          <a:bodyPr wrap="square">
            <a:spAutoFit/>
          </a:bodyPr>
          <a:lstStyle/>
          <a:p>
            <a:pPr>
              <a:lnSpc>
                <a:spcPct val="150000"/>
              </a:lnSpc>
            </a:pPr>
            <a:r>
              <a:rPr lang="en-US" altLang="zh-CN" sz="1800" b="1" kern="0" dirty="0">
                <a:latin typeface="微软雅黑" panose="020B0503020204020204" pitchFamily="34" charset="-122"/>
                <a:ea typeface="微软雅黑" panose="020B0503020204020204" pitchFamily="34" charset="-122"/>
              </a:rPr>
              <a:t>array([[3, 2, 2],</a:t>
            </a:r>
            <a:endParaRPr lang="zh-CN" altLang="zh-CN" sz="1800" b="1" kern="0" dirty="0">
              <a:latin typeface="微软雅黑" panose="020B0503020204020204" pitchFamily="34" charset="-122"/>
              <a:ea typeface="微软雅黑" panose="020B0503020204020204" pitchFamily="34" charset="-122"/>
            </a:endParaRPr>
          </a:p>
          <a:p>
            <a:pPr>
              <a:lnSpc>
                <a:spcPct val="150000"/>
              </a:lnSpc>
            </a:pPr>
            <a:r>
              <a:rPr lang="en-US" altLang="zh-CN" sz="1800" b="1" kern="0" dirty="0">
                <a:latin typeface="微软雅黑" panose="020B0503020204020204" pitchFamily="34" charset="-122"/>
                <a:ea typeface="微软雅黑" panose="020B0503020204020204" pitchFamily="34" charset="-122"/>
              </a:rPr>
              <a:t>           [4, 3, 2],</a:t>
            </a:r>
            <a:endParaRPr lang="zh-CN" altLang="zh-CN" sz="1800" b="1" kern="0" dirty="0">
              <a:latin typeface="微软雅黑" panose="020B0503020204020204" pitchFamily="34" charset="-122"/>
              <a:ea typeface="微软雅黑" panose="020B0503020204020204" pitchFamily="34" charset="-122"/>
            </a:endParaRPr>
          </a:p>
          <a:p>
            <a:pPr>
              <a:lnSpc>
                <a:spcPct val="150000"/>
              </a:lnSpc>
            </a:pPr>
            <a:r>
              <a:rPr lang="en-US" altLang="zh-CN" sz="1800" b="1" kern="0" dirty="0">
                <a:latin typeface="微软雅黑" panose="020B0503020204020204" pitchFamily="34" charset="-122"/>
                <a:ea typeface="微软雅黑" panose="020B0503020204020204" pitchFamily="34" charset="-122"/>
              </a:rPr>
              <a:t>           [6, 6, 7]])</a:t>
            </a:r>
            <a:r>
              <a:rPr lang="zh-CN" altLang="zh-CN" sz="1800" b="1" kern="0" dirty="0">
                <a:latin typeface="微软雅黑" panose="020B0503020204020204" pitchFamily="34" charset="-122"/>
                <a:ea typeface="微软雅黑" panose="020B0503020204020204" pitchFamily="34" charset="-122"/>
              </a:rPr>
              <a:t> </a:t>
            </a:r>
            <a:endParaRPr lang="zh-CN" altLang="en-US" sz="1800" b="1" kern="0" dirty="0">
              <a:latin typeface="微软雅黑" panose="020B0503020204020204" pitchFamily="34" charset="-122"/>
              <a:ea typeface="微软雅黑" panose="020B0503020204020204" pitchFamily="34" charset="-122"/>
            </a:endParaRPr>
          </a:p>
        </p:txBody>
      </p:sp>
      <p:sp>
        <p:nvSpPr>
          <p:cNvPr id="12" name="矩形标注 11"/>
          <p:cNvSpPr/>
          <p:nvPr/>
        </p:nvSpPr>
        <p:spPr>
          <a:xfrm>
            <a:off x="7710732" y="4869954"/>
            <a:ext cx="3307203" cy="1178707"/>
          </a:xfrm>
          <a:prstGeom prst="wedgeRectCallout">
            <a:avLst>
              <a:gd name="adj1" fmla="val -21086"/>
              <a:gd name="adj2" fmla="val -73402"/>
            </a:avLst>
          </a:prstGeom>
          <a:noFill/>
          <a:ln w="3175">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7947084" y="5022103"/>
            <a:ext cx="2834497" cy="874407"/>
          </a:xfrm>
          <a:prstGeom prst="rect">
            <a:avLst/>
          </a:prstGeom>
          <a:noFill/>
        </p:spPr>
        <p:txBody>
          <a:bodyPr wrap="square" rtlCol="0">
            <a:spAutoFit/>
          </a:bodyPr>
          <a:lstStyle/>
          <a:p>
            <a:pPr>
              <a:lnSpc>
                <a:spcPct val="150000"/>
              </a:lnSpc>
            </a:pP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排序后，</a:t>
            </a:r>
            <a:r>
              <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每一</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列</a:t>
            </a:r>
            <a:r>
              <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元素按照从小到大的顺序</a:t>
            </a:r>
            <a:r>
              <a:rPr lang="zh-CN" altLang="en-US" sz="1800" dirty="0">
                <a:solidFill>
                  <a:schemeClr val="tx1">
                    <a:lumMod val="85000"/>
                    <a:lumOff val="15000"/>
                  </a:schemeClr>
                </a:solidFill>
                <a:latin typeface="微软雅黑" panose="020B0503020204020204" pitchFamily="34" charset="-122"/>
                <a:ea typeface="微软雅黑" panose="020B0503020204020204" pitchFamily="34" charset="-122"/>
                <a:cs typeface="+mn-ea"/>
              </a:rPr>
              <a:t>排列。</a:t>
            </a:r>
            <a:endPar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的排序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7" name="矩形: 圆角 139"/>
          <p:cNvSpPr/>
          <p:nvPr/>
        </p:nvSpPr>
        <p:spPr>
          <a:xfrm>
            <a:off x="1114098" y="1594342"/>
            <a:ext cx="25328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按照</a:t>
            </a:r>
            <a:r>
              <a:rPr lang="zh-CN" altLang="en-US" b="1" dirty="0">
                <a:latin typeface="宋体" panose="02010600030101010101" pitchFamily="2" charset="-122"/>
                <a:ea typeface="宋体" panose="02010600030101010101" pitchFamily="2" charset="-122"/>
                <a:sym typeface="思源宋体 CN" panose="02020400000000000000" pitchFamily="18" charset="-122"/>
              </a:rPr>
              <a:t>列</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排序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23414" y="3458544"/>
            <a:ext cx="3982252"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数组的检索</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all()</a:t>
            </a:r>
            <a:r>
              <a:rPr lang="zh-CN" altLang="zh-CN" sz="1800" dirty="0">
                <a:solidFill>
                  <a:srgbClr val="005DA2"/>
                </a:solidFill>
                <a:latin typeface="微软雅黑" panose="020B0503020204020204" pitchFamily="34" charset="-122"/>
                <a:ea typeface="微软雅黑" panose="020B0503020204020204" pitchFamily="34" charset="-122"/>
                <a:cs typeface="+mn-ea"/>
              </a:rPr>
              <a:t>或</a:t>
            </a:r>
            <a:r>
              <a:rPr lang="en-US" altLang="zh-CN" sz="1800" dirty="0">
                <a:solidFill>
                  <a:srgbClr val="005DA2"/>
                </a:solidFill>
                <a:latin typeface="微软雅黑" panose="020B0503020204020204" pitchFamily="34" charset="-122"/>
                <a:ea typeface="微软雅黑" panose="020B0503020204020204" pitchFamily="34" charset="-122"/>
                <a:cs typeface="+mn-ea"/>
              </a:rPr>
              <a:t>any()</a:t>
            </a:r>
            <a:r>
              <a:rPr lang="zh-CN" altLang="zh-CN" sz="1800" dirty="0">
                <a:solidFill>
                  <a:srgbClr val="005DA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检索数组的元素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检索</a:t>
              </a:r>
              <a:r>
                <a:rPr lang="zh-CN" altLang="zh-CN" sz="2000" dirty="0">
                  <a:solidFill>
                    <a:srgbClr val="595959"/>
                  </a:solidFill>
                  <a:latin typeface="微软雅黑" panose="020B0503020204020204" pitchFamily="34" charset="-122"/>
                  <a:ea typeface="微软雅黑" panose="020B0503020204020204" pitchFamily="34" charset="-122"/>
                </a:rPr>
                <a:t>数组元素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414686" y="1954985"/>
            <a:ext cx="9271996"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在</a:t>
            </a:r>
            <a:r>
              <a:rPr lang="en-US" altLang="zh-CN" sz="2000" kern="0" dirty="0">
                <a:solidFill>
                  <a:srgbClr val="595959"/>
                </a:solidFill>
                <a:latin typeface="微软雅黑" panose="020B0503020204020204" pitchFamily="34" charset="-122"/>
                <a:ea typeface="微软雅黑" panose="020B0503020204020204" pitchFamily="34" charset="-122"/>
              </a:rPr>
              <a:t>NumPy</a:t>
            </a:r>
            <a:r>
              <a:rPr lang="zh-CN" altLang="zh-CN" sz="2000" kern="0" dirty="0">
                <a:solidFill>
                  <a:srgbClr val="595959"/>
                </a:solidFill>
                <a:latin typeface="微软雅黑" panose="020B0503020204020204" pitchFamily="34" charset="-122"/>
                <a:ea typeface="微软雅黑" panose="020B0503020204020204" pitchFamily="34" charset="-122"/>
              </a:rPr>
              <a:t>中，</a:t>
            </a:r>
            <a:r>
              <a:rPr lang="en-US" altLang="zh-CN" sz="2000" kern="0" dirty="0">
                <a:solidFill>
                  <a:srgbClr val="005DA2"/>
                </a:solidFill>
                <a:latin typeface="微软雅黑" panose="020B0503020204020204" pitchFamily="34" charset="-122"/>
                <a:ea typeface="微软雅黑" panose="020B0503020204020204" pitchFamily="34" charset="-122"/>
              </a:rPr>
              <a:t>all()</a:t>
            </a:r>
            <a:r>
              <a:rPr lang="zh-CN" altLang="zh-CN" sz="2000" kern="0" dirty="0">
                <a:solidFill>
                  <a:srgbClr val="005DA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用于判断整个数组中的元素的值是否全部满足条件，如果满足条件返回</a:t>
            </a:r>
            <a:r>
              <a:rPr lang="en-US" altLang="zh-CN" sz="2000" kern="0" dirty="0">
                <a:solidFill>
                  <a:srgbClr val="595959"/>
                </a:solidFill>
                <a:latin typeface="微软雅黑" panose="020B0503020204020204" pitchFamily="34" charset="-122"/>
                <a:ea typeface="微软雅黑" panose="020B0503020204020204" pitchFamily="34" charset="-122"/>
              </a:rPr>
              <a:t>True</a:t>
            </a:r>
            <a:r>
              <a:rPr lang="zh-CN" altLang="zh-CN" sz="2000" kern="0" dirty="0">
                <a:solidFill>
                  <a:srgbClr val="595959"/>
                </a:solidFill>
                <a:latin typeface="微软雅黑" panose="020B0503020204020204" pitchFamily="34" charset="-122"/>
                <a:ea typeface="微软雅黑" panose="020B0503020204020204" pitchFamily="34" charset="-122"/>
              </a:rPr>
              <a:t>，否则返回</a:t>
            </a:r>
            <a:r>
              <a:rPr lang="en-US" altLang="zh-CN" sz="2000" kern="0" dirty="0">
                <a:solidFill>
                  <a:srgbClr val="595959"/>
                </a:solidFill>
                <a:latin typeface="微软雅黑" panose="020B0503020204020204" pitchFamily="34" charset="-122"/>
                <a:ea typeface="微软雅黑" panose="020B0503020204020204" pitchFamily="34" charset="-122"/>
              </a:rPr>
              <a:t>False</a:t>
            </a:r>
            <a:r>
              <a:rPr lang="zh-CN" altLang="zh-CN" sz="2000" kern="0" dirty="0">
                <a:solidFill>
                  <a:srgbClr val="595959"/>
                </a:solidFill>
                <a:latin typeface="微软雅黑" panose="020B0503020204020204" pitchFamily="34" charset="-122"/>
                <a:ea typeface="微软雅黑" panose="020B0503020204020204" pitchFamily="34" charset="-122"/>
              </a:rPr>
              <a:t>。</a:t>
            </a:r>
            <a:r>
              <a:rPr lang="en-US" altLang="zh-CN" sz="2000" kern="0" dirty="0">
                <a:solidFill>
                  <a:srgbClr val="005DA2"/>
                </a:solidFill>
                <a:latin typeface="微软雅黑" panose="020B0503020204020204" pitchFamily="34" charset="-122"/>
                <a:ea typeface="微软雅黑" panose="020B0503020204020204" pitchFamily="34" charset="-122"/>
              </a:rPr>
              <a:t>any()</a:t>
            </a:r>
            <a:r>
              <a:rPr lang="zh-CN" altLang="zh-CN" sz="2000" kern="0" dirty="0">
                <a:solidFill>
                  <a:srgbClr val="005DA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用于判断整个数组中的元素至少有一个满足条件就返回</a:t>
            </a:r>
            <a:r>
              <a:rPr lang="en-US" altLang="zh-CN" sz="2000" kern="0" dirty="0">
                <a:solidFill>
                  <a:srgbClr val="595959"/>
                </a:solidFill>
                <a:latin typeface="微软雅黑" panose="020B0503020204020204" pitchFamily="34" charset="-122"/>
                <a:ea typeface="微软雅黑" panose="020B0503020204020204" pitchFamily="34" charset="-122"/>
              </a:rPr>
              <a:t>True</a:t>
            </a:r>
            <a:r>
              <a:rPr lang="zh-CN" altLang="zh-CN" sz="2000" kern="0" dirty="0">
                <a:solidFill>
                  <a:srgbClr val="595959"/>
                </a:solidFill>
                <a:latin typeface="微软雅黑" panose="020B0503020204020204" pitchFamily="34" charset="-122"/>
                <a:ea typeface="微软雅黑" panose="020B0503020204020204" pitchFamily="34" charset="-122"/>
              </a:rPr>
              <a:t>，否则就返回</a:t>
            </a:r>
            <a:r>
              <a:rPr lang="en-US" altLang="zh-CN" sz="2000" kern="0" dirty="0">
                <a:solidFill>
                  <a:srgbClr val="595959"/>
                </a:solidFill>
                <a:latin typeface="微软雅黑" panose="020B0503020204020204" pitchFamily="34" charset="-122"/>
                <a:ea typeface="微软雅黑" panose="020B0503020204020204" pitchFamily="34" charset="-122"/>
              </a:rPr>
              <a:t>False</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414686" y="3573810"/>
            <a:ext cx="9271996" cy="190391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757690" y="3965553"/>
            <a:ext cx="8596438" cy="1138197"/>
          </a:xfrm>
          <a:prstGeom prst="rect">
            <a:avLst/>
          </a:prstGeom>
          <a:noFill/>
        </p:spPr>
        <p:txBody>
          <a:bodyPr wrap="square">
            <a:spAutoFit/>
          </a:bodyPr>
          <a:lstStyle/>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([[1, -2, -7], [-3, 6, 2], [-4, 3, 2]])</a:t>
            </a:r>
            <a:endParaRPr lang="en-US" altLang="zh-CN" sz="20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np.</a:t>
            </a:r>
            <a:r>
              <a:rPr lang="en-US" altLang="zh-CN" sz="2000" b="1" dirty="0" err="1">
                <a:solidFill>
                  <a:srgbClr val="1369B2"/>
                </a:solidFill>
                <a:latin typeface="Courier New" panose="02070309020205020404" pitchFamily="49" charset="0"/>
                <a:ea typeface="宋体" panose="02010600030101010101" pitchFamily="2" charset="-122"/>
              </a:rPr>
              <a:t>any</a:t>
            </a:r>
            <a:r>
              <a:rPr lang="en-US" altLang="zh-CN" sz="2000" b="1" dirty="0">
                <a:solidFill>
                  <a:srgbClr val="1369B2"/>
                </a:solidFill>
                <a:latin typeface="Courier New" panose="02070309020205020404" pitchFamily="49" charset="0"/>
                <a:ea typeface="宋体" panose="02010600030101010101" pitchFamily="2" charset="-122"/>
              </a:rPr>
              <a:t>(</a:t>
            </a:r>
            <a:r>
              <a:rPr lang="en-US" altLang="zh-CN" sz="2000" b="1" dirty="0" err="1">
                <a:solidFill>
                  <a:srgbClr val="1369B2"/>
                </a:solidFill>
                <a:latin typeface="Courier New" panose="02070309020205020404" pitchFamily="49" charset="0"/>
                <a:ea typeface="宋体" panose="02010600030101010101" pitchFamily="2" charset="-122"/>
              </a:rPr>
              <a:t>arr</a:t>
            </a:r>
            <a:r>
              <a:rPr lang="en-US" altLang="zh-CN" sz="2000" b="1" dirty="0">
                <a:solidFill>
                  <a:srgbClr val="1369B2"/>
                </a:solidFill>
                <a:latin typeface="Courier New" panose="02070309020205020404" pitchFamily="49" charset="0"/>
                <a:ea typeface="宋体" panose="02010600030101010101" pitchFamily="2" charset="-122"/>
              </a:rPr>
              <a:t> &gt; 0)</a:t>
            </a:r>
            <a:endParaRPr lang="en-US" altLang="zh-CN" sz="2000" b="1" dirty="0">
              <a:solidFill>
                <a:srgbClr val="1369B2"/>
              </a:solidFill>
              <a:latin typeface="Courier New" panose="02070309020205020404" pitchFamily="49" charset="0"/>
              <a:ea typeface="宋体" panose="02010600030101010101" pitchFamily="2" charset="-122"/>
            </a:endParaRPr>
          </a:p>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np.</a:t>
            </a:r>
            <a:r>
              <a:rPr lang="en-US" altLang="zh-CN" sz="2000" b="1" dirty="0" err="1">
                <a:solidFill>
                  <a:srgbClr val="1369B2"/>
                </a:solidFill>
                <a:latin typeface="Courier New" panose="02070309020205020404" pitchFamily="49" charset="0"/>
                <a:ea typeface="宋体" panose="02010600030101010101" pitchFamily="2" charset="-122"/>
              </a:rPr>
              <a:t>all</a:t>
            </a:r>
            <a:r>
              <a:rPr lang="en-US" altLang="zh-CN" sz="2000" b="1" dirty="0">
                <a:solidFill>
                  <a:srgbClr val="1369B2"/>
                </a:solidFill>
                <a:latin typeface="Courier New" panose="02070309020205020404" pitchFamily="49" charset="0"/>
                <a:ea typeface="宋体" panose="02010600030101010101" pitchFamily="2" charset="-122"/>
              </a:rPr>
              <a:t>(</a:t>
            </a:r>
            <a:r>
              <a:rPr lang="en-US" altLang="zh-CN" sz="2000" b="1" dirty="0" err="1">
                <a:solidFill>
                  <a:srgbClr val="1369B2"/>
                </a:solidFill>
                <a:latin typeface="Courier New" panose="02070309020205020404" pitchFamily="49" charset="0"/>
                <a:ea typeface="宋体" panose="02010600030101010101" pitchFamily="2" charset="-122"/>
              </a:rPr>
              <a:t>arr</a:t>
            </a:r>
            <a:r>
              <a:rPr lang="en-US" altLang="zh-CN" sz="2000" b="1" dirty="0">
                <a:solidFill>
                  <a:srgbClr val="1369B2"/>
                </a:solidFill>
                <a:latin typeface="Courier New" panose="02070309020205020404" pitchFamily="49" charset="0"/>
                <a:ea typeface="宋体" panose="02010600030101010101" pitchFamily="2" charset="-122"/>
              </a:rPr>
              <a:t> &gt; 0) </a:t>
            </a:r>
            <a:endParaRPr lang="zh-CN" altLang="zh-CN" sz="2000" b="1" dirty="0">
              <a:solidFill>
                <a:srgbClr val="1369B2"/>
              </a:solidFill>
              <a:latin typeface="Courier New" panose="02070309020205020404" pitchFamily="49" charset="0"/>
              <a:ea typeface="宋体" panose="02010600030101010101" pitchFamily="2"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检索</a:t>
              </a:r>
              <a:r>
                <a:rPr lang="zh-CN" altLang="zh-CN" sz="2000" dirty="0">
                  <a:solidFill>
                    <a:srgbClr val="595959"/>
                  </a:solidFill>
                  <a:latin typeface="微软雅黑" panose="020B0503020204020204" pitchFamily="34" charset="-122"/>
                  <a:ea typeface="微软雅黑" panose="020B0503020204020204" pitchFamily="34" charset="-122"/>
                </a:rPr>
                <a:t>数组元素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589748" y="3357786"/>
            <a:ext cx="5040560" cy="18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创建二维数组</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计算每个门店最多的销售量。</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计算每个门店的总销售量</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检查每个销售量是否都在合理的范围内。</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兴趣班调查</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2-8</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了解</a:t>
            </a:r>
            <a:r>
              <a:rPr lang="en-US" altLang="zh-CN" sz="1800" dirty="0">
                <a:solidFill>
                  <a:srgbClr val="005DA2"/>
                </a:solidFill>
                <a:latin typeface="微软雅黑" panose="020B0503020204020204" pitchFamily="34" charset="-122"/>
                <a:ea typeface="微软雅黑" panose="020B0503020204020204" pitchFamily="34" charset="-122"/>
                <a:cs typeface="+mn-ea"/>
              </a:rPr>
              <a:t>NumPy</a:t>
            </a:r>
            <a:r>
              <a:rPr lang="zh-CN" altLang="zh-CN" sz="1800" dirty="0">
                <a:solidFill>
                  <a:srgbClr val="005DA2"/>
                </a:solidFill>
                <a:latin typeface="微软雅黑" panose="020B0503020204020204" pitchFamily="34" charset="-122"/>
                <a:ea typeface="微软雅黑" panose="020B0503020204020204" pitchFamily="34" charset="-122"/>
                <a:cs typeface="+mn-ea"/>
              </a:rPr>
              <a:t>数组</a:t>
            </a:r>
            <a:r>
              <a:rPr lang="zh-CN" altLang="zh-CN" sz="1800" dirty="0">
                <a:solidFill>
                  <a:srgbClr val="595959"/>
                </a:solidFill>
                <a:latin typeface="微软雅黑" panose="020B0503020204020204" pitchFamily="34" charset="-122"/>
                <a:ea typeface="微软雅黑" panose="020B0503020204020204" pitchFamily="34" charset="-122"/>
                <a:cs typeface="+mn-ea"/>
              </a:rPr>
              <a:t>的相关概念，能够说出</a:t>
            </a:r>
            <a:r>
              <a:rPr lang="zh-CN" altLang="zh-CN" sz="1800" dirty="0">
                <a:solidFill>
                  <a:srgbClr val="005DA2"/>
                </a:solidFill>
                <a:latin typeface="微软雅黑" panose="020B0503020204020204" pitchFamily="34" charset="-122"/>
                <a:ea typeface="微软雅黑" panose="020B0503020204020204" pitchFamily="34" charset="-122"/>
                <a:cs typeface="+mn-ea"/>
              </a:rPr>
              <a:t>数组</a:t>
            </a:r>
            <a:r>
              <a:rPr lang="zh-CN" altLang="zh-CN" sz="1800" dirty="0">
                <a:solidFill>
                  <a:srgbClr val="595959"/>
                </a:solidFill>
                <a:latin typeface="微软雅黑" panose="020B0503020204020204" pitchFamily="34" charset="-122"/>
                <a:ea typeface="微软雅黑" panose="020B0503020204020204" pitchFamily="34" charset="-122"/>
                <a:cs typeface="+mn-ea"/>
              </a:rPr>
              <a:t>、</a:t>
            </a:r>
            <a:r>
              <a:rPr lang="zh-CN" altLang="zh-CN" sz="1800" dirty="0">
                <a:solidFill>
                  <a:srgbClr val="005DA2"/>
                </a:solidFill>
                <a:latin typeface="微软雅黑" panose="020B0503020204020204" pitchFamily="34" charset="-122"/>
                <a:ea typeface="微软雅黑" panose="020B0503020204020204" pitchFamily="34" charset="-122"/>
                <a:cs typeface="+mn-ea"/>
              </a:rPr>
              <a:t>维度</a:t>
            </a:r>
            <a:r>
              <a:rPr lang="zh-CN" altLang="zh-CN" sz="1800" dirty="0">
                <a:solidFill>
                  <a:srgbClr val="595959"/>
                </a:solidFill>
                <a:latin typeface="微软雅黑" panose="020B0503020204020204" pitchFamily="34" charset="-122"/>
                <a:ea typeface="微软雅黑" panose="020B0503020204020204" pitchFamily="34" charset="-122"/>
                <a:cs typeface="+mn-ea"/>
              </a:rPr>
              <a:t>和</a:t>
            </a:r>
            <a:r>
              <a:rPr lang="zh-CN" altLang="zh-CN" sz="1800" dirty="0">
                <a:solidFill>
                  <a:srgbClr val="005DA2"/>
                </a:solidFill>
                <a:latin typeface="微软雅黑" panose="020B0503020204020204" pitchFamily="34" charset="-122"/>
                <a:ea typeface="微软雅黑" panose="020B0503020204020204" pitchFamily="34" charset="-122"/>
                <a:cs typeface="+mn-ea"/>
              </a:rPr>
              <a:t>轴</a:t>
            </a:r>
            <a:r>
              <a:rPr lang="zh-CN" altLang="zh-CN" sz="1800" dirty="0">
                <a:solidFill>
                  <a:srgbClr val="595959"/>
                </a:solidFill>
                <a:latin typeface="微软雅黑" panose="020B0503020204020204" pitchFamily="34" charset="-122"/>
                <a:ea typeface="微软雅黑" panose="020B0503020204020204" pitchFamily="34" charset="-122"/>
                <a:cs typeface="+mn-ea"/>
              </a:rPr>
              <a:t>的概念</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59332" y="2331374"/>
            <a:ext cx="5151898" cy="286232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假设小明是一家兴趣班培训机构的老板，他计划扩大业务，增设几个新的兴趣班。为了准确地了解学生们在课余时间都参加了哪些兴趣班，他对该机构的每位学生进行了调查，</a:t>
            </a:r>
            <a:r>
              <a:rPr lang="zh-CN" altLang="zh-CN" sz="2000" dirty="0">
                <a:solidFill>
                  <a:srgbClr val="005DA2"/>
                </a:solidFill>
              </a:rPr>
              <a:t>统计了所有学生参加的不同兴趣班</a:t>
            </a:r>
            <a:r>
              <a:rPr lang="zh-CN" altLang="zh-CN" sz="2000" dirty="0"/>
              <a:t>，具体调查</a:t>
            </a:r>
            <a:r>
              <a:rPr lang="zh-CN" altLang="zh-CN" sz="2000" dirty="0" smtClean="0"/>
              <a:t>结果</a:t>
            </a:r>
            <a:r>
              <a:rPr lang="zh-CN" altLang="en-US" sz="2000" dirty="0" smtClean="0"/>
              <a:t>如右表所示。</a:t>
            </a:r>
            <a:endParaRPr lang="zh-CN" altLang="zh-CN" sz="2000" dirty="0"/>
          </a:p>
        </p:txBody>
      </p:sp>
      <p:pic>
        <p:nvPicPr>
          <p:cNvPr id="6" name="图片 5"/>
          <p:cNvPicPr/>
          <p:nvPr/>
        </p:nvPicPr>
        <p:blipFill>
          <a:blip r:embed="rId1"/>
          <a:stretch>
            <a:fillRect/>
          </a:stretch>
        </p:blipFill>
        <p:spPr>
          <a:xfrm>
            <a:off x="6815286" y="1701602"/>
            <a:ext cx="4536504" cy="411061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493690"/>
            <a:ext cx="6679708" cy="2088232"/>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65977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553477" y="3357786"/>
            <a:ext cx="5860134"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本任务要求运用数组的知识编写代码，帮助小明</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统计每种兴趣班的人数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252680" y="3458544"/>
            <a:ext cx="4123720"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查找数组唯一元素</a:t>
            </a:r>
            <a:r>
              <a:rPr lang="zh-CN" altLang="zh-CN"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unique()</a:t>
            </a:r>
            <a:r>
              <a:rPr lang="zh-CN" altLang="zh-CN" sz="1800" dirty="0">
                <a:solidFill>
                  <a:srgbClr val="005DA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查找数组的唯一元素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查找</a:t>
              </a:r>
              <a:r>
                <a:rPr lang="zh-CN" altLang="zh-CN" sz="2000" dirty="0">
                  <a:solidFill>
                    <a:srgbClr val="595959"/>
                  </a:solidFill>
                  <a:latin typeface="微软雅黑" panose="020B0503020204020204" pitchFamily="34" charset="-122"/>
                  <a:ea typeface="微软雅黑" panose="020B0503020204020204" pitchFamily="34" charset="-122"/>
                </a:rPr>
                <a:t>数组的唯一元素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7706" y="1880954"/>
            <a:ext cx="9271996" cy="1015663"/>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为了便于用户从数组中查找唯一的元素，</a:t>
            </a:r>
            <a:r>
              <a:rPr lang="en-US" altLang="zh-CN" sz="2000" kern="0" dirty="0">
                <a:solidFill>
                  <a:srgbClr val="595959"/>
                </a:solidFill>
                <a:latin typeface="微软雅黑" panose="020B0503020204020204" pitchFamily="34" charset="-122"/>
                <a:ea typeface="微软雅黑" panose="020B0503020204020204" pitchFamily="34" charset="-122"/>
              </a:rPr>
              <a:t>NumPy</a:t>
            </a:r>
            <a:r>
              <a:rPr lang="zh-CN" altLang="zh-CN" sz="2000" kern="0" dirty="0">
                <a:solidFill>
                  <a:srgbClr val="595959"/>
                </a:solidFill>
                <a:latin typeface="微软雅黑" panose="020B0503020204020204" pitchFamily="34" charset="-122"/>
                <a:ea typeface="微软雅黑" panose="020B0503020204020204" pitchFamily="34" charset="-122"/>
              </a:rPr>
              <a:t>针对一维数组提供了</a:t>
            </a:r>
            <a:r>
              <a:rPr lang="en-US" altLang="zh-CN" sz="2000" kern="0" dirty="0">
                <a:solidFill>
                  <a:srgbClr val="005DA2"/>
                </a:solidFill>
                <a:latin typeface="微软雅黑" panose="020B0503020204020204" pitchFamily="34" charset="-122"/>
                <a:ea typeface="微软雅黑" panose="020B0503020204020204" pitchFamily="34" charset="-122"/>
              </a:rPr>
              <a:t>unique()</a:t>
            </a:r>
            <a:r>
              <a:rPr lang="zh-CN" altLang="zh-CN" sz="2000" kern="0" dirty="0">
                <a:solidFill>
                  <a:srgbClr val="005DA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，该函数用于找出数组中的唯一值，并返回包含唯一值的</a:t>
            </a:r>
            <a:r>
              <a:rPr lang="zh-CN" altLang="zh-CN" sz="2000" kern="0" dirty="0" smtClean="0">
                <a:solidFill>
                  <a:srgbClr val="595959"/>
                </a:solidFill>
                <a:latin typeface="微软雅黑" panose="020B0503020204020204" pitchFamily="34" charset="-122"/>
                <a:ea typeface="微软雅黑" panose="020B0503020204020204" pitchFamily="34" charset="-122"/>
              </a:rPr>
              <a:t>数组</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287706" y="3038051"/>
            <a:ext cx="9271996" cy="147186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630710" y="3379643"/>
            <a:ext cx="8596438" cy="788677"/>
          </a:xfrm>
          <a:prstGeom prst="rect">
            <a:avLst/>
          </a:prstGeom>
          <a:noFill/>
        </p:spPr>
        <p:txBody>
          <a:bodyPr wrap="square">
            <a:spAutoFit/>
          </a:bodyPr>
          <a:lstStyle/>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([12, 11, 34, 23, 12, 8, 11])</a:t>
            </a:r>
            <a:endParaRPr lang="zh-CN" altLang="zh-CN" sz="20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np.</a:t>
            </a:r>
            <a:r>
              <a:rPr lang="en-US" altLang="zh-CN" sz="2000" b="1" dirty="0" err="1">
                <a:solidFill>
                  <a:srgbClr val="1369B2"/>
                </a:solidFill>
                <a:latin typeface="Courier New" panose="02070309020205020404" pitchFamily="49" charset="0"/>
                <a:ea typeface="宋体" panose="02010600030101010101" pitchFamily="2" charset="-122"/>
              </a:rPr>
              <a:t>unique</a:t>
            </a:r>
            <a:r>
              <a:rPr lang="en-US" altLang="zh-CN" sz="2000" b="1" dirty="0">
                <a:solidFill>
                  <a:srgbClr val="1369B2"/>
                </a:solidFill>
                <a:latin typeface="Courier New" panose="02070309020205020404" pitchFamily="49" charset="0"/>
                <a:ea typeface="宋体" panose="02010600030101010101" pitchFamily="2" charset="-122"/>
              </a:rPr>
              <a:t>(</a:t>
            </a:r>
            <a:r>
              <a:rPr lang="en-US" altLang="zh-CN" sz="2000" b="1" dirty="0" err="1">
                <a:solidFill>
                  <a:srgbClr val="1369B2"/>
                </a:solidFill>
                <a:latin typeface="Courier New" panose="02070309020205020404" pitchFamily="49" charset="0"/>
                <a:ea typeface="宋体" panose="02010600030101010101" pitchFamily="2" charset="-122"/>
              </a:rPr>
              <a:t>arr</a:t>
            </a:r>
            <a:r>
              <a:rPr lang="en-US" altLang="zh-CN" sz="2000" b="1" dirty="0">
                <a:solidFill>
                  <a:srgbClr val="1369B2"/>
                </a:solidFill>
                <a:latin typeface="Courier New" panose="02070309020205020404" pitchFamily="49" charset="0"/>
                <a:ea typeface="宋体" panose="02010600030101010101" pitchFamily="2" charset="-122"/>
              </a:rPr>
              <a:t>)</a:t>
            </a:r>
            <a:r>
              <a:rPr lang="zh-CN" altLang="zh-CN" sz="2000" dirty="0">
                <a:solidFill>
                  <a:srgbClr val="000000"/>
                </a:solidFill>
                <a:latin typeface="Courier New" panose="02070309020205020404" pitchFamily="49" charset="0"/>
                <a:ea typeface="宋体" panose="02010600030101010101" pitchFamily="2" charset="-122"/>
              </a:rPr>
              <a:t> </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查找</a:t>
              </a:r>
              <a:r>
                <a:rPr lang="zh-CN" altLang="zh-CN" sz="2000" dirty="0">
                  <a:solidFill>
                    <a:srgbClr val="595959"/>
                  </a:solidFill>
                  <a:latin typeface="微软雅黑" panose="020B0503020204020204" pitchFamily="34" charset="-122"/>
                  <a:ea typeface="微软雅黑" panose="020B0503020204020204" pitchFamily="34" charset="-122"/>
                </a:rPr>
                <a:t>数组的唯一元素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0" name="下箭头 9"/>
          <p:cNvSpPr/>
          <p:nvPr/>
        </p:nvSpPr>
        <p:spPr>
          <a:xfrm>
            <a:off x="3430910" y="4287443"/>
            <a:ext cx="670699" cy="727809"/>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431128" y="5022362"/>
            <a:ext cx="3311932" cy="507831"/>
          </a:xfrm>
          <a:prstGeom prst="rect">
            <a:avLst/>
          </a:prstGeom>
        </p:spPr>
        <p:txBody>
          <a:bodyPr wrap="square">
            <a:spAutoFit/>
          </a:bodyPr>
          <a:lstStyle/>
          <a:p>
            <a:pPr>
              <a:lnSpc>
                <a:spcPct val="150000"/>
              </a:lnSpc>
            </a:pPr>
            <a:r>
              <a:rPr lang="en-US" altLang="zh-CN" sz="1800" b="1" kern="0" dirty="0">
                <a:latin typeface="微软雅黑" panose="020B0503020204020204" pitchFamily="34" charset="-122"/>
                <a:ea typeface="微软雅黑" panose="020B0503020204020204" pitchFamily="34" charset="-122"/>
              </a:rPr>
              <a:t>array([ 8, 11, 12, 23, 34])</a:t>
            </a:r>
            <a:endParaRPr lang="zh-CN" altLang="en-US" sz="1800" b="1" kern="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019175" y="1489545"/>
            <a:ext cx="10044583" cy="1938992"/>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还可以在</a:t>
            </a:r>
            <a:r>
              <a:rPr lang="en-US" altLang="zh-CN" sz="2000" kern="0" dirty="0">
                <a:solidFill>
                  <a:srgbClr val="595959"/>
                </a:solidFill>
                <a:latin typeface="微软雅黑" panose="020B0503020204020204" pitchFamily="34" charset="-122"/>
                <a:ea typeface="微软雅黑" panose="020B0503020204020204" pitchFamily="34" charset="-122"/>
              </a:rPr>
              <a:t>unique()</a:t>
            </a:r>
            <a:r>
              <a:rPr lang="zh-CN" altLang="zh-CN" sz="2000" kern="0" dirty="0">
                <a:solidFill>
                  <a:srgbClr val="595959"/>
                </a:solidFill>
                <a:latin typeface="微软雅黑" panose="020B0503020204020204" pitchFamily="34" charset="-122"/>
                <a:ea typeface="微软雅黑" panose="020B0503020204020204" pitchFamily="34" charset="-122"/>
              </a:rPr>
              <a:t>函数中指定</a:t>
            </a:r>
            <a:r>
              <a:rPr lang="en-US" altLang="zh-CN" sz="2000" kern="0" dirty="0" err="1">
                <a:solidFill>
                  <a:srgbClr val="595959"/>
                </a:solidFill>
                <a:latin typeface="微软雅黑" panose="020B0503020204020204" pitchFamily="34" charset="-122"/>
                <a:ea typeface="微软雅黑" panose="020B0503020204020204" pitchFamily="34" charset="-122"/>
              </a:rPr>
              <a:t>return_index</a:t>
            </a:r>
            <a:r>
              <a:rPr lang="zh-CN" altLang="zh-CN" sz="2000" kern="0" dirty="0">
                <a:solidFill>
                  <a:srgbClr val="595959"/>
                </a:solidFill>
                <a:latin typeface="微软雅黑" panose="020B0503020204020204" pitchFamily="34" charset="-122"/>
                <a:ea typeface="微软雅黑" panose="020B0503020204020204" pitchFamily="34" charset="-122"/>
              </a:rPr>
              <a:t>参数的值，决定是否返回唯一值在原始数组中第一次出现的索引。默认情况下，</a:t>
            </a:r>
            <a:r>
              <a:rPr lang="en-US" altLang="zh-CN" sz="2000" kern="0" dirty="0" err="1">
                <a:solidFill>
                  <a:srgbClr val="595959"/>
                </a:solidFill>
                <a:latin typeface="微软雅黑" panose="020B0503020204020204" pitchFamily="34" charset="-122"/>
                <a:ea typeface="微软雅黑" panose="020B0503020204020204" pitchFamily="34" charset="-122"/>
              </a:rPr>
              <a:t>return_index</a:t>
            </a:r>
            <a:r>
              <a:rPr lang="zh-CN" altLang="zh-CN" sz="2000" kern="0" dirty="0">
                <a:solidFill>
                  <a:srgbClr val="595959"/>
                </a:solidFill>
                <a:latin typeface="微软雅黑" panose="020B0503020204020204" pitchFamily="34" charset="-122"/>
                <a:ea typeface="微软雅黑" panose="020B0503020204020204" pitchFamily="34" charset="-122"/>
              </a:rPr>
              <a:t>参数的值为</a:t>
            </a:r>
            <a:r>
              <a:rPr lang="en-US" altLang="zh-CN" sz="2000" kern="0" dirty="0">
                <a:solidFill>
                  <a:srgbClr val="595959"/>
                </a:solidFill>
                <a:latin typeface="微软雅黑" panose="020B0503020204020204" pitchFamily="34" charset="-122"/>
                <a:ea typeface="微软雅黑" panose="020B0503020204020204" pitchFamily="34" charset="-122"/>
              </a:rPr>
              <a:t>False</a:t>
            </a:r>
            <a:r>
              <a:rPr lang="zh-CN" altLang="zh-CN" sz="2000" kern="0" dirty="0">
                <a:solidFill>
                  <a:srgbClr val="595959"/>
                </a:solidFill>
                <a:latin typeface="微软雅黑" panose="020B0503020204020204" pitchFamily="34" charset="-122"/>
                <a:ea typeface="微软雅黑" panose="020B0503020204020204" pitchFamily="34" charset="-122"/>
              </a:rPr>
              <a:t>，即不返回索引位置。如果</a:t>
            </a:r>
            <a:r>
              <a:rPr lang="zh-CN" altLang="zh-CN" sz="2000" kern="0" dirty="0">
                <a:solidFill>
                  <a:srgbClr val="005DA2"/>
                </a:solidFill>
                <a:latin typeface="微软雅黑" panose="020B0503020204020204" pitchFamily="34" charset="-122"/>
                <a:ea typeface="微软雅黑" panose="020B0503020204020204" pitchFamily="34" charset="-122"/>
              </a:rPr>
              <a:t>将</a:t>
            </a:r>
            <a:r>
              <a:rPr lang="en-US" altLang="zh-CN" sz="2000" kern="0" dirty="0">
                <a:solidFill>
                  <a:srgbClr val="005DA2"/>
                </a:solidFill>
                <a:latin typeface="微软雅黑" panose="020B0503020204020204" pitchFamily="34" charset="-122"/>
                <a:ea typeface="微软雅黑" panose="020B0503020204020204" pitchFamily="34" charset="-122"/>
              </a:rPr>
              <a:t> </a:t>
            </a:r>
            <a:r>
              <a:rPr lang="en-US" altLang="zh-CN" sz="2000" kern="0" dirty="0" err="1">
                <a:solidFill>
                  <a:srgbClr val="005DA2"/>
                </a:solidFill>
                <a:latin typeface="微软雅黑" panose="020B0503020204020204" pitchFamily="34" charset="-122"/>
                <a:ea typeface="微软雅黑" panose="020B0503020204020204" pitchFamily="34" charset="-122"/>
              </a:rPr>
              <a:t>return_index</a:t>
            </a:r>
            <a:r>
              <a:rPr lang="en-US" altLang="zh-CN" sz="2000" kern="0" dirty="0">
                <a:solidFill>
                  <a:srgbClr val="005DA2"/>
                </a:solidFill>
                <a:latin typeface="微软雅黑" panose="020B0503020204020204" pitchFamily="34" charset="-122"/>
                <a:ea typeface="微软雅黑" panose="020B0503020204020204" pitchFamily="34" charset="-122"/>
              </a:rPr>
              <a:t> </a:t>
            </a:r>
            <a:r>
              <a:rPr lang="zh-CN" altLang="zh-CN" sz="2000" kern="0" dirty="0">
                <a:solidFill>
                  <a:srgbClr val="005DA2"/>
                </a:solidFill>
                <a:latin typeface="微软雅黑" panose="020B0503020204020204" pitchFamily="34" charset="-122"/>
                <a:ea typeface="微软雅黑" panose="020B0503020204020204" pitchFamily="34" charset="-122"/>
              </a:rPr>
              <a:t>参数设置为</a:t>
            </a:r>
            <a:r>
              <a:rPr lang="en-US" altLang="zh-CN" sz="2000" kern="0" dirty="0">
                <a:solidFill>
                  <a:srgbClr val="005DA2"/>
                </a:solidFill>
                <a:latin typeface="微软雅黑" panose="020B0503020204020204" pitchFamily="34" charset="-122"/>
                <a:ea typeface="微软雅黑" panose="020B0503020204020204" pitchFamily="34" charset="-122"/>
              </a:rPr>
              <a:t> True</a:t>
            </a:r>
            <a:r>
              <a:rPr lang="zh-CN" altLang="zh-CN" sz="2000" kern="0" dirty="0">
                <a:solidFill>
                  <a:srgbClr val="595959"/>
                </a:solidFill>
                <a:latin typeface="微软雅黑" panose="020B0503020204020204" pitchFamily="34" charset="-122"/>
                <a:ea typeface="微软雅黑" panose="020B0503020204020204" pitchFamily="34" charset="-122"/>
              </a:rPr>
              <a:t>，则</a:t>
            </a:r>
            <a:r>
              <a:rPr lang="en-US" altLang="zh-CN" sz="2000" kern="0" dirty="0">
                <a:solidFill>
                  <a:srgbClr val="005DA2"/>
                </a:solidFill>
                <a:latin typeface="微软雅黑" panose="020B0503020204020204" pitchFamily="34" charset="-122"/>
                <a:ea typeface="微软雅黑" panose="020B0503020204020204" pitchFamily="34" charset="-122"/>
              </a:rPr>
              <a:t>unique()</a:t>
            </a:r>
            <a:r>
              <a:rPr lang="zh-CN" altLang="zh-CN" sz="2000" kern="0" dirty="0">
                <a:solidFill>
                  <a:srgbClr val="005DA2"/>
                </a:solidFill>
                <a:latin typeface="微软雅黑" panose="020B0503020204020204" pitchFamily="34" charset="-122"/>
                <a:ea typeface="微软雅黑" panose="020B0503020204020204" pitchFamily="34" charset="-122"/>
              </a:rPr>
              <a:t>函数会返回一个元组</a:t>
            </a:r>
            <a:r>
              <a:rPr lang="zh-CN" altLang="zh-CN" sz="2000" kern="0" dirty="0">
                <a:solidFill>
                  <a:srgbClr val="595959"/>
                </a:solidFill>
                <a:latin typeface="微软雅黑" panose="020B0503020204020204" pitchFamily="34" charset="-122"/>
                <a:ea typeface="微软雅黑" panose="020B0503020204020204" pitchFamily="34" charset="-122"/>
              </a:rPr>
              <a:t>，元组中包含两个数组，</a:t>
            </a:r>
            <a:r>
              <a:rPr lang="zh-CN" altLang="zh-CN" sz="2000" kern="0" dirty="0">
                <a:solidFill>
                  <a:srgbClr val="005DA2"/>
                </a:solidFill>
                <a:latin typeface="微软雅黑" panose="020B0503020204020204" pitchFamily="34" charset="-122"/>
                <a:ea typeface="微软雅黑" panose="020B0503020204020204" pitchFamily="34" charset="-122"/>
              </a:rPr>
              <a:t>第一个数组是包含唯一值的数组</a:t>
            </a:r>
            <a:r>
              <a:rPr lang="zh-CN" altLang="zh-CN" sz="2000" kern="0" dirty="0">
                <a:solidFill>
                  <a:srgbClr val="595959"/>
                </a:solidFill>
                <a:latin typeface="微软雅黑" panose="020B0503020204020204" pitchFamily="34" charset="-122"/>
                <a:ea typeface="微软雅黑" panose="020B0503020204020204" pitchFamily="34" charset="-122"/>
              </a:rPr>
              <a:t>，</a:t>
            </a:r>
            <a:r>
              <a:rPr lang="zh-CN" altLang="zh-CN" sz="2000" kern="0" dirty="0">
                <a:solidFill>
                  <a:srgbClr val="005DA2"/>
                </a:solidFill>
                <a:latin typeface="微软雅黑" panose="020B0503020204020204" pitchFamily="34" charset="-122"/>
                <a:ea typeface="微软雅黑" panose="020B0503020204020204" pitchFamily="34" charset="-122"/>
              </a:rPr>
              <a:t>第二个数组包含索引的数组</a:t>
            </a:r>
            <a:r>
              <a:rPr lang="zh-CN" altLang="zh-CN"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287706" y="3594301"/>
            <a:ext cx="9560028" cy="134766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630710" y="3873792"/>
            <a:ext cx="8596438" cy="800219"/>
          </a:xfrm>
          <a:prstGeom prst="rect">
            <a:avLst/>
          </a:prstGeom>
          <a:noFill/>
        </p:spPr>
        <p:txBody>
          <a:bodyPr wrap="square">
            <a:spAutoFit/>
          </a:bodyPr>
          <a:lstStyle/>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([12, 11, 34, 23, 12, 8, 11])</a:t>
            </a:r>
            <a:endParaRPr lang="zh-CN" altLang="zh-CN" sz="20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np.unique</a:t>
            </a:r>
            <a:r>
              <a:rPr lang="en-US" altLang="zh-CN" sz="2000" dirty="0">
                <a:solidFill>
                  <a:srgbClr val="000000"/>
                </a:solidFill>
                <a:latin typeface="Courier New" panose="02070309020205020404" pitchFamily="49" charset="0"/>
                <a:ea typeface="宋体" panose="02010600030101010101" pitchFamily="2" charset="-122"/>
              </a:rPr>
              <a:t>(</a:t>
            </a: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a:t>
            </a:r>
            <a:r>
              <a:rPr lang="en-US" altLang="zh-CN" sz="2000" b="1" dirty="0" err="1">
                <a:solidFill>
                  <a:srgbClr val="005DA2"/>
                </a:solidFill>
                <a:latin typeface="Courier New" panose="02070309020205020404" pitchFamily="49" charset="0"/>
                <a:ea typeface="宋体" panose="02010600030101010101" pitchFamily="2" charset="-122"/>
              </a:rPr>
              <a:t>return_index</a:t>
            </a:r>
            <a:r>
              <a:rPr lang="en-US" altLang="zh-CN" sz="2000" b="1" dirty="0">
                <a:solidFill>
                  <a:srgbClr val="005DA2"/>
                </a:solidFill>
                <a:latin typeface="Courier New" panose="02070309020205020404" pitchFamily="49" charset="0"/>
                <a:ea typeface="宋体" panose="02010600030101010101" pitchFamily="2" charset="-122"/>
              </a:rPr>
              <a:t>=True</a:t>
            </a:r>
            <a:r>
              <a:rPr lang="en-US" altLang="zh-CN" sz="2000" dirty="0">
                <a:solidFill>
                  <a:srgbClr val="000000"/>
                </a:solidFill>
                <a:latin typeface="Courier New" panose="02070309020205020404" pitchFamily="49" charset="0"/>
                <a:ea typeface="宋体" panose="02010600030101010101" pitchFamily="2" charset="-122"/>
              </a:rPr>
              <a:t>)</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1</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查找</a:t>
              </a:r>
              <a:r>
                <a:rPr lang="zh-CN" altLang="zh-CN" sz="2000" dirty="0">
                  <a:solidFill>
                    <a:srgbClr val="595959"/>
                  </a:solidFill>
                  <a:latin typeface="微软雅黑" panose="020B0503020204020204" pitchFamily="34" charset="-122"/>
                  <a:ea typeface="微软雅黑" panose="020B0503020204020204" pitchFamily="34" charset="-122"/>
                </a:rPr>
                <a:t>数组的唯一元素</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0" name="下箭头 9"/>
          <p:cNvSpPr/>
          <p:nvPr/>
        </p:nvSpPr>
        <p:spPr>
          <a:xfrm>
            <a:off x="4407264" y="4609807"/>
            <a:ext cx="670699" cy="727809"/>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718942" y="5337616"/>
            <a:ext cx="5904438" cy="923330"/>
          </a:xfrm>
          <a:prstGeom prst="rect">
            <a:avLst/>
          </a:prstGeom>
        </p:spPr>
        <p:txBody>
          <a:bodyPr wrap="square">
            <a:spAutoFit/>
          </a:bodyPr>
          <a:lstStyle/>
          <a:p>
            <a:pPr>
              <a:lnSpc>
                <a:spcPct val="150000"/>
              </a:lnSpc>
            </a:pPr>
            <a:r>
              <a:rPr lang="en-US" altLang="zh-CN" sz="1800" b="1" kern="0" dirty="0">
                <a:latin typeface="微软雅黑" panose="020B0503020204020204" pitchFamily="34" charset="-122"/>
                <a:ea typeface="微软雅黑" panose="020B0503020204020204" pitchFamily="34" charset="-122"/>
              </a:rPr>
              <a:t>(array([ 8, 11, 12, 23, 34]), </a:t>
            </a:r>
            <a:endParaRPr lang="en-US" altLang="zh-CN" sz="1800" b="1" kern="0" dirty="0" smtClean="0">
              <a:latin typeface="微软雅黑" panose="020B0503020204020204" pitchFamily="34" charset="-122"/>
              <a:ea typeface="微软雅黑" panose="020B0503020204020204" pitchFamily="34" charset="-122"/>
            </a:endParaRPr>
          </a:p>
          <a:p>
            <a:pPr>
              <a:lnSpc>
                <a:spcPct val="150000"/>
              </a:lnSpc>
            </a:pPr>
            <a:r>
              <a:rPr lang="en-US" altLang="zh-CN" sz="1800" b="1" kern="0" dirty="0">
                <a:latin typeface="微软雅黑" panose="020B0503020204020204" pitchFamily="34" charset="-122"/>
                <a:ea typeface="微软雅黑" panose="020B0503020204020204" pitchFamily="34" charset="-122"/>
              </a:rPr>
              <a:t> </a:t>
            </a:r>
            <a:r>
              <a:rPr lang="en-US" altLang="zh-CN" sz="1800" b="1" kern="0" dirty="0" smtClean="0">
                <a:latin typeface="微软雅黑" panose="020B0503020204020204" pitchFamily="34" charset="-122"/>
                <a:ea typeface="微软雅黑" panose="020B0503020204020204" pitchFamily="34" charset="-122"/>
              </a:rPr>
              <a:t>array</a:t>
            </a:r>
            <a:r>
              <a:rPr lang="en-US" altLang="zh-CN" sz="1800" b="1" kern="0" dirty="0">
                <a:latin typeface="微软雅黑" panose="020B0503020204020204" pitchFamily="34" charset="-122"/>
                <a:ea typeface="微软雅黑" panose="020B0503020204020204" pitchFamily="34" charset="-122"/>
              </a:rPr>
              <a:t>([5, 1, 0, 3, 2], </a:t>
            </a:r>
            <a:r>
              <a:rPr lang="en-US" altLang="zh-CN" sz="1800" b="1" kern="0" dirty="0" err="1">
                <a:latin typeface="微软雅黑" panose="020B0503020204020204" pitchFamily="34" charset="-122"/>
                <a:ea typeface="微软雅黑" panose="020B0503020204020204" pitchFamily="34" charset="-122"/>
              </a:rPr>
              <a:t>dtype</a:t>
            </a:r>
            <a:r>
              <a:rPr lang="en-US" altLang="zh-CN" sz="1800" b="1" kern="0" dirty="0">
                <a:latin typeface="微软雅黑" panose="020B0503020204020204" pitchFamily="34" charset="-122"/>
                <a:ea typeface="微软雅黑" panose="020B0503020204020204" pitchFamily="34" charset="-122"/>
              </a:rPr>
              <a:t>=int64))</a:t>
            </a:r>
            <a:endParaRPr lang="zh-CN" altLang="en-US" sz="1800" b="1" kern="0" dirty="0">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187767" y="3458544"/>
            <a:ext cx="4266462"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数组的展开</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flatten()</a:t>
            </a:r>
            <a:r>
              <a:rPr lang="zh-CN" altLang="zh-CN" sz="1800" dirty="0">
                <a:solidFill>
                  <a:srgbClr val="005DA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将多维数组转换为一维数组</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的展开</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7706" y="1866816"/>
            <a:ext cx="9704044" cy="2400657"/>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zh-CN" sz="2000" kern="0" dirty="0">
                <a:solidFill>
                  <a:srgbClr val="005DA2"/>
                </a:solidFill>
                <a:latin typeface="微软雅黑" panose="020B0503020204020204" pitchFamily="34" charset="-122"/>
                <a:ea typeface="微软雅黑" panose="020B0503020204020204" pitchFamily="34" charset="-122"/>
              </a:rPr>
              <a:t>数组的展开</a:t>
            </a:r>
            <a:r>
              <a:rPr lang="zh-CN" altLang="zh-CN" sz="2000" kern="0" dirty="0">
                <a:solidFill>
                  <a:srgbClr val="595959"/>
                </a:solidFill>
                <a:latin typeface="微软雅黑" panose="020B0503020204020204" pitchFamily="34" charset="-122"/>
                <a:ea typeface="微软雅黑" panose="020B0503020204020204" pitchFamily="34" charset="-122"/>
              </a:rPr>
              <a:t>指的是</a:t>
            </a:r>
            <a:r>
              <a:rPr lang="zh-CN" altLang="zh-CN" sz="2000" kern="0" dirty="0">
                <a:solidFill>
                  <a:srgbClr val="005DA2"/>
                </a:solidFill>
                <a:latin typeface="微软雅黑" panose="020B0503020204020204" pitchFamily="34" charset="-122"/>
                <a:ea typeface="微软雅黑" panose="020B0503020204020204" pitchFamily="34" charset="-122"/>
              </a:rPr>
              <a:t>将多维数组转换为一维数组</a:t>
            </a:r>
            <a:r>
              <a:rPr lang="zh-CN" altLang="zh-CN" sz="2000" kern="0" dirty="0">
                <a:solidFill>
                  <a:srgbClr val="595959"/>
                </a:solidFill>
                <a:latin typeface="微软雅黑" panose="020B0503020204020204" pitchFamily="34" charset="-122"/>
                <a:ea typeface="微软雅黑" panose="020B0503020204020204" pitchFamily="34" charset="-122"/>
              </a:rPr>
              <a:t>。在展开的过程中，多维数组的所有元素按照它们在内存中的顺序被拉平成一个一维数组，这意味着原始数组的维度信息被丢失，而数组中的元素被按照一定的顺序排列在一个一维数组中。</a:t>
            </a:r>
            <a:endParaRPr lang="en-US" altLang="zh-CN" sz="2000" kern="0" dirty="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en-US" altLang="zh-CN" sz="2000" kern="0" dirty="0">
                <a:solidFill>
                  <a:srgbClr val="595959"/>
                </a:solidFill>
                <a:latin typeface="微软雅黑" panose="020B0503020204020204" pitchFamily="34" charset="-122"/>
                <a:ea typeface="微软雅黑" panose="020B0503020204020204" pitchFamily="34" charset="-122"/>
              </a:rPr>
              <a:t>NumPy</a:t>
            </a:r>
            <a:r>
              <a:rPr lang="zh-CN" altLang="zh-CN" sz="2000" kern="0" dirty="0">
                <a:solidFill>
                  <a:srgbClr val="595959"/>
                </a:solidFill>
                <a:latin typeface="微软雅黑" panose="020B0503020204020204" pitchFamily="34" charset="-122"/>
                <a:ea typeface="微软雅黑" panose="020B0503020204020204" pitchFamily="34" charset="-122"/>
              </a:rPr>
              <a:t>提供了</a:t>
            </a:r>
            <a:r>
              <a:rPr lang="en-US" altLang="zh-CN" sz="2000" kern="0" dirty="0">
                <a:solidFill>
                  <a:srgbClr val="005DA2"/>
                </a:solidFill>
                <a:latin typeface="微软雅黑" panose="020B0503020204020204" pitchFamily="34" charset="-122"/>
                <a:ea typeface="微软雅黑" panose="020B0503020204020204" pitchFamily="34" charset="-122"/>
              </a:rPr>
              <a:t>flatten()</a:t>
            </a:r>
            <a:r>
              <a:rPr lang="zh-CN" altLang="zh-CN" sz="2000" kern="0" dirty="0">
                <a:solidFill>
                  <a:srgbClr val="005DA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，该函数用于将多维数组的元素进行展开，并返回展开后的一维数组</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en-US"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287706" y="4365898"/>
            <a:ext cx="9271996" cy="15121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630710" y="4544901"/>
            <a:ext cx="8596438" cy="1154162"/>
          </a:xfrm>
          <a:prstGeom prst="rect">
            <a:avLst/>
          </a:prstGeom>
          <a:noFill/>
        </p:spPr>
        <p:txBody>
          <a:bodyPr wrap="square">
            <a:spAutoFit/>
          </a:bodyPr>
          <a:lstStyle/>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([[1, 2, 3], [4, 5, 6]])</a:t>
            </a:r>
            <a:endParaRPr lang="en-US" altLang="zh-CN" sz="2000" dirty="0">
              <a:solidFill>
                <a:srgbClr val="000000"/>
              </a:solidFill>
              <a:latin typeface="Courier New" panose="02070309020205020404" pitchFamily="49" charset="0"/>
              <a:ea typeface="宋体" panose="02010600030101010101" pitchFamily="2" charset="-122"/>
            </a:endParaRPr>
          </a:p>
          <a:p>
            <a:pPr indent="266700">
              <a:lnSpc>
                <a:spcPct val="115000"/>
              </a:lnSpc>
            </a:pPr>
            <a:r>
              <a:rPr lang="en-US" altLang="zh-CN" sz="2000" dirty="0" err="1" smtClean="0">
                <a:solidFill>
                  <a:srgbClr val="000000"/>
                </a:solidFill>
                <a:latin typeface="Courier New" panose="02070309020205020404" pitchFamily="49" charset="0"/>
                <a:ea typeface="宋体" panose="02010600030101010101" pitchFamily="2" charset="-122"/>
              </a:rPr>
              <a:t>flattened_arr</a:t>
            </a:r>
            <a:r>
              <a:rPr lang="en-US" altLang="zh-CN" sz="2000" dirty="0" smtClean="0">
                <a:solidFill>
                  <a:srgbClr val="000000"/>
                </a:solidFill>
                <a:latin typeface="Courier New" panose="02070309020205020404" pitchFamily="49" charset="0"/>
                <a:ea typeface="宋体" panose="02010600030101010101" pitchFamily="2" charset="-122"/>
              </a:rPr>
              <a:t> </a:t>
            </a:r>
            <a:r>
              <a:rPr lang="en-US" altLang="zh-CN" sz="2000" dirty="0">
                <a:solidFill>
                  <a:srgbClr val="000000"/>
                </a:solidFill>
                <a:latin typeface="Courier New" panose="02070309020205020404" pitchFamily="49" charset="0"/>
                <a:ea typeface="宋体" panose="02010600030101010101" pitchFamily="2" charset="-122"/>
              </a:rPr>
              <a:t>= </a:t>
            </a:r>
            <a:r>
              <a:rPr lang="en-US" altLang="zh-CN" sz="2000" dirty="0" err="1">
                <a:solidFill>
                  <a:srgbClr val="000000"/>
                </a:solidFill>
                <a:latin typeface="Courier New" panose="02070309020205020404" pitchFamily="49" charset="0"/>
                <a:ea typeface="宋体" panose="02010600030101010101" pitchFamily="2" charset="-122"/>
              </a:rPr>
              <a:t>arr.</a:t>
            </a:r>
            <a:r>
              <a:rPr lang="en-US" altLang="zh-CN" sz="2000" b="1" dirty="0" err="1">
                <a:solidFill>
                  <a:srgbClr val="005DA2"/>
                </a:solidFill>
                <a:latin typeface="Courier New" panose="02070309020205020404" pitchFamily="49" charset="0"/>
                <a:ea typeface="宋体" panose="02010600030101010101" pitchFamily="2" charset="-122"/>
              </a:rPr>
              <a:t>flatten</a:t>
            </a:r>
            <a:r>
              <a:rPr lang="en-US" altLang="zh-CN" sz="2000" b="1" dirty="0">
                <a:solidFill>
                  <a:srgbClr val="005DA2"/>
                </a:solidFill>
                <a:latin typeface="Courier New" panose="02070309020205020404" pitchFamily="49" charset="0"/>
                <a:ea typeface="宋体" panose="02010600030101010101" pitchFamily="2" charset="-122"/>
              </a:rPr>
              <a:t>()</a:t>
            </a:r>
            <a:endParaRPr lang="zh-CN" altLang="zh-CN" sz="2000" b="1" dirty="0">
              <a:solidFill>
                <a:srgbClr val="005DA2"/>
              </a:solidFill>
              <a:latin typeface="Courier New" panose="02070309020205020404" pitchFamily="49" charset="0"/>
              <a:ea typeface="宋体" panose="02010600030101010101" pitchFamily="2" charset="-122"/>
            </a:endParaRPr>
          </a:p>
          <a:p>
            <a:pPr indent="266700">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flattened_arr</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的展开</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913784" y="3357786"/>
            <a:ext cx="4392488" cy="150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2000" dirty="0">
                <a:solidFill>
                  <a:srgbClr val="595959"/>
                </a:solidFill>
                <a:latin typeface="微软雅黑" panose="020B0503020204020204" pitchFamily="34" charset="-122"/>
                <a:ea typeface="微软雅黑" panose="020B0503020204020204" pitchFamily="34" charset="-122"/>
              </a:rPr>
              <a:t>创建二维数</a:t>
            </a:r>
            <a:r>
              <a:rPr lang="zh-CN" altLang="zh-CN" sz="2000" dirty="0" smtClean="0">
                <a:solidFill>
                  <a:srgbClr val="595959"/>
                </a:solidFill>
                <a:latin typeface="微软雅黑" panose="020B0503020204020204" pitchFamily="34" charset="-122"/>
                <a:ea typeface="微软雅黑" panose="020B0503020204020204" pitchFamily="34" charset="-122"/>
              </a:rPr>
              <a:t>组</a:t>
            </a:r>
            <a:r>
              <a:rPr lang="zh-CN" altLang="en-US" sz="2000" dirty="0" smtClean="0">
                <a:solidFill>
                  <a:srgbClr val="595959"/>
                </a:solidFill>
                <a:latin typeface="微软雅黑" panose="020B0503020204020204" pitchFamily="34" charset="-122"/>
                <a:ea typeface="微软雅黑" panose="020B0503020204020204" pitchFamily="34" charset="-122"/>
              </a:rPr>
              <a:t>，保存兴趣班信息</a:t>
            </a:r>
            <a:r>
              <a:rPr lang="zh-CN" altLang="zh-CN" sz="2000" dirty="0" smtClean="0">
                <a:solidFill>
                  <a:srgbClr val="595959"/>
                </a:solidFill>
                <a:latin typeface="微软雅黑" panose="020B0503020204020204" pitchFamily="34" charset="-122"/>
                <a:ea typeface="微软雅黑" panose="020B0503020204020204" pitchFamily="34" charset="-122"/>
              </a:rPr>
              <a:t>。</a:t>
            </a:r>
            <a:endParaRPr lang="en-US" altLang="zh-CN" sz="20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2000" dirty="0">
                <a:solidFill>
                  <a:srgbClr val="595959"/>
                </a:solidFill>
                <a:latin typeface="微软雅黑" panose="020B0503020204020204" pitchFamily="34" charset="-122"/>
                <a:ea typeface="微软雅黑" panose="020B0503020204020204" pitchFamily="34" charset="-122"/>
              </a:rPr>
              <a:t>提取所有兴趣班。</a:t>
            </a:r>
            <a:endParaRPr lang="en-US" altLang="zh-CN" sz="20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2000" dirty="0">
                <a:solidFill>
                  <a:srgbClr val="595959"/>
                </a:solidFill>
                <a:latin typeface="微软雅黑" panose="020B0503020204020204" pitchFamily="34" charset="-122"/>
                <a:ea typeface="微软雅黑" panose="020B0503020204020204" pitchFamily="34" charset="-122"/>
              </a:rPr>
              <a:t>统计各兴趣班人数。</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0670" y="2061642"/>
            <a:ext cx="2760307"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数组的</a:t>
            </a:r>
            <a:r>
              <a:rPr lang="en-US" altLang="zh-CN" b="1" dirty="0">
                <a:latin typeface="宋体" panose="02010600030101010101" pitchFamily="2" charset="-122"/>
                <a:ea typeface="宋体" panose="02010600030101010101" pitchFamily="2" charset="-122"/>
                <a:sym typeface="思源宋体 CN" panose="02020400000000000000" pitchFamily="18" charset="-122"/>
              </a:rPr>
              <a:t>4</a:t>
            </a:r>
            <a:r>
              <a:rPr lang="zh-CN" altLang="en-US" b="1" dirty="0">
                <a:latin typeface="宋体" panose="02010600030101010101" pitchFamily="2" charset="-122"/>
                <a:ea typeface="宋体" panose="02010600030101010101" pitchFamily="2" charset="-122"/>
                <a:sym typeface="思源宋体 CN" panose="02020400000000000000" pitchFamily="18" charset="-122"/>
              </a:rPr>
              <a:t>个概念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pSp>
        <p:nvGrpSpPr>
          <p:cNvPr id="6" name="组合 5"/>
          <p:cNvGrpSpPr/>
          <p:nvPr/>
        </p:nvGrpSpPr>
        <p:grpSpPr>
          <a:xfrm>
            <a:off x="1846734" y="3623585"/>
            <a:ext cx="1800200" cy="1623081"/>
            <a:chOff x="1846734" y="3623585"/>
            <a:chExt cx="1800200" cy="1623081"/>
          </a:xfrm>
        </p:grpSpPr>
        <p:sp>
          <p:nvSpPr>
            <p:cNvPr id="19"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22" name="TextBox 46"/>
            <p:cNvSpPr txBox="1"/>
            <p:nvPr/>
          </p:nvSpPr>
          <p:spPr>
            <a:xfrm>
              <a:off x="2319892" y="4188903"/>
              <a:ext cx="853884"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a:t>
              </a:r>
              <a:endParaRPr lang="zh-CN" altLang="en-US" sz="3200" b="1" dirty="0"/>
            </a:p>
          </p:txBody>
        </p:sp>
      </p:grpSp>
      <p:grpSp>
        <p:nvGrpSpPr>
          <p:cNvPr id="36" name="组合 35"/>
          <p:cNvGrpSpPr/>
          <p:nvPr/>
        </p:nvGrpSpPr>
        <p:grpSpPr>
          <a:xfrm>
            <a:off x="4030977" y="3623585"/>
            <a:ext cx="1800200" cy="1623081"/>
            <a:chOff x="1846734" y="3623585"/>
            <a:chExt cx="1800200" cy="1623081"/>
          </a:xfrm>
        </p:grpSpPr>
        <p:sp>
          <p:nvSpPr>
            <p:cNvPr id="37"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38" name="TextBox 46"/>
            <p:cNvSpPr txBox="1"/>
            <p:nvPr/>
          </p:nvSpPr>
          <p:spPr>
            <a:xfrm>
              <a:off x="2319892" y="4188903"/>
              <a:ext cx="853884"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维度</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39" name="组合 38"/>
          <p:cNvGrpSpPr/>
          <p:nvPr/>
        </p:nvGrpSpPr>
        <p:grpSpPr>
          <a:xfrm>
            <a:off x="6215220" y="3623585"/>
            <a:ext cx="1800200" cy="1623081"/>
            <a:chOff x="1846734" y="3623585"/>
            <a:chExt cx="1800200" cy="1623081"/>
          </a:xfrm>
        </p:grpSpPr>
        <p:sp>
          <p:nvSpPr>
            <p:cNvPr id="40"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41" name="TextBox 46"/>
            <p:cNvSpPr txBox="1"/>
            <p:nvPr/>
          </p:nvSpPr>
          <p:spPr>
            <a:xfrm>
              <a:off x="2319892" y="4188903"/>
              <a:ext cx="853884"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轴</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grpSp>
        <p:nvGrpSpPr>
          <p:cNvPr id="42" name="组合 41"/>
          <p:cNvGrpSpPr/>
          <p:nvPr/>
        </p:nvGrpSpPr>
        <p:grpSpPr>
          <a:xfrm>
            <a:off x="8399462" y="3623585"/>
            <a:ext cx="1800200" cy="1623081"/>
            <a:chOff x="1846734" y="3623585"/>
            <a:chExt cx="1800200" cy="1623081"/>
          </a:xfrm>
        </p:grpSpPr>
        <p:sp>
          <p:nvSpPr>
            <p:cNvPr id="43" name="Freeform 5"/>
            <p:cNvSpPr/>
            <p:nvPr/>
          </p:nvSpPr>
          <p:spPr bwMode="auto">
            <a:xfrm>
              <a:off x="1846734" y="3623585"/>
              <a:ext cx="1800200" cy="1623081"/>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bg1"/>
            </a:solidFill>
            <a:ln w="38100" cap="flat">
              <a:solidFill>
                <a:srgbClr val="1369B2"/>
              </a:solidFill>
              <a:prstDash val="solid"/>
              <a:miter lim="800000"/>
            </a:ln>
            <a:effectLst>
              <a:outerShdw blurRad="76200" dir="18900000" sy="23000" kx="-1200000" algn="bl" rotWithShape="0">
                <a:prstClr val="black">
                  <a:alpha val="20000"/>
                </a:prstClr>
              </a:outerShdw>
            </a:effectLst>
          </p:spPr>
          <p:txBody>
            <a:bodyPr vert="horz" wrap="square" lIns="121920" tIns="60960" rIns="121920" bIns="6096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sz="2400">
                <a:solidFill>
                  <a:schemeClr val="bg1"/>
                </a:solidFill>
                <a:cs typeface="+mn-ea"/>
                <a:sym typeface="+mn-lt"/>
              </a:endParaRPr>
            </a:p>
          </p:txBody>
        </p:sp>
        <p:sp>
          <p:nvSpPr>
            <p:cNvPr id="44" name="TextBox 46"/>
            <p:cNvSpPr txBox="1"/>
            <p:nvPr/>
          </p:nvSpPr>
          <p:spPr>
            <a:xfrm>
              <a:off x="2319892" y="4188903"/>
              <a:ext cx="853884" cy="492443"/>
            </a:xfrm>
            <a:prstGeom prst="rect">
              <a:avLst/>
            </a:prstGeom>
            <a:noFill/>
          </p:spPr>
          <p:txBody>
            <a:bodyPr wrap="square" lIns="0" tIns="0" rIns="0" bIns="0"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zh-CN"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秩</a:t>
              </a:r>
              <a:endParaRPr lang="zh-CN" altLang="en-US" sz="3200" b="1"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sp>
        <p:nvSpPr>
          <p:cNvPr id="1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7" name="组合 16"/>
          <p:cNvGrpSpPr/>
          <p:nvPr/>
        </p:nvGrpSpPr>
        <p:grpSpPr>
          <a:xfrm>
            <a:off x="1019175" y="857056"/>
            <a:ext cx="3533775" cy="466725"/>
            <a:chOff x="1019175" y="847725"/>
            <a:chExt cx="3533775" cy="466725"/>
          </a:xfrm>
        </p:grpSpPr>
        <p:sp>
          <p:nvSpPr>
            <p:cNvPr id="1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276318" y="1675043"/>
            <a:ext cx="16505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数组</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6" name="文本框 15"/>
          <p:cNvSpPr txBox="1"/>
          <p:nvPr/>
        </p:nvSpPr>
        <p:spPr>
          <a:xfrm>
            <a:off x="1276318" y="2453122"/>
            <a:ext cx="6120680"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005DA2"/>
                </a:solidFill>
              </a:rPr>
              <a:t>数组</a:t>
            </a:r>
            <a:r>
              <a:rPr lang="zh-CN" altLang="zh-CN" sz="2000" dirty="0"/>
              <a:t>是编程语言中重要且复杂的数据结构，用于存储一组</a:t>
            </a:r>
            <a:r>
              <a:rPr lang="zh-CN" altLang="zh-CN" sz="2000" dirty="0" smtClean="0"/>
              <a:t>相同</a:t>
            </a:r>
            <a:r>
              <a:rPr lang="zh-CN" altLang="en-US" sz="2000" dirty="0" smtClean="0"/>
              <a:t>数据</a:t>
            </a:r>
            <a:r>
              <a:rPr lang="zh-CN" altLang="zh-CN" sz="2000" dirty="0" smtClean="0"/>
              <a:t>类型</a:t>
            </a:r>
            <a:r>
              <a:rPr lang="zh-CN" altLang="zh-CN" sz="2000" dirty="0"/>
              <a:t>的元素。数据与</a:t>
            </a:r>
            <a:r>
              <a:rPr lang="en-US" altLang="zh-CN" sz="2000" dirty="0"/>
              <a:t>Python</a:t>
            </a:r>
            <a:r>
              <a:rPr lang="zh-CN" altLang="zh-CN" sz="2000" dirty="0"/>
              <a:t>中的序列类型相比，主要有以下几个特点：</a:t>
            </a:r>
            <a:endParaRPr lang="zh-CN" altLang="zh-CN" sz="2000" dirty="0"/>
          </a:p>
        </p:txBody>
      </p:sp>
      <p:pic>
        <p:nvPicPr>
          <p:cNvPr id="62" name="图片 61"/>
          <p:cNvPicPr>
            <a:picLocks noChangeAspect="1"/>
          </p:cNvPicPr>
          <p:nvPr/>
        </p:nvPicPr>
        <p:blipFill rotWithShape="1">
          <a:blip r:embed="rId1"/>
          <a:srcRect l="18574" r="10319"/>
          <a:stretch>
            <a:fillRect/>
          </a:stretch>
        </p:blipFill>
        <p:spPr>
          <a:xfrm flipH="1">
            <a:off x="8255446" y="2565698"/>
            <a:ext cx="2736307" cy="3848151"/>
          </a:xfrm>
          <a:prstGeom prst="rect">
            <a:avLst/>
          </a:prstGeom>
        </p:spPr>
      </p:pic>
      <p:sp>
        <p:nvSpPr>
          <p:cNvPr id="1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8" name="组合 17"/>
          <p:cNvGrpSpPr/>
          <p:nvPr/>
        </p:nvGrpSpPr>
        <p:grpSpPr>
          <a:xfrm>
            <a:off x="1019175" y="857056"/>
            <a:ext cx="3533775" cy="466725"/>
            <a:chOff x="1019175" y="847725"/>
            <a:chExt cx="3533775" cy="466725"/>
          </a:xfrm>
        </p:grpSpPr>
        <p:sp>
          <p:nvSpPr>
            <p:cNvPr id="1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1" name="文本框 20"/>
          <p:cNvSpPr txBox="1"/>
          <p:nvPr/>
        </p:nvSpPr>
        <p:spPr>
          <a:xfrm>
            <a:off x="1276318" y="3930450"/>
            <a:ext cx="6120680" cy="2446824"/>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en-US" sz="2200" b="1" dirty="0" smtClean="0">
                <a:solidFill>
                  <a:schemeClr val="tx1"/>
                </a:solidFill>
              </a:rPr>
              <a:t>特点</a:t>
            </a:r>
            <a:r>
              <a:rPr lang="en-US" altLang="zh-CN" sz="2200" b="1" dirty="0" smtClean="0">
                <a:solidFill>
                  <a:schemeClr val="tx1"/>
                </a:solidFill>
              </a:rPr>
              <a:t>1</a:t>
            </a:r>
            <a:r>
              <a:rPr lang="zh-CN" altLang="en-US" sz="2200" b="1" dirty="0" smtClean="0">
                <a:solidFill>
                  <a:schemeClr val="tx1"/>
                </a:solidFill>
              </a:rPr>
              <a:t>：</a:t>
            </a:r>
            <a:r>
              <a:rPr lang="zh-CN" altLang="zh-CN" dirty="0" smtClean="0"/>
              <a:t>数组</a:t>
            </a:r>
            <a:r>
              <a:rPr lang="zh-CN" altLang="zh-CN" dirty="0"/>
              <a:t>通常</a:t>
            </a:r>
            <a:r>
              <a:rPr lang="zh-CN" altLang="zh-CN" dirty="0">
                <a:solidFill>
                  <a:srgbClr val="005DA2"/>
                </a:solidFill>
              </a:rPr>
              <a:t>具有固定的大小</a:t>
            </a:r>
            <a:r>
              <a:rPr lang="zh-CN" altLang="zh-CN" dirty="0"/>
              <a:t>，一旦创建将无法动态增长或缩减</a:t>
            </a:r>
            <a:r>
              <a:rPr lang="zh-CN" altLang="zh-CN" dirty="0" smtClean="0"/>
              <a:t>。</a:t>
            </a:r>
            <a:endParaRPr lang="en-US" altLang="zh-CN" dirty="0" smtClean="0"/>
          </a:p>
          <a:p>
            <a:pPr indent="0"/>
            <a:r>
              <a:rPr lang="zh-CN" altLang="en-US" sz="2200" b="1" dirty="0" smtClean="0">
                <a:solidFill>
                  <a:schemeClr val="tx1"/>
                </a:solidFill>
              </a:rPr>
              <a:t>特点</a:t>
            </a:r>
            <a:r>
              <a:rPr lang="en-US" altLang="zh-CN" sz="2200" b="1" dirty="0" smtClean="0">
                <a:solidFill>
                  <a:schemeClr val="tx1"/>
                </a:solidFill>
              </a:rPr>
              <a:t>2</a:t>
            </a:r>
            <a:r>
              <a:rPr lang="zh-CN" altLang="en-US" sz="2200" b="1" dirty="0" smtClean="0">
                <a:solidFill>
                  <a:schemeClr val="tx1"/>
                </a:solidFill>
              </a:rPr>
              <a:t>：</a:t>
            </a:r>
            <a:r>
              <a:rPr lang="zh-CN" altLang="zh-CN" dirty="0" smtClean="0"/>
              <a:t>数组</a:t>
            </a:r>
            <a:r>
              <a:rPr lang="zh-CN" altLang="zh-CN" dirty="0"/>
              <a:t>中的</a:t>
            </a:r>
            <a:r>
              <a:rPr lang="zh-CN" altLang="zh-CN" dirty="0" smtClean="0"/>
              <a:t>元素是</a:t>
            </a:r>
            <a:r>
              <a:rPr lang="zh-CN" altLang="zh-CN" dirty="0"/>
              <a:t>任意数据类型的，但</a:t>
            </a:r>
            <a:r>
              <a:rPr lang="zh-CN" altLang="zh-CN" dirty="0">
                <a:solidFill>
                  <a:srgbClr val="005DA2"/>
                </a:solidFill>
              </a:rPr>
              <a:t>所有元素必须具有相同的</a:t>
            </a:r>
            <a:r>
              <a:rPr lang="zh-CN" altLang="zh-CN" dirty="0" smtClean="0">
                <a:solidFill>
                  <a:srgbClr val="005DA2"/>
                </a:solidFill>
              </a:rPr>
              <a:t>数据类型</a:t>
            </a:r>
            <a:r>
              <a:rPr lang="zh-CN" altLang="en-US" dirty="0" smtClean="0"/>
              <a:t>。</a:t>
            </a:r>
            <a:endParaRPr lang="en-US" altLang="zh-CN" dirty="0" smtClean="0"/>
          </a:p>
          <a:p>
            <a:pPr indent="0"/>
            <a:r>
              <a:rPr lang="zh-CN" altLang="en-US" sz="2200" b="1" dirty="0" smtClean="0">
                <a:solidFill>
                  <a:schemeClr val="tx1"/>
                </a:solidFill>
              </a:rPr>
              <a:t>特点</a:t>
            </a:r>
            <a:r>
              <a:rPr lang="en-US" altLang="zh-CN" sz="2200" b="1" dirty="0">
                <a:solidFill>
                  <a:schemeClr val="tx1"/>
                </a:solidFill>
              </a:rPr>
              <a:t>3</a:t>
            </a:r>
            <a:r>
              <a:rPr lang="zh-CN" altLang="en-US" sz="2200" b="1" dirty="0" smtClean="0">
                <a:solidFill>
                  <a:schemeClr val="tx1"/>
                </a:solidFill>
              </a:rPr>
              <a:t>：</a:t>
            </a:r>
            <a:r>
              <a:rPr lang="zh-CN" altLang="zh-CN" dirty="0" smtClean="0"/>
              <a:t>数组</a:t>
            </a:r>
            <a:r>
              <a:rPr lang="zh-CN" altLang="zh-CN" dirty="0"/>
              <a:t>非常</a:t>
            </a:r>
            <a:r>
              <a:rPr lang="zh-CN" altLang="zh-CN" dirty="0">
                <a:solidFill>
                  <a:srgbClr val="005DA2"/>
                </a:solidFill>
              </a:rPr>
              <a:t>适合进行大规模数据的数学</a:t>
            </a:r>
            <a:r>
              <a:rPr lang="zh-CN" altLang="zh-CN" dirty="0" smtClean="0">
                <a:solidFill>
                  <a:srgbClr val="005DA2"/>
                </a:solidFill>
              </a:rPr>
              <a:t>运算</a:t>
            </a:r>
            <a:r>
              <a:rPr lang="zh-CN" altLang="en-US" dirty="0" smtClean="0"/>
              <a:t>。</a:t>
            </a:r>
            <a:endParaRPr lang="zh-CN" altLang="zh-CN"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1143690" y="2329868"/>
            <a:ext cx="9776052" cy="193899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342900" indent="-342900">
              <a:buFont typeface="Arial" panose="020B0604020202020204" pitchFamily="34" charset="0"/>
              <a:buChar char="•"/>
            </a:pPr>
            <a:r>
              <a:rPr lang="zh-CN" altLang="zh-CN" sz="2000" dirty="0">
                <a:solidFill>
                  <a:srgbClr val="005DA2"/>
                </a:solidFill>
              </a:rPr>
              <a:t>维度</a:t>
            </a:r>
            <a:r>
              <a:rPr lang="zh-CN" altLang="zh-CN" sz="2000" dirty="0"/>
              <a:t>又</a:t>
            </a:r>
            <a:r>
              <a:rPr lang="zh-CN" altLang="zh-CN" sz="2000" dirty="0" smtClean="0"/>
              <a:t>称为</a:t>
            </a:r>
            <a:r>
              <a:rPr lang="zh-CN" altLang="zh-CN" sz="2000" dirty="0"/>
              <a:t>维数</a:t>
            </a:r>
            <a:r>
              <a:rPr lang="zh-CN" altLang="zh-CN" sz="2000" dirty="0" smtClean="0"/>
              <a:t>，</a:t>
            </a:r>
            <a:r>
              <a:rPr lang="zh-CN" altLang="zh-CN" sz="2000" dirty="0"/>
              <a:t>在数学领域中是指</a:t>
            </a:r>
            <a:r>
              <a:rPr lang="zh-CN" altLang="zh-CN" sz="2000" dirty="0">
                <a:solidFill>
                  <a:srgbClr val="005DA2"/>
                </a:solidFill>
              </a:rPr>
              <a:t>描述对象状态所需</a:t>
            </a:r>
            <a:r>
              <a:rPr lang="zh-CN" altLang="zh-CN" sz="2000" dirty="0" smtClean="0">
                <a:solidFill>
                  <a:srgbClr val="005DA2"/>
                </a:solidFill>
              </a:rPr>
              <a:t>的参数</a:t>
            </a:r>
            <a:r>
              <a:rPr lang="zh-CN" altLang="zh-CN" sz="2000" dirty="0">
                <a:solidFill>
                  <a:srgbClr val="005DA2"/>
                </a:solidFill>
              </a:rPr>
              <a:t>的数目</a:t>
            </a:r>
            <a:r>
              <a:rPr lang="zh-CN" altLang="zh-CN" sz="2000" dirty="0"/>
              <a:t>。</a:t>
            </a:r>
            <a:endParaRPr lang="en-US" altLang="zh-CN" sz="2000" dirty="0"/>
          </a:p>
          <a:p>
            <a:pPr marL="342900" indent="-342900">
              <a:buFont typeface="Arial" panose="020B0604020202020204" pitchFamily="34" charset="0"/>
              <a:buChar char="•"/>
            </a:pPr>
            <a:r>
              <a:rPr lang="zh-CN" altLang="zh-CN" sz="2000" dirty="0">
                <a:solidFill>
                  <a:srgbClr val="005DA2"/>
                </a:solidFill>
              </a:rPr>
              <a:t>零维</a:t>
            </a:r>
            <a:r>
              <a:rPr lang="zh-CN" altLang="zh-CN" sz="2000" dirty="0"/>
              <a:t>可以</a:t>
            </a:r>
            <a:r>
              <a:rPr lang="zh-CN" altLang="zh-CN" sz="2000" dirty="0" smtClean="0"/>
              <a:t>理解</a:t>
            </a:r>
            <a:r>
              <a:rPr lang="zh-CN" altLang="zh-CN" sz="2000" dirty="0"/>
              <a:t>成一个无限小的点，它没有长度或宽度；</a:t>
            </a:r>
            <a:r>
              <a:rPr lang="zh-CN" altLang="zh-CN" sz="2000" dirty="0">
                <a:solidFill>
                  <a:srgbClr val="005DA2"/>
                </a:solidFill>
              </a:rPr>
              <a:t>一维</a:t>
            </a:r>
            <a:r>
              <a:rPr lang="zh-CN" altLang="zh-CN" sz="2000" dirty="0"/>
              <a:t>可以理解成一条无限长的直线，它只有长度；</a:t>
            </a:r>
            <a:r>
              <a:rPr lang="zh-CN" altLang="zh-CN" sz="2000" dirty="0">
                <a:solidFill>
                  <a:srgbClr val="005DA2"/>
                </a:solidFill>
              </a:rPr>
              <a:t>二维</a:t>
            </a:r>
            <a:r>
              <a:rPr lang="zh-CN" altLang="zh-CN" sz="2000" dirty="0"/>
              <a:t>可以理解成一个平面，这个</a:t>
            </a:r>
            <a:r>
              <a:rPr lang="zh-CN" altLang="zh-CN" sz="2000" dirty="0" smtClean="0"/>
              <a:t>平面</a:t>
            </a:r>
            <a:r>
              <a:rPr lang="zh-CN" altLang="en-US" sz="2000" dirty="0" smtClean="0"/>
              <a:t>有</a:t>
            </a:r>
            <a:r>
              <a:rPr lang="zh-CN" altLang="zh-CN" sz="2000" dirty="0" smtClean="0"/>
              <a:t>长度</a:t>
            </a:r>
            <a:r>
              <a:rPr lang="zh-CN" altLang="zh-CN" sz="2000" dirty="0"/>
              <a:t>和</a:t>
            </a:r>
            <a:r>
              <a:rPr lang="zh-CN" altLang="zh-CN" sz="2000" dirty="0" smtClean="0"/>
              <a:t>宽度；</a:t>
            </a:r>
            <a:r>
              <a:rPr lang="zh-CN" altLang="zh-CN" sz="2000" dirty="0">
                <a:solidFill>
                  <a:srgbClr val="005DA2"/>
                </a:solidFill>
              </a:rPr>
              <a:t>三维</a:t>
            </a:r>
            <a:r>
              <a:rPr lang="zh-CN" altLang="zh-CN" sz="2000" dirty="0"/>
              <a:t>可以理解成一个立方体，这个</a:t>
            </a:r>
            <a:r>
              <a:rPr lang="zh-CN" altLang="zh-CN" sz="2000" dirty="0" smtClean="0"/>
              <a:t>立方体</a:t>
            </a:r>
            <a:r>
              <a:rPr lang="zh-CN" altLang="en-US" sz="2000" dirty="0" smtClean="0"/>
              <a:t>有</a:t>
            </a:r>
            <a:r>
              <a:rPr lang="zh-CN" altLang="zh-CN" sz="2000" dirty="0" smtClean="0"/>
              <a:t>长度</a:t>
            </a:r>
            <a:r>
              <a:rPr lang="zh-CN" altLang="zh-CN" sz="2000" dirty="0"/>
              <a:t>、宽度和</a:t>
            </a:r>
            <a:r>
              <a:rPr lang="zh-CN" altLang="zh-CN" sz="2000" dirty="0" smtClean="0"/>
              <a:t>高度。</a:t>
            </a:r>
            <a:endParaRPr lang="en-US" altLang="zh-CN" sz="2000" dirty="0"/>
          </a:p>
        </p:txBody>
      </p:sp>
      <p:pic>
        <p:nvPicPr>
          <p:cNvPr id="1026" name="Picture 2" descr="https://5b0988e595225.cdn.sohucs.com/images/20200216/b82aea2dead5422980aded2b08ea18b5.jpeg"/>
          <p:cNvPicPr>
            <a:picLocks noChangeAspect="1" noChangeArrowheads="1"/>
          </p:cNvPicPr>
          <p:nvPr/>
        </p:nvPicPr>
        <p:blipFill rotWithShape="1">
          <a:blip r:embed="rId1">
            <a:extLst>
              <a:ext uri="{28A0092B-C50C-407E-A947-70E740481C1C}">
                <a14:useLocalDpi xmlns:a14="http://schemas.microsoft.com/office/drawing/2010/main" val="0"/>
              </a:ext>
            </a:extLst>
          </a:blip>
          <a:srcRect t="7351" b="55038"/>
          <a:stretch>
            <a:fillRect/>
          </a:stretch>
        </p:blipFill>
        <p:spPr bwMode="auto">
          <a:xfrm>
            <a:off x="2035272" y="4306488"/>
            <a:ext cx="7992888" cy="1982205"/>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0" name="矩形: 圆角 139"/>
          <p:cNvSpPr/>
          <p:nvPr/>
        </p:nvSpPr>
        <p:spPr>
          <a:xfrm>
            <a:off x="1276318" y="1675043"/>
            <a:ext cx="16505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维度</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文本框 24"/>
          <p:cNvSpPr txBox="1"/>
          <p:nvPr/>
        </p:nvSpPr>
        <p:spPr>
          <a:xfrm>
            <a:off x="1143690" y="2327215"/>
            <a:ext cx="9776052"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维度为</a:t>
            </a:r>
            <a:r>
              <a:rPr lang="en-US" altLang="zh-CN" sz="2000" dirty="0"/>
              <a:t>k</a:t>
            </a:r>
            <a:r>
              <a:rPr lang="zh-CN" altLang="zh-CN" sz="2000" dirty="0"/>
              <a:t>的数组通常被称为</a:t>
            </a:r>
            <a:r>
              <a:rPr lang="en-US" altLang="zh-CN" sz="2000" dirty="0"/>
              <a:t>k</a:t>
            </a:r>
            <a:r>
              <a:rPr lang="zh-CN" altLang="zh-CN" sz="2000" dirty="0"/>
              <a:t>维数组。数组按维度可以分为</a:t>
            </a:r>
            <a:r>
              <a:rPr lang="zh-CN" altLang="zh-CN" sz="2000" dirty="0">
                <a:solidFill>
                  <a:srgbClr val="005DA2"/>
                </a:solidFill>
              </a:rPr>
              <a:t>一维数组、二维数组</a:t>
            </a:r>
            <a:r>
              <a:rPr lang="zh-CN" altLang="zh-CN" sz="2000" dirty="0"/>
              <a:t>、多维数组，通常接触到的多维数组是</a:t>
            </a:r>
            <a:r>
              <a:rPr lang="zh-CN" altLang="zh-CN" sz="2000" dirty="0">
                <a:solidFill>
                  <a:srgbClr val="005DA2"/>
                </a:solidFill>
              </a:rPr>
              <a:t>三维数组</a:t>
            </a:r>
            <a:r>
              <a:rPr lang="zh-CN" altLang="zh-CN" sz="2000" dirty="0"/>
              <a:t>。</a:t>
            </a:r>
            <a:endParaRPr lang="zh-CN" altLang="zh-CN" sz="2000" dirty="0"/>
          </a:p>
        </p:txBody>
      </p:sp>
      <p:sp>
        <p:nvSpPr>
          <p:cNvPr id="6" name="文本框 5"/>
          <p:cNvSpPr txBox="1"/>
          <p:nvPr/>
        </p:nvSpPr>
        <p:spPr>
          <a:xfrm>
            <a:off x="1918742" y="5535819"/>
            <a:ext cx="8614373" cy="507831"/>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en-US" altLang="zh-CN" sz="1800" dirty="0"/>
              <a:t>※</a:t>
            </a:r>
            <a:r>
              <a:rPr lang="zh-CN" altLang="en-US" sz="1800" dirty="0"/>
              <a:t> </a:t>
            </a:r>
            <a:r>
              <a:rPr lang="zh-CN" altLang="zh-CN" sz="1800" dirty="0"/>
              <a:t>三维数组被认为</a:t>
            </a:r>
            <a:r>
              <a:rPr lang="zh-CN" altLang="zh-CN" sz="1800" dirty="0">
                <a:solidFill>
                  <a:srgbClr val="005DA2"/>
                </a:solidFill>
              </a:rPr>
              <a:t>元素是二维数组的数组</a:t>
            </a:r>
            <a:r>
              <a:rPr lang="zh-CN" altLang="zh-CN" sz="1800" dirty="0"/>
              <a:t>，二维数组</a:t>
            </a:r>
            <a:r>
              <a:rPr lang="zh-CN" altLang="en-US" sz="1800" dirty="0"/>
              <a:t>被</a:t>
            </a:r>
            <a:r>
              <a:rPr lang="zh-CN" altLang="zh-CN" sz="1800" dirty="0"/>
              <a:t>认为</a:t>
            </a:r>
            <a:r>
              <a:rPr lang="zh-CN" altLang="zh-CN" sz="1800" dirty="0">
                <a:solidFill>
                  <a:srgbClr val="005DA2"/>
                </a:solidFill>
              </a:rPr>
              <a:t>元素是一维数组的数组</a:t>
            </a:r>
            <a:r>
              <a:rPr lang="zh-CN" altLang="zh-CN" sz="1800" dirty="0"/>
              <a:t>。</a:t>
            </a:r>
            <a:endParaRPr lang="zh-CN" altLang="zh-CN" sz="1800" dirty="0"/>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圆角 139"/>
          <p:cNvSpPr/>
          <p:nvPr/>
        </p:nvSpPr>
        <p:spPr>
          <a:xfrm>
            <a:off x="1276318" y="1675043"/>
            <a:ext cx="16505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维度</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2" name="图片 11"/>
          <p:cNvPicPr/>
          <p:nvPr/>
        </p:nvPicPr>
        <p:blipFill>
          <a:blip r:embed="rId1"/>
          <a:stretch>
            <a:fillRect/>
          </a:stretch>
        </p:blipFill>
        <p:spPr>
          <a:xfrm>
            <a:off x="3012223" y="3437665"/>
            <a:ext cx="6038986" cy="193770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1143690" y="2349674"/>
            <a:ext cx="9992076" cy="1846659"/>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285750" indent="-285750">
              <a:buFont typeface="Arial" panose="020B0604020202020204" pitchFamily="34" charset="0"/>
              <a:buChar char="•"/>
            </a:pPr>
            <a:r>
              <a:rPr lang="zh-CN" altLang="zh-CN" sz="1900" dirty="0">
                <a:solidFill>
                  <a:srgbClr val="005DA2"/>
                </a:solidFill>
              </a:rPr>
              <a:t>轴</a:t>
            </a:r>
            <a:r>
              <a:rPr lang="zh-CN" altLang="zh-CN" sz="1900" dirty="0"/>
              <a:t>（</a:t>
            </a:r>
            <a:r>
              <a:rPr lang="en-US" altLang="zh-CN" sz="1900" dirty="0"/>
              <a:t>axis</a:t>
            </a:r>
            <a:r>
              <a:rPr lang="zh-CN" altLang="zh-CN" sz="1900" dirty="0"/>
              <a:t>）是</a:t>
            </a:r>
            <a:r>
              <a:rPr lang="en-US" altLang="zh-CN" sz="1900" dirty="0"/>
              <a:t>NumPy</a:t>
            </a:r>
            <a:r>
              <a:rPr lang="zh-CN" altLang="zh-CN" sz="1900" dirty="0"/>
              <a:t>数组中十分重要的概念，它其实就</a:t>
            </a:r>
            <a:r>
              <a:rPr lang="zh-CN" altLang="zh-CN" sz="1900" dirty="0">
                <a:solidFill>
                  <a:srgbClr val="005DA2"/>
                </a:solidFill>
              </a:rPr>
              <a:t>代表数组的维度</a:t>
            </a:r>
            <a:r>
              <a:rPr lang="zh-CN" altLang="zh-CN" sz="1900" dirty="0" smtClean="0"/>
              <a:t>。</a:t>
            </a:r>
            <a:endParaRPr lang="en-US" altLang="zh-CN" sz="1900" dirty="0" smtClean="0"/>
          </a:p>
          <a:p>
            <a:pPr marL="285750" indent="-285750">
              <a:buFont typeface="Arial" panose="020B0604020202020204" pitchFamily="34" charset="0"/>
              <a:buChar char="•"/>
            </a:pPr>
            <a:r>
              <a:rPr lang="zh-CN" altLang="zh-CN" sz="1900" dirty="0" smtClean="0"/>
              <a:t>数组</a:t>
            </a:r>
            <a:r>
              <a:rPr lang="zh-CN" altLang="zh-CN" sz="1900" dirty="0"/>
              <a:t>的维度不同，它对应的轴的数量也不同。</a:t>
            </a:r>
            <a:r>
              <a:rPr lang="zh-CN" altLang="zh-CN" sz="1900" dirty="0">
                <a:solidFill>
                  <a:srgbClr val="005DA2"/>
                </a:solidFill>
              </a:rPr>
              <a:t>一维数组只有一个轴，轴的编号为</a:t>
            </a:r>
            <a:r>
              <a:rPr lang="en-US" altLang="zh-CN" sz="1900" dirty="0">
                <a:solidFill>
                  <a:srgbClr val="005DA2"/>
                </a:solidFill>
              </a:rPr>
              <a:t>0</a:t>
            </a:r>
            <a:r>
              <a:rPr lang="zh-CN" altLang="zh-CN" sz="1900" dirty="0"/>
              <a:t>；</a:t>
            </a:r>
            <a:r>
              <a:rPr lang="zh-CN" altLang="zh-CN" sz="1900" dirty="0">
                <a:solidFill>
                  <a:srgbClr val="005DA2"/>
                </a:solidFill>
              </a:rPr>
              <a:t>二维数组有行列方向的两个轴</a:t>
            </a:r>
            <a:r>
              <a:rPr lang="zh-CN" altLang="zh-CN" sz="1900" dirty="0"/>
              <a:t>，</a:t>
            </a:r>
            <a:r>
              <a:rPr lang="zh-CN" altLang="zh-CN" sz="1900" dirty="0">
                <a:solidFill>
                  <a:srgbClr val="005DA2"/>
                </a:solidFill>
              </a:rPr>
              <a:t>轴编号分别是</a:t>
            </a:r>
            <a:r>
              <a:rPr lang="en-US" altLang="zh-CN" sz="1900" dirty="0">
                <a:solidFill>
                  <a:srgbClr val="005DA2"/>
                </a:solidFill>
              </a:rPr>
              <a:t>0</a:t>
            </a:r>
            <a:r>
              <a:rPr lang="zh-CN" altLang="zh-CN" sz="1900" dirty="0">
                <a:solidFill>
                  <a:srgbClr val="005DA2"/>
                </a:solidFill>
              </a:rPr>
              <a:t>、</a:t>
            </a:r>
            <a:r>
              <a:rPr lang="en-US" altLang="zh-CN" sz="1900" dirty="0">
                <a:solidFill>
                  <a:srgbClr val="005DA2"/>
                </a:solidFill>
              </a:rPr>
              <a:t>1</a:t>
            </a:r>
            <a:r>
              <a:rPr lang="zh-CN" altLang="zh-CN" sz="1900" dirty="0"/>
              <a:t>；</a:t>
            </a:r>
            <a:r>
              <a:rPr lang="zh-CN" altLang="zh-CN" sz="1900" dirty="0">
                <a:solidFill>
                  <a:srgbClr val="005DA2"/>
                </a:solidFill>
              </a:rPr>
              <a:t>三维数组有沿着层、行和列方向的三个轴</a:t>
            </a:r>
            <a:r>
              <a:rPr lang="zh-CN" altLang="zh-CN" sz="1900" dirty="0"/>
              <a:t>，</a:t>
            </a:r>
            <a:r>
              <a:rPr lang="zh-CN" altLang="zh-CN" sz="1900" dirty="0">
                <a:solidFill>
                  <a:srgbClr val="005DA2"/>
                </a:solidFill>
              </a:rPr>
              <a:t>轴的编号分别为</a:t>
            </a:r>
            <a:r>
              <a:rPr lang="en-US" altLang="zh-CN" sz="1900" dirty="0">
                <a:solidFill>
                  <a:srgbClr val="005DA2"/>
                </a:solidFill>
              </a:rPr>
              <a:t>0</a:t>
            </a:r>
            <a:r>
              <a:rPr lang="zh-CN" altLang="zh-CN" sz="1900" dirty="0">
                <a:solidFill>
                  <a:srgbClr val="005DA2"/>
                </a:solidFill>
              </a:rPr>
              <a:t>、</a:t>
            </a:r>
            <a:r>
              <a:rPr lang="en-US" altLang="zh-CN" sz="1900" dirty="0">
                <a:solidFill>
                  <a:srgbClr val="005DA2"/>
                </a:solidFill>
              </a:rPr>
              <a:t>1</a:t>
            </a:r>
            <a:r>
              <a:rPr lang="zh-CN" altLang="zh-CN" sz="1900" dirty="0">
                <a:solidFill>
                  <a:srgbClr val="005DA2"/>
                </a:solidFill>
              </a:rPr>
              <a:t>、</a:t>
            </a:r>
            <a:r>
              <a:rPr lang="en-US" altLang="zh-CN" sz="1900" dirty="0">
                <a:solidFill>
                  <a:srgbClr val="005DA2"/>
                </a:solidFill>
              </a:rPr>
              <a:t>2</a:t>
            </a:r>
            <a:r>
              <a:rPr lang="zh-CN" altLang="zh-CN" sz="1900" dirty="0"/>
              <a:t>。依此类推，</a:t>
            </a:r>
            <a:r>
              <a:rPr lang="en-US" altLang="zh-CN" sz="1900" dirty="0"/>
              <a:t>N</a:t>
            </a:r>
            <a:r>
              <a:rPr lang="zh-CN" altLang="zh-CN" sz="1900" dirty="0"/>
              <a:t>维数组有</a:t>
            </a:r>
            <a:r>
              <a:rPr lang="en-US" altLang="zh-CN" sz="1900" dirty="0"/>
              <a:t>N</a:t>
            </a:r>
            <a:r>
              <a:rPr lang="zh-CN" altLang="zh-CN" sz="1900" dirty="0"/>
              <a:t>个轴，轴的编号为</a:t>
            </a:r>
            <a:r>
              <a:rPr lang="en-US" altLang="zh-CN" sz="1900" dirty="0"/>
              <a:t>0</a:t>
            </a:r>
            <a:r>
              <a:rPr lang="zh-CN" altLang="zh-CN" sz="1900" dirty="0"/>
              <a:t>到</a:t>
            </a:r>
            <a:r>
              <a:rPr lang="en-US" altLang="zh-CN" sz="1900" dirty="0"/>
              <a:t>N-1</a:t>
            </a:r>
            <a:r>
              <a:rPr lang="zh-CN" altLang="zh-CN" sz="1900" dirty="0"/>
              <a:t>。</a:t>
            </a:r>
            <a:endParaRPr lang="zh-CN" altLang="zh-CN" sz="1900" dirty="0"/>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1675043"/>
            <a:ext cx="16505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轴</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4" name="图片 13"/>
          <p:cNvPicPr/>
          <p:nvPr/>
        </p:nvPicPr>
        <p:blipFill>
          <a:blip r:embed="rId1"/>
          <a:stretch>
            <a:fillRect/>
          </a:stretch>
        </p:blipFill>
        <p:spPr>
          <a:xfrm>
            <a:off x="3070870" y="4196333"/>
            <a:ext cx="6120680" cy="226375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2378643" y="2277666"/>
            <a:ext cx="1650536"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秩</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2278782" y="3141762"/>
            <a:ext cx="4447460" cy="101566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005DA2"/>
                </a:solidFill>
              </a:rPr>
              <a:t>秩是轴的个数</a:t>
            </a:r>
            <a:r>
              <a:rPr lang="zh-CN" altLang="zh-CN" sz="2000" dirty="0"/>
              <a:t>，例如，一维数组只有一个轴，那么该一维数组的秩就是</a:t>
            </a:r>
            <a:r>
              <a:rPr lang="en-US" altLang="zh-CN" sz="2000" dirty="0"/>
              <a:t>1</a:t>
            </a:r>
            <a:r>
              <a:rPr lang="zh-CN" altLang="zh-CN" sz="2000" dirty="0"/>
              <a:t>。</a:t>
            </a:r>
            <a:endParaRPr lang="zh-CN" altLang="zh-CN" sz="2000" dirty="0"/>
          </a:p>
        </p:txBody>
      </p:sp>
      <p:pic>
        <p:nvPicPr>
          <p:cNvPr id="6" name="图片 5"/>
          <p:cNvPicPr>
            <a:picLocks noChangeAspect="1"/>
          </p:cNvPicPr>
          <p:nvPr/>
        </p:nvPicPr>
        <p:blipFill rotWithShape="1">
          <a:blip r:embed="rId1"/>
          <a:srcRect l="18574" r="10319"/>
          <a:stretch>
            <a:fillRect/>
          </a:stretch>
        </p:blipFill>
        <p:spPr>
          <a:xfrm flipH="1">
            <a:off x="7319342" y="2006375"/>
            <a:ext cx="2736307" cy="3848151"/>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9" name="组合 8"/>
          <p:cNvGrpSpPr/>
          <p:nvPr/>
        </p:nvGrpSpPr>
        <p:grpSpPr>
          <a:xfrm>
            <a:off x="1019175" y="857056"/>
            <a:ext cx="3533775"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1.NumPy</a:t>
              </a:r>
              <a:r>
                <a:rPr lang="zh-CN" altLang="zh-CN" sz="2000" dirty="0">
                  <a:solidFill>
                    <a:srgbClr val="595959"/>
                  </a:solidFill>
                  <a:latin typeface="微软雅黑" panose="020B0503020204020204" pitchFamily="34" charset="-122"/>
                  <a:ea typeface="微软雅黑" panose="020B0503020204020204" pitchFamily="34" charset="-122"/>
                </a:rPr>
                <a:t>数组的相关概念</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9"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a:t>
            </a:r>
            <a:r>
              <a:rPr lang="en-US" altLang="zh-CN" sz="1800" dirty="0">
                <a:solidFill>
                  <a:srgbClr val="595959"/>
                </a:solidFill>
                <a:latin typeface="微软雅黑" panose="020B0503020204020204" pitchFamily="34" charset="-122"/>
                <a:ea typeface="微软雅黑" panose="020B0503020204020204" pitchFamily="34" charset="-122"/>
                <a:cs typeface="+mn-ea"/>
              </a:rPr>
              <a:t>NumPy</a:t>
            </a:r>
            <a:r>
              <a:rPr lang="zh-CN" altLang="zh-CN" sz="1800" dirty="0">
                <a:solidFill>
                  <a:srgbClr val="595959"/>
                </a:solidFill>
                <a:latin typeface="微软雅黑" panose="020B0503020204020204" pitchFamily="34" charset="-122"/>
                <a:ea typeface="微软雅黑" panose="020B0503020204020204" pitchFamily="34" charset="-122"/>
                <a:cs typeface="+mn-ea"/>
              </a:rPr>
              <a:t>数组的属性，能够归纳</a:t>
            </a:r>
            <a:r>
              <a:rPr lang="en-US" altLang="zh-CN" sz="1800" dirty="0" err="1">
                <a:solidFill>
                  <a:srgbClr val="005DA2"/>
                </a:solidFill>
                <a:latin typeface="微软雅黑" panose="020B0503020204020204" pitchFamily="34" charset="-122"/>
                <a:ea typeface="微软雅黑" panose="020B0503020204020204" pitchFamily="34" charset="-122"/>
                <a:cs typeface="+mn-ea"/>
              </a:rPr>
              <a:t>ndim</a:t>
            </a:r>
            <a:r>
              <a:rPr lang="zh-CN" altLang="zh-CN" sz="1800" dirty="0">
                <a:solidFill>
                  <a:srgbClr val="005DA2"/>
                </a:solidFill>
                <a:latin typeface="微软雅黑" panose="020B0503020204020204" pitchFamily="34" charset="-122"/>
                <a:ea typeface="微软雅黑" panose="020B0503020204020204" pitchFamily="34" charset="-122"/>
                <a:cs typeface="+mn-ea"/>
              </a:rPr>
              <a:t>和</a:t>
            </a:r>
            <a:r>
              <a:rPr lang="en-US" altLang="zh-CN" sz="1800" dirty="0">
                <a:solidFill>
                  <a:srgbClr val="005DA2"/>
                </a:solidFill>
                <a:latin typeface="微软雅黑" panose="020B0503020204020204" pitchFamily="34" charset="-122"/>
                <a:ea typeface="微软雅黑" panose="020B0503020204020204" pitchFamily="34" charset="-122"/>
                <a:cs typeface="+mn-ea"/>
              </a:rPr>
              <a:t>shape</a:t>
            </a:r>
            <a:r>
              <a:rPr lang="zh-CN" altLang="zh-CN" sz="1800" dirty="0">
                <a:solidFill>
                  <a:srgbClr val="005DA2"/>
                </a:solidFill>
                <a:latin typeface="微软雅黑" panose="020B0503020204020204" pitchFamily="34" charset="-122"/>
                <a:ea typeface="微软雅黑" panose="020B0503020204020204" pitchFamily="34" charset="-122"/>
                <a:cs typeface="+mn-ea"/>
              </a:rPr>
              <a:t>属性</a:t>
            </a:r>
            <a:r>
              <a:rPr lang="zh-CN" altLang="zh-CN" sz="1800" dirty="0">
                <a:solidFill>
                  <a:srgbClr val="595959"/>
                </a:solidFill>
                <a:latin typeface="微软雅黑" panose="020B0503020204020204" pitchFamily="34" charset="-122"/>
                <a:ea typeface="微软雅黑" panose="020B0503020204020204" pitchFamily="34" charset="-122"/>
                <a:cs typeface="+mn-ea"/>
              </a:rPr>
              <a:t>的作用</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11"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3"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2.NumPy</a:t>
              </a:r>
              <a:r>
                <a:rPr lang="zh-CN" altLang="zh-CN" sz="2000" dirty="0">
                  <a:solidFill>
                    <a:srgbClr val="595959"/>
                  </a:solidFill>
                  <a:latin typeface="微软雅黑" panose="020B0503020204020204" pitchFamily="34" charset="-122"/>
                  <a:ea typeface="微软雅黑" panose="020B0503020204020204" pitchFamily="34" charset="-122"/>
                </a:rPr>
                <a:t>数组的属性</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NumPy</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数组的相关概念，能够说出</a:t>
              </a:r>
              <a:r>
                <a:rPr lang="zh-CN" altLang="zh-CN" sz="2000" dirty="0">
                  <a:solidFill>
                    <a:srgbClr val="005DA2"/>
                  </a:solidFill>
                  <a:latin typeface="微软雅黑" panose="020B0503020204020204" pitchFamily="34" charset="-122"/>
                  <a:ea typeface="微软雅黑" panose="020B0503020204020204" pitchFamily="34" charset="-122"/>
                  <a:cs typeface="+mn-ea"/>
                </a:rPr>
                <a:t>数组</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a:solidFill>
                    <a:srgbClr val="005DA2"/>
                  </a:solidFill>
                  <a:latin typeface="微软雅黑" panose="020B0503020204020204" pitchFamily="34" charset="-122"/>
                  <a:ea typeface="微软雅黑" panose="020B0503020204020204" pitchFamily="34" charset="-122"/>
                  <a:cs typeface="+mn-ea"/>
                </a:rPr>
                <a:t>维度</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和</a:t>
              </a:r>
              <a:r>
                <a:rPr lang="zh-CN" altLang="zh-CN" sz="2000" dirty="0">
                  <a:solidFill>
                    <a:srgbClr val="005DA2"/>
                  </a:solidFill>
                  <a:latin typeface="微软雅黑" panose="020B0503020204020204" pitchFamily="34" charset="-122"/>
                  <a:ea typeface="微软雅黑" panose="020B0503020204020204" pitchFamily="34" charset="-122"/>
                  <a:cs typeface="+mn-ea"/>
                </a:rPr>
                <a:t>轴</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概念</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44797"/>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en-US" altLang="zh-CN" sz="2000" dirty="0">
                  <a:solidFill>
                    <a:srgbClr val="005DA2"/>
                  </a:solidFill>
                  <a:latin typeface="微软雅黑" panose="020B0503020204020204" pitchFamily="34" charset="-122"/>
                  <a:ea typeface="微软雅黑" panose="020B0503020204020204" pitchFamily="34" charset="-122"/>
                  <a:cs typeface="+mn-ea"/>
                </a:rPr>
                <a:t>NumPy</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数组的属性</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，能够归纳</a:t>
              </a:r>
              <a:r>
                <a:rPr lang="en-US" altLang="zh-CN" sz="2000" dirty="0" err="1">
                  <a:solidFill>
                    <a:srgbClr val="005DA2"/>
                  </a:solidFill>
                  <a:latin typeface="微软雅黑" panose="020B0503020204020204" pitchFamily="34" charset="-122"/>
                  <a:ea typeface="微软雅黑" panose="020B0503020204020204" pitchFamily="34" charset="-122"/>
                  <a:cs typeface="+mn-ea"/>
                </a:rPr>
                <a:t>ndim</a:t>
              </a:r>
              <a:r>
                <a:rPr lang="zh-CN" altLang="zh-CN" sz="2000" dirty="0">
                  <a:solidFill>
                    <a:srgbClr val="005DA2"/>
                  </a:solidFill>
                  <a:latin typeface="微软雅黑" panose="020B0503020204020204" pitchFamily="34" charset="-122"/>
                  <a:ea typeface="微软雅黑" panose="020B0503020204020204" pitchFamily="34" charset="-122"/>
                  <a:cs typeface="+mn-ea"/>
                </a:rPr>
                <a:t>和</a:t>
              </a:r>
              <a:r>
                <a:rPr lang="en-US" altLang="zh-CN" sz="2000" dirty="0">
                  <a:solidFill>
                    <a:srgbClr val="005DA2"/>
                  </a:solidFill>
                  <a:latin typeface="微软雅黑" panose="020B0503020204020204" pitchFamily="34" charset="-122"/>
                  <a:ea typeface="微软雅黑" panose="020B0503020204020204" pitchFamily="34" charset="-122"/>
                  <a:cs typeface="+mn-ea"/>
                </a:rPr>
                <a:t>shape</a:t>
              </a:r>
              <a:r>
                <a:rPr lang="zh-CN" altLang="zh-CN" sz="2000" dirty="0">
                  <a:solidFill>
                    <a:srgbClr val="005DA2"/>
                  </a:solidFill>
                  <a:latin typeface="微软雅黑" panose="020B0503020204020204" pitchFamily="34" charset="-122"/>
                  <a:ea typeface="微软雅黑" panose="020B0503020204020204" pitchFamily="34" charset="-122"/>
                  <a:cs typeface="+mn-ea"/>
                </a:rPr>
                <a:t>属性</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作用</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82583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熟悉</a:t>
              </a:r>
              <a:r>
                <a:rPr lang="en-US" altLang="zh-CN" sz="2000" dirty="0">
                  <a:solidFill>
                    <a:srgbClr val="005DA2"/>
                  </a:solidFill>
                  <a:latin typeface="微软雅黑" panose="020B0503020204020204" pitchFamily="34" charset="-122"/>
                  <a:ea typeface="微软雅黑" panose="020B0503020204020204" pitchFamily="34" charset="-122"/>
                  <a:cs typeface="+mn-ea"/>
                </a:rPr>
                <a:t>NumPy</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数组的数据类型</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，能够列举至少</a:t>
              </a: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3</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个常用的</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数据类型</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708993"/>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创建数组的方式，能够选择合适的方式</a:t>
              </a:r>
              <a:r>
                <a:rPr lang="zh-CN" altLang="zh-CN" sz="2000" dirty="0">
                  <a:solidFill>
                    <a:srgbClr val="005DA2"/>
                  </a:solidFill>
                  <a:latin typeface="微软雅黑" panose="020B0503020204020204" pitchFamily="34" charset="-122"/>
                  <a:ea typeface="微软雅黑" panose="020B0503020204020204" pitchFamily="34" charset="-122"/>
                  <a:cs typeface="+mn-ea"/>
                </a:rPr>
                <a:t>创建一维数组或二维数组</a:t>
              </a:r>
              <a:endParaRPr lang="zh-CN" altLang="zh-CN" sz="2000" dirty="0">
                <a:solidFill>
                  <a:srgbClr val="005DA2"/>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590034"/>
            <a:ext cx="9001000" cy="685959"/>
            <a:chOff x="978872" y="4108725"/>
            <a:chExt cx="5437064" cy="514350"/>
          </a:xfrm>
        </p:grpSpPr>
        <p:sp>
          <p:nvSpPr>
            <p:cNvPr id="17"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了解</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数组的索引方式</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，能够说出一维数组和二维数组索引方式的区别</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143690" y="2096470"/>
            <a:ext cx="251463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err="1">
                <a:latin typeface="宋体" panose="02010600030101010101" pitchFamily="2" charset="-122"/>
                <a:ea typeface="宋体" panose="02010600030101010101" pitchFamily="2" charset="-122"/>
              </a:rPr>
              <a:t>ndarray</a:t>
            </a:r>
            <a:r>
              <a:rPr lang="zh-CN" altLang="zh-CN" b="1" dirty="0">
                <a:latin typeface="宋体" panose="02010600030101010101" pitchFamily="2" charset="-122"/>
                <a:ea typeface="宋体" panose="02010600030101010101" pitchFamily="2" charset="-122"/>
              </a:rPr>
              <a:t>对象</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文本框 11"/>
          <p:cNvSpPr txBox="1"/>
          <p:nvPr/>
        </p:nvSpPr>
        <p:spPr>
          <a:xfrm>
            <a:off x="1143690" y="2853730"/>
            <a:ext cx="5959628" cy="286232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en-US" altLang="zh-CN" sz="2000" dirty="0"/>
              <a:t>NumPy</a:t>
            </a:r>
            <a:r>
              <a:rPr lang="zh-CN" altLang="zh-CN" sz="2000" dirty="0"/>
              <a:t>中最重要的一个特点就是其</a:t>
            </a:r>
            <a:r>
              <a:rPr lang="en-US" altLang="zh-CN" sz="2000" dirty="0">
                <a:solidFill>
                  <a:srgbClr val="005DA2"/>
                </a:solidFill>
              </a:rPr>
              <a:t>N</a:t>
            </a:r>
            <a:r>
              <a:rPr lang="zh-CN" altLang="zh-CN" sz="2000" dirty="0">
                <a:solidFill>
                  <a:srgbClr val="005DA2"/>
                </a:solidFill>
              </a:rPr>
              <a:t>维数组对象，即</a:t>
            </a:r>
            <a:r>
              <a:rPr lang="en-US" altLang="zh-CN" sz="2000" dirty="0" err="1">
                <a:solidFill>
                  <a:srgbClr val="005DA2"/>
                </a:solidFill>
              </a:rPr>
              <a:t>ndarray</a:t>
            </a:r>
            <a:r>
              <a:rPr lang="zh-CN" altLang="zh-CN" sz="2000" dirty="0">
                <a:solidFill>
                  <a:srgbClr val="005DA2"/>
                </a:solidFill>
              </a:rPr>
              <a:t>（别名</a:t>
            </a:r>
            <a:r>
              <a:rPr lang="en-US" altLang="zh-CN" sz="2000" dirty="0">
                <a:solidFill>
                  <a:srgbClr val="005DA2"/>
                </a:solidFill>
              </a:rPr>
              <a:t>array</a:t>
            </a:r>
            <a:r>
              <a:rPr lang="zh-CN" altLang="zh-CN" sz="2000" dirty="0">
                <a:solidFill>
                  <a:srgbClr val="005DA2"/>
                </a:solidFill>
              </a:rPr>
              <a:t>）对象</a:t>
            </a:r>
            <a:r>
              <a:rPr lang="zh-CN" altLang="zh-CN" sz="2000" dirty="0"/>
              <a:t>，该对象具有矢量算术能力和复杂的广播能力，可以执行一些科学计算。不同于</a:t>
            </a:r>
            <a:r>
              <a:rPr lang="en-US" altLang="zh-CN" sz="2000" dirty="0"/>
              <a:t>Python</a:t>
            </a:r>
            <a:r>
              <a:rPr lang="zh-CN" altLang="zh-CN" sz="2000" dirty="0"/>
              <a:t>内置的数组类型，</a:t>
            </a:r>
            <a:r>
              <a:rPr lang="en-US" altLang="zh-CN" sz="2000" dirty="0" err="1"/>
              <a:t>ndarray</a:t>
            </a:r>
            <a:r>
              <a:rPr lang="zh-CN" altLang="zh-CN" sz="2000" dirty="0"/>
              <a:t>对象拥有</a:t>
            </a:r>
            <a:r>
              <a:rPr lang="zh-CN" altLang="zh-CN" sz="2000" dirty="0" smtClean="0"/>
              <a:t>对</a:t>
            </a:r>
            <a:r>
              <a:rPr lang="zh-CN" altLang="en-US" sz="2000" dirty="0" smtClean="0"/>
              <a:t>多维</a:t>
            </a:r>
            <a:r>
              <a:rPr lang="zh-CN" altLang="zh-CN" sz="2000" dirty="0" smtClean="0"/>
              <a:t>数组</a:t>
            </a:r>
            <a:r>
              <a:rPr lang="zh-CN" altLang="zh-CN" sz="2000" dirty="0"/>
              <a:t>的处理能力，这也是数值计算中缺一不可的重要特性。</a:t>
            </a:r>
            <a:endParaRPr lang="zh-CN" altLang="zh-CN" sz="2000" dirty="0"/>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463358" y="2295257"/>
            <a:ext cx="3979267" cy="3979267"/>
          </a:xfrm>
          <a:prstGeom prst="rect">
            <a:avLst/>
          </a:prstGeom>
        </p:spPr>
      </p:pic>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2.NumPy</a:t>
              </a:r>
              <a:r>
                <a:rPr lang="zh-CN" altLang="zh-CN" sz="2000" dirty="0">
                  <a:solidFill>
                    <a:srgbClr val="595959"/>
                  </a:solidFill>
                  <a:latin typeface="微软雅黑" panose="020B0503020204020204" pitchFamily="34" charset="-122"/>
                  <a:ea typeface="微软雅黑" panose="020B0503020204020204" pitchFamily="34" charset="-122"/>
                </a:rPr>
                <a:t>数组的属性</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019175" y="1627324"/>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ndarray</a:t>
            </a:r>
            <a:r>
              <a:rPr lang="zh-CN" altLang="zh-CN" b="1" dirty="0">
                <a:latin typeface="宋体" panose="02010600030101010101" pitchFamily="2" charset="-122"/>
                <a:ea typeface="宋体" panose="02010600030101010101" pitchFamily="2" charset="-122"/>
              </a:rPr>
              <a:t>对象的常用属性</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6" name="表格 5"/>
          <p:cNvGraphicFramePr>
            <a:graphicFrameLocks noGrp="1"/>
          </p:cNvGraphicFramePr>
          <p:nvPr/>
        </p:nvGraphicFramePr>
        <p:xfrm>
          <a:off x="1414686" y="2421682"/>
          <a:ext cx="9355391" cy="3816426"/>
        </p:xfrm>
        <a:graphic>
          <a:graphicData uri="http://schemas.openxmlformats.org/drawingml/2006/table">
            <a:tbl>
              <a:tblPr>
                <a:tableStyleId>{00A15C55-8517-42AA-B614-E9B94910E393}</a:tableStyleId>
              </a:tblPr>
              <a:tblGrid>
                <a:gridCol w="2376264"/>
                <a:gridCol w="6979127"/>
              </a:tblGrid>
              <a:tr h="636071">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属性</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ndarray.ndim</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轴的</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个数</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ndarray.shape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维度的元组</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，元组中各个元素表示数组在每个维度上的大小</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ndarray.size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元素的总个数</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，它的值等于</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shape</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属性中元组各元素的乘积</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ndarray.dtype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描述数组中</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元素</a:t>
                      </a:r>
                      <a:r>
                        <a:rPr lang="zh-CN" alt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的</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数据类型</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元素的数据类型既可以使用标准的</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Python</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类型创建或指定，也可以使用</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NumPy</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特有的数据类型来</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指定</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ndarray.itemsize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数组中</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每个元素占用的内存大小</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，单位为</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字节</a:t>
                      </a: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alt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t>
                      </a: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例如，元素类型为</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float64</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的数组，该数组中各元素占用的内存大小为</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8</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64/8</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alt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2.NumPy</a:t>
              </a:r>
              <a:r>
                <a:rPr lang="zh-CN" altLang="zh-CN" sz="2000" dirty="0">
                  <a:solidFill>
                    <a:srgbClr val="595959"/>
                  </a:solidFill>
                  <a:latin typeface="微软雅黑" panose="020B0503020204020204" pitchFamily="34" charset="-122"/>
                  <a:ea typeface="微软雅黑" panose="020B0503020204020204" pitchFamily="34" charset="-122"/>
                </a:rPr>
                <a:t>数组的属性</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表格 20"/>
          <p:cNvGraphicFramePr>
            <a:graphicFrameLocks noGrp="1"/>
          </p:cNvGraphicFramePr>
          <p:nvPr/>
        </p:nvGraphicFramePr>
        <p:xfrm>
          <a:off x="1414686" y="2421682"/>
          <a:ext cx="9355391" cy="3816426"/>
        </p:xfrm>
        <a:graphic>
          <a:graphicData uri="http://schemas.openxmlformats.org/drawingml/2006/table">
            <a:tbl>
              <a:tblPr>
                <a:tableStyleId>{00A15C55-8517-42AA-B614-E9B94910E393}</a:tableStyleId>
              </a:tblPr>
              <a:tblGrid>
                <a:gridCol w="2376264"/>
                <a:gridCol w="6979127"/>
              </a:tblGrid>
              <a:tr h="636071">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属性</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ndarray.ndim</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轴的</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个数</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ndarray.shape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维度的元组</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，元组中各个元素表示数组在每个维度上的大小</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ndarray.size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元素的总个数</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，它的值等于</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shape</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属性中元组各元素的乘积</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ndarray.dtype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描述数组中</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元素数据类型的对象</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，元素的数据类型既可以使用标准的</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Python</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类型创建或指定，也可以使用</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NumPy</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特有的数据类型来</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指定</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636071">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ndarray.itemsize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数组中</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每个元素占用的内存大小</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，单位为字节。例如，元素类型为</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float64</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的数组，该数组中各元素占用的内存大小为</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8</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64/8</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）个字节</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2.NumPy</a:t>
              </a:r>
              <a:r>
                <a:rPr lang="zh-CN" altLang="zh-CN" sz="2000" dirty="0">
                  <a:solidFill>
                    <a:srgbClr val="595959"/>
                  </a:solidFill>
                  <a:latin typeface="微软雅黑" panose="020B0503020204020204" pitchFamily="34" charset="-122"/>
                  <a:ea typeface="微软雅黑" panose="020B0503020204020204" pitchFamily="34" charset="-122"/>
                </a:rPr>
                <a:t>数组的属性</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4" name="矩形 13"/>
          <p:cNvSpPr/>
          <p:nvPr/>
        </p:nvSpPr>
        <p:spPr>
          <a:xfrm>
            <a:off x="5519141" y="2205658"/>
            <a:ext cx="5250935" cy="1340326"/>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800" dirty="0">
                <a:solidFill>
                  <a:srgbClr val="FF0000"/>
                </a:solidFill>
                <a:latin typeface="等线" panose="02010600030101010101" pitchFamily="2" charset="-122"/>
                <a:ea typeface="等线" panose="02010600030101010101" pitchFamily="2" charset="-122"/>
              </a:rPr>
              <a:t>shape</a:t>
            </a:r>
            <a:r>
              <a:rPr lang="zh-CN" altLang="zh-CN" sz="1800" dirty="0" smtClean="0">
                <a:solidFill>
                  <a:srgbClr val="FF0000"/>
                </a:solidFill>
                <a:latin typeface="等线" panose="02010600030101010101" pitchFamily="2" charset="-122"/>
                <a:ea typeface="等线" panose="02010600030101010101" pitchFamily="2" charset="-122"/>
              </a:rPr>
              <a:t>属性用于</a:t>
            </a:r>
            <a:r>
              <a:rPr lang="zh-CN" altLang="zh-CN" sz="1800" dirty="0">
                <a:solidFill>
                  <a:srgbClr val="FF0000"/>
                </a:solidFill>
                <a:latin typeface="等线" panose="02010600030101010101" pitchFamily="2" charset="-122"/>
                <a:ea typeface="等线" panose="02010600030101010101" pitchFamily="2" charset="-122"/>
              </a:rPr>
              <a:t>描述数组的维度</a:t>
            </a:r>
            <a:r>
              <a:rPr lang="zh-CN" altLang="zh-CN" sz="1800" dirty="0" smtClean="0">
                <a:solidFill>
                  <a:srgbClr val="FF0000"/>
                </a:solidFill>
                <a:latin typeface="等线" panose="02010600030101010101" pitchFamily="2" charset="-122"/>
                <a:ea typeface="等线" panose="02010600030101010101" pitchFamily="2" charset="-122"/>
              </a:rPr>
              <a:t>信息</a:t>
            </a:r>
            <a:r>
              <a:rPr lang="zh-CN" altLang="en-US" sz="1800" dirty="0" smtClean="0">
                <a:solidFill>
                  <a:srgbClr val="FF0000"/>
                </a:solidFill>
                <a:latin typeface="等线" panose="02010600030101010101" pitchFamily="2" charset="-122"/>
                <a:ea typeface="等线" panose="02010600030101010101" pitchFamily="2" charset="-122"/>
              </a:rPr>
              <a:t>，</a:t>
            </a:r>
            <a:r>
              <a:rPr lang="zh-CN" altLang="zh-CN" sz="1800" dirty="0" smtClean="0">
                <a:solidFill>
                  <a:srgbClr val="FF0000"/>
                </a:solidFill>
                <a:latin typeface="等线" panose="02010600030101010101" pitchFamily="2" charset="-122"/>
                <a:ea typeface="等线" panose="02010600030101010101" pitchFamily="2" charset="-122"/>
              </a:rPr>
              <a:t>它</a:t>
            </a:r>
            <a:r>
              <a:rPr lang="zh-CN" altLang="zh-CN" sz="1800" dirty="0">
                <a:solidFill>
                  <a:srgbClr val="FF0000"/>
                </a:solidFill>
                <a:latin typeface="等线" panose="02010600030101010101" pitchFamily="2" charset="-122"/>
                <a:ea typeface="等线" panose="02010600030101010101" pitchFamily="2" charset="-122"/>
              </a:rPr>
              <a:t>的值是一个由整数元素组成的元组，元组里面有多少个整数元素取决于数组的维度。</a:t>
            </a:r>
            <a:endParaRPr lang="zh-CN" altLang="en-US" sz="1800" dirty="0">
              <a:solidFill>
                <a:srgbClr val="FF0000"/>
              </a:solidFill>
              <a:latin typeface="等线" panose="02010600030101010101" pitchFamily="2" charset="-122"/>
              <a:ea typeface="等线" panose="02010600030101010101" pitchFamily="2" charset="-122"/>
            </a:endParaRPr>
          </a:p>
        </p:txBody>
      </p:sp>
      <p:cxnSp>
        <p:nvCxnSpPr>
          <p:cNvPr id="15" name="直接箭头连接符 14"/>
          <p:cNvCxnSpPr/>
          <p:nvPr/>
        </p:nvCxnSpPr>
        <p:spPr>
          <a:xfrm flipH="1">
            <a:off x="3358902" y="3291561"/>
            <a:ext cx="2160242" cy="64228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矩形: 圆角 139"/>
          <p:cNvSpPr/>
          <p:nvPr/>
        </p:nvSpPr>
        <p:spPr>
          <a:xfrm>
            <a:off x="1019175" y="1627324"/>
            <a:ext cx="373876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latin typeface="宋体" panose="02010600030101010101" pitchFamily="2" charset="-122"/>
                <a:ea typeface="宋体" panose="02010600030101010101" pitchFamily="2" charset="-122"/>
              </a:rPr>
              <a:t>ndarray</a:t>
            </a:r>
            <a:r>
              <a:rPr lang="zh-CN" altLang="zh-CN" b="1" dirty="0">
                <a:latin typeface="宋体" panose="02010600030101010101" pitchFamily="2" charset="-122"/>
                <a:ea typeface="宋体" panose="02010600030101010101" pitchFamily="2" charset="-122"/>
              </a:rPr>
              <a:t>对象的常用属性</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圆角 139"/>
          <p:cNvSpPr/>
          <p:nvPr/>
        </p:nvSpPr>
        <p:spPr>
          <a:xfrm>
            <a:off x="1019175" y="1543686"/>
            <a:ext cx="277177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smtClean="0">
                <a:latin typeface="宋体" panose="02010600030101010101" pitchFamily="2" charset="-122"/>
                <a:ea typeface="宋体" panose="02010600030101010101" pitchFamily="2" charset="-122"/>
              </a:rPr>
              <a:t>3</a:t>
            </a:r>
            <a:r>
              <a:rPr lang="zh-CN" altLang="en-US" b="1" dirty="0" smtClean="0">
                <a:latin typeface="宋体" panose="02010600030101010101" pitchFamily="2" charset="-122"/>
                <a:ea typeface="宋体" panose="02010600030101010101" pitchFamily="2" charset="-122"/>
              </a:rPr>
              <a:t>种</a:t>
            </a:r>
            <a:r>
              <a:rPr lang="zh-CN" altLang="zh-CN" b="1" dirty="0" smtClean="0">
                <a:latin typeface="宋体" panose="02010600030101010101" pitchFamily="2" charset="-122"/>
                <a:ea typeface="宋体" panose="02010600030101010101" pitchFamily="2" charset="-122"/>
              </a:rPr>
              <a:t>数组</a:t>
            </a:r>
            <a:r>
              <a:rPr lang="zh-CN" altLang="en-US" b="1" dirty="0" smtClean="0">
                <a:latin typeface="宋体" panose="02010600030101010101" pitchFamily="2" charset="-122"/>
                <a:ea typeface="宋体" panose="02010600030101010101" pitchFamily="2" charset="-122"/>
              </a:rPr>
              <a:t>的</a:t>
            </a:r>
            <a:r>
              <a:rPr lang="zh-CN" altLang="zh-CN" b="1" dirty="0" smtClean="0">
                <a:latin typeface="宋体" panose="02010600030101010101" pitchFamily="2" charset="-122"/>
                <a:ea typeface="宋体" panose="02010600030101010101" pitchFamily="2" charset="-122"/>
              </a:rPr>
              <a:t>属性</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2" name="文本框 1"/>
          <p:cNvSpPr txBox="1"/>
          <p:nvPr/>
        </p:nvSpPr>
        <p:spPr>
          <a:xfrm>
            <a:off x="955813" y="2905628"/>
            <a:ext cx="1991251" cy="400110"/>
          </a:xfrm>
          <a:prstGeom prst="rect">
            <a:avLst/>
          </a:prstGeom>
          <a:noFill/>
          <a:ln>
            <a:noFill/>
          </a:ln>
        </p:spPr>
        <p:txBody>
          <a:bodyPr wrap="none" rtlCol="0">
            <a:spAutoFit/>
          </a:bodyPr>
          <a:lstStyle/>
          <a:p>
            <a:r>
              <a:rPr lang="zh-CN" altLang="en-US" sz="2000" b="1" dirty="0">
                <a:latin typeface="黑体" panose="02010609060101010101" charset="-122"/>
                <a:ea typeface="黑体" panose="02010609060101010101" charset="-122"/>
                <a:cs typeface="+mn-ea"/>
              </a:rPr>
              <a:t>一维数</a:t>
            </a:r>
            <a:r>
              <a:rPr lang="zh-CN" altLang="en-US" sz="2000" b="1" dirty="0" smtClean="0">
                <a:latin typeface="黑体" panose="02010609060101010101" charset="-122"/>
                <a:ea typeface="黑体" panose="02010609060101010101" charset="-122"/>
                <a:cs typeface="+mn-ea"/>
              </a:rPr>
              <a:t>组的属性</a:t>
            </a:r>
            <a:endParaRPr lang="zh-CN" altLang="en-US" sz="2000" b="1" dirty="0">
              <a:latin typeface="黑体" panose="02010609060101010101" charset="-122"/>
              <a:ea typeface="黑体" panose="02010609060101010101" charset="-122"/>
              <a:cs typeface="+mn-ea"/>
            </a:endParaRPr>
          </a:p>
        </p:txBody>
      </p:sp>
      <p:sp>
        <p:nvSpPr>
          <p:cNvPr id="14" name="文本框 13"/>
          <p:cNvSpPr txBox="1"/>
          <p:nvPr/>
        </p:nvSpPr>
        <p:spPr>
          <a:xfrm>
            <a:off x="6565250" y="1435800"/>
            <a:ext cx="1991251" cy="400110"/>
          </a:xfrm>
          <a:prstGeom prst="rect">
            <a:avLst/>
          </a:prstGeom>
          <a:noFill/>
        </p:spPr>
        <p:txBody>
          <a:bodyPr wrap="none" rtlCol="0">
            <a:spAutoFit/>
          </a:bodyPr>
          <a:lstStyle/>
          <a:p>
            <a:r>
              <a:rPr lang="zh-CN" altLang="en-US" sz="2000" b="1" dirty="0">
                <a:latin typeface="黑体" panose="02010609060101010101" charset="-122"/>
                <a:ea typeface="黑体" panose="02010609060101010101" charset="-122"/>
                <a:cs typeface="+mn-ea"/>
              </a:rPr>
              <a:t>二维数</a:t>
            </a:r>
            <a:r>
              <a:rPr lang="zh-CN" altLang="en-US" sz="2000" b="1" dirty="0" smtClean="0">
                <a:latin typeface="黑体" panose="02010609060101010101" charset="-122"/>
                <a:ea typeface="黑体" panose="02010609060101010101" charset="-122"/>
                <a:cs typeface="+mn-ea"/>
              </a:rPr>
              <a:t>组的属性</a:t>
            </a:r>
            <a:endParaRPr lang="zh-CN" altLang="en-US" sz="2000" b="1" dirty="0">
              <a:latin typeface="黑体" panose="02010609060101010101" charset="-122"/>
              <a:ea typeface="黑体" panose="02010609060101010101" charset="-122"/>
              <a:cs typeface="+mn-ea"/>
            </a:endParaRPr>
          </a:p>
        </p:txBody>
      </p:sp>
      <p:sp>
        <p:nvSpPr>
          <p:cNvPr id="15" name="文本框 14"/>
          <p:cNvSpPr txBox="1"/>
          <p:nvPr/>
        </p:nvSpPr>
        <p:spPr>
          <a:xfrm>
            <a:off x="6565250" y="3984868"/>
            <a:ext cx="1991251" cy="400110"/>
          </a:xfrm>
          <a:prstGeom prst="rect">
            <a:avLst/>
          </a:prstGeom>
          <a:noFill/>
        </p:spPr>
        <p:txBody>
          <a:bodyPr wrap="none" rtlCol="0">
            <a:spAutoFit/>
          </a:bodyPr>
          <a:lstStyle/>
          <a:p>
            <a:r>
              <a:rPr lang="zh-CN" altLang="en-US" sz="2000" b="1" dirty="0">
                <a:latin typeface="黑体" panose="02010609060101010101" charset="-122"/>
                <a:ea typeface="黑体" panose="02010609060101010101" charset="-122"/>
                <a:cs typeface="+mn-ea"/>
              </a:rPr>
              <a:t>三维</a:t>
            </a:r>
            <a:r>
              <a:rPr lang="zh-CN" altLang="en-US" sz="2000" b="1" dirty="0" smtClean="0">
                <a:latin typeface="黑体" panose="02010609060101010101" charset="-122"/>
                <a:ea typeface="黑体" panose="02010609060101010101" charset="-122"/>
                <a:cs typeface="+mn-ea"/>
              </a:rPr>
              <a:t>数组的属性</a:t>
            </a:r>
            <a:endParaRPr lang="zh-CN" altLang="en-US" sz="2000" b="1" dirty="0">
              <a:latin typeface="黑体" panose="02010609060101010101" charset="-122"/>
              <a:ea typeface="黑体" panose="02010609060101010101" charset="-122"/>
              <a:cs typeface="+mn-ea"/>
            </a:endParaRPr>
          </a:p>
        </p:txBody>
      </p:sp>
      <p:sp>
        <p:nvSpPr>
          <p:cNvPr id="1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2" name="组合 11"/>
          <p:cNvGrpSpPr/>
          <p:nvPr/>
        </p:nvGrpSpPr>
        <p:grpSpPr>
          <a:xfrm>
            <a:off x="1019175" y="857056"/>
            <a:ext cx="3533775"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2.NumPy</a:t>
              </a:r>
              <a:r>
                <a:rPr lang="zh-CN" altLang="zh-CN" sz="2000" dirty="0">
                  <a:solidFill>
                    <a:srgbClr val="595959"/>
                  </a:solidFill>
                  <a:latin typeface="微软雅黑" panose="020B0503020204020204" pitchFamily="34" charset="-122"/>
                  <a:ea typeface="微软雅黑" panose="020B0503020204020204" pitchFamily="34" charset="-122"/>
                </a:rPr>
                <a:t>数组的属性</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3" name="图片 2"/>
          <p:cNvPicPr>
            <a:picLocks noChangeAspect="1"/>
          </p:cNvPicPr>
          <p:nvPr/>
        </p:nvPicPr>
        <p:blipFill>
          <a:blip r:embed="rId1"/>
          <a:stretch>
            <a:fillRect/>
          </a:stretch>
        </p:blipFill>
        <p:spPr>
          <a:xfrm>
            <a:off x="986825" y="3596015"/>
            <a:ext cx="4604325" cy="1525747"/>
          </a:xfrm>
          <a:prstGeom prst="rect">
            <a:avLst/>
          </a:prstGeom>
        </p:spPr>
      </p:pic>
      <p:pic>
        <p:nvPicPr>
          <p:cNvPr id="4" name="图片 3"/>
          <p:cNvPicPr>
            <a:picLocks noChangeAspect="1"/>
          </p:cNvPicPr>
          <p:nvPr/>
        </p:nvPicPr>
        <p:blipFill>
          <a:blip r:embed="rId2"/>
          <a:stretch>
            <a:fillRect/>
          </a:stretch>
        </p:blipFill>
        <p:spPr>
          <a:xfrm>
            <a:off x="6565251" y="1932238"/>
            <a:ext cx="4858548" cy="1760878"/>
          </a:xfrm>
          <a:prstGeom prst="rect">
            <a:avLst/>
          </a:prstGeom>
        </p:spPr>
      </p:pic>
      <p:pic>
        <p:nvPicPr>
          <p:cNvPr id="13" name="图片 12"/>
          <p:cNvPicPr/>
          <p:nvPr/>
        </p:nvPicPr>
        <p:blipFill>
          <a:blip r:embed="rId3"/>
          <a:stretch>
            <a:fillRect/>
          </a:stretch>
        </p:blipFill>
        <p:spPr>
          <a:xfrm>
            <a:off x="6565250" y="4461062"/>
            <a:ext cx="4858549" cy="208942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459786" y="3746576"/>
            <a:ext cx="3737363"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熟悉</a:t>
            </a:r>
            <a:r>
              <a:rPr lang="en-US" altLang="zh-CN" sz="1800" dirty="0">
                <a:solidFill>
                  <a:srgbClr val="005DA2"/>
                </a:solidFill>
                <a:latin typeface="微软雅黑" panose="020B0503020204020204" pitchFamily="34" charset="-122"/>
                <a:ea typeface="微软雅黑" panose="020B0503020204020204" pitchFamily="34" charset="-122"/>
                <a:cs typeface="+mn-ea"/>
              </a:rPr>
              <a:t>NumPy</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数组的数据类型</a:t>
            </a:r>
            <a:r>
              <a:rPr lang="zh-CN" altLang="zh-CN" sz="1800" dirty="0">
                <a:solidFill>
                  <a:srgbClr val="595959"/>
                </a:solidFill>
                <a:latin typeface="微软雅黑" panose="020B0503020204020204" pitchFamily="34" charset="-122"/>
                <a:ea typeface="微软雅黑" panose="020B0503020204020204" pitchFamily="34" charset="-122"/>
                <a:cs typeface="+mn-ea"/>
              </a:rPr>
              <a:t>，能够列举至少</a:t>
            </a:r>
            <a:r>
              <a:rPr lang="en-US" altLang="zh-CN" sz="1800" dirty="0">
                <a:solidFill>
                  <a:srgbClr val="595959"/>
                </a:solidFill>
                <a:latin typeface="微软雅黑" panose="020B0503020204020204" pitchFamily="34" charset="-122"/>
                <a:ea typeface="微软雅黑" panose="020B0503020204020204" pitchFamily="34" charset="-122"/>
                <a:cs typeface="+mn-ea"/>
              </a:rPr>
              <a:t>3</a:t>
            </a:r>
            <a:r>
              <a:rPr lang="zh-CN" altLang="zh-CN" sz="1800" dirty="0">
                <a:solidFill>
                  <a:srgbClr val="595959"/>
                </a:solidFill>
                <a:latin typeface="微软雅黑" panose="020B0503020204020204" pitchFamily="34" charset="-122"/>
                <a:ea typeface="微软雅黑" panose="020B0503020204020204" pitchFamily="34" charset="-122"/>
                <a:cs typeface="+mn-ea"/>
              </a:rPr>
              <a:t>个常用的数据类型</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1" name="组合 10"/>
          <p:cNvGrpSpPr/>
          <p:nvPr/>
        </p:nvGrpSpPr>
        <p:grpSpPr>
          <a:xfrm>
            <a:off x="1019175" y="857056"/>
            <a:ext cx="3533775"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39"/>
          <p:cNvSpPr/>
          <p:nvPr/>
        </p:nvSpPr>
        <p:spPr>
          <a:xfrm>
            <a:off x="1342678" y="1622877"/>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常用</a:t>
            </a:r>
            <a:r>
              <a:rPr lang="zh-CN" altLang="en-US" b="1" dirty="0" smtClean="0">
                <a:latin typeface="宋体" panose="02010600030101010101" pitchFamily="2" charset="-122"/>
                <a:ea typeface="宋体" panose="02010600030101010101" pitchFamily="2" charset="-122"/>
              </a:rPr>
              <a:t>的</a:t>
            </a:r>
            <a:r>
              <a:rPr lang="zh-CN" altLang="zh-CN" b="1" dirty="0" smtClean="0">
                <a:latin typeface="宋体" panose="02010600030101010101" pitchFamily="2" charset="-122"/>
                <a:ea typeface="宋体" panose="02010600030101010101" pitchFamily="2" charset="-122"/>
              </a:rPr>
              <a:t>数据类型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6" name="表格 5"/>
          <p:cNvGraphicFramePr>
            <a:graphicFrameLocks noGrp="1"/>
          </p:cNvGraphicFramePr>
          <p:nvPr/>
        </p:nvGraphicFramePr>
        <p:xfrm>
          <a:off x="1342678" y="2421682"/>
          <a:ext cx="9499407" cy="3744416"/>
        </p:xfrm>
        <a:graphic>
          <a:graphicData uri="http://schemas.openxmlformats.org/drawingml/2006/table">
            <a:tbl>
              <a:tblPr>
                <a:tableStyleId>{00A15C55-8517-42AA-B614-E9B94910E393}</a:tableStyleId>
              </a:tblPr>
              <a:tblGrid>
                <a:gridCol w="1825056"/>
                <a:gridCol w="6195807"/>
                <a:gridCol w="1478544"/>
              </a:tblGrid>
              <a:tr h="468052">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数据类型</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简写</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bool</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布尔类型</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，值为</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True</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False</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int8</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uint8</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有符号和无符号的</a:t>
                      </a:r>
                      <a:r>
                        <a:rPr lang="en-US"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8</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位</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整型</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int16</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uint16</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有符号和无符号的</a:t>
                      </a:r>
                      <a:r>
                        <a:rPr lang="en-US"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16</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位</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整型</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i2</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u2</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int32</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uint32</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有符号和无符号的</a:t>
                      </a:r>
                      <a:r>
                        <a:rPr lang="en-US"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32</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位</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整型</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i4</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u4</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int64</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uint64</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有符号和无符号的</a:t>
                      </a:r>
                      <a:r>
                        <a:rPr lang="en-US"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64</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位</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整型</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i8</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或</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u8</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float16</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半精度</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浮点</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型</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16</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位，其中正负号</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位，指数</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5</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位，精度</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10</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f2</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68052">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float32</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单精度</a:t>
                      </a:r>
                      <a:r>
                        <a:rPr lang="zh-CN" alt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浮点</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型</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32</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位，其中正负号</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位，指数</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8</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位，精度</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23</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f4</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圆角 139"/>
          <p:cNvSpPr/>
          <p:nvPr/>
        </p:nvSpPr>
        <p:spPr>
          <a:xfrm>
            <a:off x="1342678" y="1622877"/>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常用</a:t>
            </a:r>
            <a:r>
              <a:rPr lang="zh-CN" altLang="en-US" b="1" dirty="0" smtClean="0">
                <a:latin typeface="宋体" panose="02010600030101010101" pitchFamily="2" charset="-122"/>
                <a:ea typeface="宋体" panose="02010600030101010101" pitchFamily="2" charset="-122"/>
              </a:rPr>
              <a:t>的</a:t>
            </a:r>
            <a:r>
              <a:rPr lang="zh-CN" altLang="zh-CN" b="1" dirty="0" smtClean="0">
                <a:latin typeface="宋体" panose="02010600030101010101" pitchFamily="2" charset="-122"/>
                <a:ea typeface="宋体" panose="02010600030101010101" pitchFamily="2" charset="-122"/>
              </a:rPr>
              <a:t>数据类型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12" name="表格 11"/>
          <p:cNvGraphicFramePr>
            <a:graphicFrameLocks noGrp="1"/>
          </p:cNvGraphicFramePr>
          <p:nvPr/>
        </p:nvGraphicFramePr>
        <p:xfrm>
          <a:off x="1342678" y="2421682"/>
          <a:ext cx="9499407" cy="3888430"/>
        </p:xfrm>
        <a:graphic>
          <a:graphicData uri="http://schemas.openxmlformats.org/drawingml/2006/table">
            <a:tbl>
              <a:tblPr>
                <a:tableStyleId>{00A15C55-8517-42AA-B614-E9B94910E393}</a:tableStyleId>
              </a:tblPr>
              <a:tblGrid>
                <a:gridCol w="1825056"/>
                <a:gridCol w="6527872"/>
                <a:gridCol w="1146479"/>
              </a:tblGrid>
              <a:tr h="555490">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数据类型</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ctr" defTabSz="1219200" rtl="0" eaLnBrk="1" latinLnBrk="0" hangingPunct="1">
                        <a:lnSpc>
                          <a:spcPct val="115000"/>
                        </a:lnSpc>
                        <a:spcAft>
                          <a:spcPts val="0"/>
                        </a:spcAft>
                      </a:pPr>
                      <a:r>
                        <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简写</a:t>
                      </a:r>
                      <a:endParaRPr lang="zh-CN"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5490">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float64</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双精度</a:t>
                      </a:r>
                      <a:r>
                        <a:rPr lang="zh-CN" alt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浮点</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型</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64</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位，其中正负号</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位，指数</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11</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位，精度</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52</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f8</a:t>
                      </a:r>
                      <a:endParaRPr lang="zh-CN"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5490">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complex64</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复数</a:t>
                      </a: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类型</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分别用两个</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32</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位浮点数表示实部和虚部</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c8</a:t>
                      </a:r>
                      <a:endParaRPr lang="zh-CN"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5490">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complex128</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复数</a:t>
                      </a: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类型</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分别用两个</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64</a:t>
                      </a: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位浮点数表示实部和虚部</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c16</a:t>
                      </a:r>
                      <a:endParaRPr lang="zh-CN"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5490">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object_</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Python</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对象</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O</a:t>
                      </a:r>
                      <a:endParaRPr lang="zh-CN"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5490">
                <a:tc>
                  <a:txBody>
                    <a:bodyPr/>
                    <a:lstStyle/>
                    <a:p>
                      <a:pPr marL="0" indent="26670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string_</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固定长度的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字符串类型</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a:t>
                      </a:r>
                      <a:endParaRPr lang="zh-CN" sz="17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55490">
                <a:tc>
                  <a:txBody>
                    <a:bodyPr/>
                    <a:lstStyle/>
                    <a:p>
                      <a:pPr marL="0" indent="266700" algn="ctr"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unicode</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_</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固定长度的</a:t>
                      </a:r>
                      <a:r>
                        <a:rPr lang="en-US" sz="1700" kern="100" dirty="0" err="1">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unicode</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类型</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13"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原创设计师QQ598969553          _4"/>
          <p:cNvSpPr/>
          <p:nvPr/>
        </p:nvSpPr>
        <p:spPr>
          <a:xfrm>
            <a:off x="1459786" y="3746576"/>
            <a:ext cx="3737363" cy="874407"/>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掌握创建数组的方式，能够选择合适的方式</a:t>
            </a:r>
            <a:r>
              <a:rPr lang="zh-CN" altLang="zh-CN" sz="1800" dirty="0">
                <a:solidFill>
                  <a:srgbClr val="005DA2"/>
                </a:solidFill>
                <a:latin typeface="微软雅黑" panose="020B0503020204020204" pitchFamily="34" charset="-122"/>
                <a:ea typeface="微软雅黑" panose="020B0503020204020204" pitchFamily="34" charset="-122"/>
                <a:cs typeface="+mn-ea"/>
              </a:rPr>
              <a:t>创建一维数组或二维数组</a:t>
            </a:r>
            <a:endParaRPr lang="zh-CN" altLang="zh-CN" sz="1800" dirty="0">
              <a:solidFill>
                <a:srgbClr val="005DA2"/>
              </a:solidFill>
              <a:latin typeface="微软雅黑" panose="020B0503020204020204" pitchFamily="34" charset="-122"/>
              <a:ea typeface="微软雅黑" panose="020B0503020204020204" pitchFamily="34" charset="-122"/>
              <a:cs typeface="+mn-ea"/>
            </a:endParaRPr>
          </a:p>
        </p:txBody>
      </p:sp>
      <p:sp>
        <p:nvSpPr>
          <p:cNvPr id="16"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8" name="组合 7"/>
          <p:cNvGrpSpPr/>
          <p:nvPr/>
        </p:nvGrpSpPr>
        <p:grpSpPr>
          <a:xfrm>
            <a:off x="1019175" y="857056"/>
            <a:ext cx="3533775"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139"/>
          <p:cNvSpPr/>
          <p:nvPr/>
        </p:nvSpPr>
        <p:spPr>
          <a:xfrm>
            <a:off x="1019175" y="1819191"/>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创建数组的基本方式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6" name="文本框 15"/>
          <p:cNvSpPr txBox="1"/>
          <p:nvPr/>
        </p:nvSpPr>
        <p:spPr>
          <a:xfrm>
            <a:off x="1019175" y="2605946"/>
            <a:ext cx="4390575" cy="3600986"/>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en-US" altLang="zh-CN" sz="1900" dirty="0"/>
              <a:t>NumPy</a:t>
            </a:r>
            <a:r>
              <a:rPr lang="zh-CN" altLang="zh-CN" sz="1900" dirty="0"/>
              <a:t>中提供了多种创建数组的方式</a:t>
            </a:r>
            <a:r>
              <a:rPr lang="zh-CN" altLang="zh-CN" sz="1900" dirty="0" smtClean="0"/>
              <a:t>，</a:t>
            </a:r>
            <a:r>
              <a:rPr lang="zh-CN" altLang="zh-CN" sz="1900" dirty="0" smtClean="0">
                <a:solidFill>
                  <a:srgbClr val="005DA2"/>
                </a:solidFill>
              </a:rPr>
              <a:t>最</a:t>
            </a:r>
            <a:r>
              <a:rPr lang="zh-CN" altLang="zh-CN" sz="1900" dirty="0">
                <a:solidFill>
                  <a:srgbClr val="005DA2"/>
                </a:solidFill>
              </a:rPr>
              <a:t>基本的</a:t>
            </a:r>
            <a:r>
              <a:rPr lang="zh-CN" altLang="zh-CN" sz="1900" dirty="0" smtClean="0">
                <a:solidFill>
                  <a:srgbClr val="005DA2"/>
                </a:solidFill>
              </a:rPr>
              <a:t>方式是</a:t>
            </a:r>
            <a:r>
              <a:rPr lang="zh-CN" altLang="zh-CN" sz="1900" dirty="0">
                <a:solidFill>
                  <a:srgbClr val="005DA2"/>
                </a:solidFill>
              </a:rPr>
              <a:t>通过</a:t>
            </a:r>
            <a:r>
              <a:rPr lang="en-US" altLang="zh-CN" sz="1900" dirty="0">
                <a:solidFill>
                  <a:srgbClr val="005DA2"/>
                </a:solidFill>
              </a:rPr>
              <a:t>array()</a:t>
            </a:r>
            <a:r>
              <a:rPr lang="zh-CN" altLang="zh-CN" sz="1900" dirty="0">
                <a:solidFill>
                  <a:srgbClr val="005DA2"/>
                </a:solidFill>
              </a:rPr>
              <a:t>函数创建数组，该函数会</a:t>
            </a:r>
            <a:r>
              <a:rPr lang="zh-CN" altLang="zh-CN" sz="1900" dirty="0" smtClean="0">
                <a:solidFill>
                  <a:srgbClr val="005DA2"/>
                </a:solidFill>
              </a:rPr>
              <a:t>根据列表</a:t>
            </a:r>
            <a:r>
              <a:rPr lang="zh-CN" altLang="zh-CN" sz="1900" dirty="0">
                <a:solidFill>
                  <a:srgbClr val="005DA2"/>
                </a:solidFill>
              </a:rPr>
              <a:t>或元组创建不同维度的数组</a:t>
            </a:r>
            <a:r>
              <a:rPr lang="zh-CN" altLang="zh-CN" sz="1900" dirty="0"/>
              <a:t>：如果列表或元组内部没有嵌套其他列表或元组，则会</a:t>
            </a:r>
            <a:r>
              <a:rPr lang="zh-CN" altLang="zh-CN" sz="1900" dirty="0" smtClean="0"/>
              <a:t>创建一</a:t>
            </a:r>
            <a:r>
              <a:rPr lang="zh-CN" altLang="zh-CN" sz="1900" dirty="0"/>
              <a:t>维数组；如果嵌套了一层列表或元组，则会</a:t>
            </a:r>
            <a:r>
              <a:rPr lang="zh-CN" altLang="zh-CN" sz="1900" dirty="0" smtClean="0"/>
              <a:t>创建二</a:t>
            </a:r>
            <a:r>
              <a:rPr lang="zh-CN" altLang="zh-CN" sz="1900" dirty="0"/>
              <a:t>维数组；如果嵌套了两层列表或元组，则会</a:t>
            </a:r>
            <a:r>
              <a:rPr lang="zh-CN" altLang="zh-CN" sz="1900" dirty="0" smtClean="0"/>
              <a:t>创建三维</a:t>
            </a:r>
            <a:r>
              <a:rPr lang="zh-CN" altLang="zh-CN" sz="1900" dirty="0"/>
              <a:t>数组。</a:t>
            </a:r>
            <a:endParaRPr lang="zh-CN" altLang="zh-CN" sz="1900" dirty="0"/>
          </a:p>
        </p:txBody>
      </p:sp>
      <p:sp>
        <p:nvSpPr>
          <p:cNvPr id="17" name="文本框 16"/>
          <p:cNvSpPr txBox="1"/>
          <p:nvPr/>
        </p:nvSpPr>
        <p:spPr>
          <a:xfrm>
            <a:off x="5966035" y="1120025"/>
            <a:ext cx="1733167" cy="400110"/>
          </a:xfrm>
          <a:prstGeom prst="rect">
            <a:avLst/>
          </a:prstGeom>
          <a:noFill/>
        </p:spPr>
        <p:txBody>
          <a:bodyPr wrap="none" rtlCol="0">
            <a:spAutoFit/>
          </a:bodyPr>
          <a:lstStyle/>
          <a:p>
            <a:r>
              <a:rPr lang="zh-CN" altLang="en-US" sz="2000" b="1" dirty="0">
                <a:latin typeface="黑体" panose="02010609060101010101" charset="-122"/>
                <a:ea typeface="黑体" panose="02010609060101010101" charset="-122"/>
                <a:cs typeface="+mn-ea"/>
                <a:sym typeface="+mn-lt"/>
              </a:rPr>
              <a:t>创建一维数组</a:t>
            </a:r>
            <a:endParaRPr lang="zh-CN" altLang="en-US" sz="2000" b="1" dirty="0">
              <a:latin typeface="黑体" panose="02010609060101010101" charset="-122"/>
              <a:ea typeface="黑体" panose="02010609060101010101" charset="-122"/>
              <a:cs typeface="+mn-ea"/>
              <a:sym typeface="+mn-lt"/>
            </a:endParaRPr>
          </a:p>
        </p:txBody>
      </p:sp>
      <p:sp>
        <p:nvSpPr>
          <p:cNvPr id="20" name="矩形 19"/>
          <p:cNvSpPr/>
          <p:nvPr/>
        </p:nvSpPr>
        <p:spPr>
          <a:xfrm>
            <a:off x="5965234" y="1557586"/>
            <a:ext cx="5362432" cy="100155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6452254" y="1735683"/>
            <a:ext cx="4388392" cy="646331"/>
          </a:xfrm>
          <a:prstGeom prst="rect">
            <a:avLst/>
          </a:prstGeom>
          <a:noFill/>
        </p:spPr>
        <p:txBody>
          <a:bodyPr wrap="square">
            <a:spAutoFit/>
          </a:bodyPr>
          <a:lstStyle/>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import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numpy</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as np</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arr1d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18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array</a:t>
            </a:r>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([1, 2, 3])</a:t>
            </a:r>
            <a:endParaRPr lang="zh-CN"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23" name="文本框 22"/>
          <p:cNvSpPr txBox="1"/>
          <p:nvPr/>
        </p:nvSpPr>
        <p:spPr>
          <a:xfrm>
            <a:off x="5965234" y="2841429"/>
            <a:ext cx="1733167" cy="400110"/>
          </a:xfrm>
          <a:prstGeom prst="rect">
            <a:avLst/>
          </a:prstGeom>
          <a:noFill/>
        </p:spPr>
        <p:txBody>
          <a:bodyPr wrap="none" rtlCol="0">
            <a:spAutoFit/>
          </a:bodyPr>
          <a:lstStyle/>
          <a:p>
            <a:r>
              <a:rPr lang="zh-CN" altLang="en-US" sz="2000" b="1" dirty="0">
                <a:latin typeface="黑体" panose="02010609060101010101" charset="-122"/>
                <a:ea typeface="黑体" panose="02010609060101010101" charset="-122"/>
                <a:cs typeface="+mn-ea"/>
                <a:sym typeface="+mn-lt"/>
              </a:rPr>
              <a:t>创建二维数组</a:t>
            </a:r>
            <a:endParaRPr lang="zh-CN" altLang="en-US" sz="2000" b="1" dirty="0">
              <a:latin typeface="黑体" panose="02010609060101010101" charset="-122"/>
              <a:ea typeface="黑体" panose="02010609060101010101" charset="-122"/>
              <a:cs typeface="+mn-ea"/>
              <a:sym typeface="+mn-lt"/>
            </a:endParaRPr>
          </a:p>
        </p:txBody>
      </p:sp>
      <p:sp>
        <p:nvSpPr>
          <p:cNvPr id="24" name="矩形 23"/>
          <p:cNvSpPr/>
          <p:nvPr/>
        </p:nvSpPr>
        <p:spPr>
          <a:xfrm>
            <a:off x="5965234" y="3278336"/>
            <a:ext cx="5362432" cy="97909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5" name="文本框 24"/>
          <p:cNvSpPr txBox="1"/>
          <p:nvPr/>
        </p:nvSpPr>
        <p:spPr>
          <a:xfrm>
            <a:off x="6520718" y="3483110"/>
            <a:ext cx="4251464" cy="646331"/>
          </a:xfrm>
          <a:prstGeom prst="rect">
            <a:avLst/>
          </a:prstGeom>
          <a:noFill/>
        </p:spPr>
        <p:txBody>
          <a:bodyPr wrap="square">
            <a:spAutoFit/>
          </a:bodyPr>
          <a:lstStyle/>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18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array</a:t>
            </a:r>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        [1, 2, 3], [4, 5, 6]])</a:t>
            </a:r>
            <a:endParaRPr lang="zh-CN"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29" name="文本框 28"/>
          <p:cNvSpPr txBox="1"/>
          <p:nvPr/>
        </p:nvSpPr>
        <p:spPr>
          <a:xfrm>
            <a:off x="5965234" y="4539067"/>
            <a:ext cx="1733167" cy="400110"/>
          </a:xfrm>
          <a:prstGeom prst="rect">
            <a:avLst/>
          </a:prstGeom>
          <a:noFill/>
        </p:spPr>
        <p:txBody>
          <a:bodyPr wrap="none" rtlCol="0">
            <a:spAutoFit/>
          </a:bodyPr>
          <a:lstStyle/>
          <a:p>
            <a:r>
              <a:rPr lang="zh-CN" altLang="en-US" sz="2000" b="1" dirty="0">
                <a:latin typeface="黑体" panose="02010609060101010101" charset="-122"/>
                <a:ea typeface="黑体" panose="02010609060101010101" charset="-122"/>
                <a:cs typeface="+mn-ea"/>
                <a:sym typeface="+mn-lt"/>
              </a:rPr>
              <a:t>创建三维数组</a:t>
            </a:r>
            <a:endParaRPr lang="zh-CN" altLang="en-US" sz="2000" b="1" dirty="0">
              <a:latin typeface="黑体" panose="02010609060101010101" charset="-122"/>
              <a:ea typeface="黑体" panose="02010609060101010101" charset="-122"/>
              <a:cs typeface="+mn-ea"/>
              <a:sym typeface="+mn-lt"/>
            </a:endParaRPr>
          </a:p>
        </p:txBody>
      </p:sp>
      <p:sp>
        <p:nvSpPr>
          <p:cNvPr id="30" name="矩形 29"/>
          <p:cNvSpPr/>
          <p:nvPr/>
        </p:nvSpPr>
        <p:spPr>
          <a:xfrm>
            <a:off x="5965234" y="4976628"/>
            <a:ext cx="5362432" cy="138119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2" name="文本框 31"/>
          <p:cNvSpPr txBox="1"/>
          <p:nvPr/>
        </p:nvSpPr>
        <p:spPr>
          <a:xfrm>
            <a:off x="6160678" y="5205558"/>
            <a:ext cx="4971544" cy="923330"/>
          </a:xfrm>
          <a:prstGeom prst="rect">
            <a:avLst/>
          </a:prstGeom>
          <a:noFill/>
        </p:spPr>
        <p:txBody>
          <a:bodyPr wrap="square">
            <a:spAutoFit/>
          </a:bodyPr>
          <a:lstStyle/>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arr3d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18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array</a:t>
            </a:r>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        [[1, 2, 3], [4, 5, 6]],  </a:t>
            </a:r>
            <a:endPar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        [[7, 8, 9], [10, 11, 12]]])</a:t>
            </a:r>
            <a:endParaRPr lang="zh-CN"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4"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8" name="组合 17"/>
          <p:cNvGrpSpPr/>
          <p:nvPr/>
        </p:nvGrpSpPr>
        <p:grpSpPr>
          <a:xfrm>
            <a:off x="1019175" y="857056"/>
            <a:ext cx="3533775" cy="466725"/>
            <a:chOff x="1019175" y="847725"/>
            <a:chExt cx="3533775" cy="466725"/>
          </a:xfrm>
        </p:grpSpPr>
        <p:sp>
          <p:nvSpPr>
            <p:cNvPr id="1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39"/>
          <p:cNvSpPr/>
          <p:nvPr/>
        </p:nvSpPr>
        <p:spPr>
          <a:xfrm>
            <a:off x="1019175" y="1735336"/>
            <a:ext cx="402680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三维数组元素</a:t>
            </a:r>
            <a:r>
              <a:rPr lang="zh-CN" altLang="en-US" b="1" dirty="0">
                <a:latin typeface="宋体" panose="02010600030101010101" pitchFamily="2" charset="-122"/>
                <a:ea typeface="宋体" panose="02010600030101010101" pitchFamily="2" charset="-122"/>
                <a:sym typeface="思源宋体 CN" panose="02020400000000000000" pitchFamily="18" charset="-122"/>
              </a:rPr>
              <a:t>的</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排列方式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7" name="组合 6"/>
          <p:cNvGrpSpPr/>
          <p:nvPr/>
        </p:nvGrpSpPr>
        <p:grpSpPr>
          <a:xfrm>
            <a:off x="1019175" y="857056"/>
            <a:ext cx="3533775"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026" name="Picture 2" descr="123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27554" y="2709713"/>
            <a:ext cx="10360607" cy="3096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数组的索引和切片</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操作，能够通过不同形式的索引获取数组元素</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44797"/>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smtClean="0">
                  <a:solidFill>
                    <a:srgbClr val="005DA2"/>
                  </a:solidFill>
                  <a:latin typeface="微软雅黑" panose="020B0503020204020204" pitchFamily="34" charset="-122"/>
                  <a:ea typeface="微软雅黑" panose="020B0503020204020204" pitchFamily="34" charset="-122"/>
                  <a:cs typeface="+mn-ea"/>
                </a:rPr>
                <a:t>转换数据类型</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方式</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005DA2"/>
                  </a:solidFill>
                  <a:latin typeface="微软雅黑" panose="020B0503020204020204" pitchFamily="34" charset="-122"/>
                  <a:ea typeface="微软雅黑" panose="020B0503020204020204" pitchFamily="34" charset="-122"/>
                  <a:cs typeface="+mn-ea"/>
                </a:rPr>
                <a:t>astype</a:t>
              </a:r>
              <a:r>
                <a:rPr lang="en-US" altLang="zh-CN" sz="2000" dirty="0">
                  <a:solidFill>
                    <a:srgbClr val="005DA2"/>
                  </a:solidFill>
                  <a:latin typeface="微软雅黑" panose="020B0503020204020204" pitchFamily="34" charset="-122"/>
                  <a:ea typeface="微软雅黑" panose="020B0503020204020204" pitchFamily="34" charset="-122"/>
                  <a:cs typeface="+mn-ea"/>
                </a:rPr>
                <a:t>()</a:t>
              </a:r>
              <a:r>
                <a:rPr lang="zh-CN" altLang="zh-CN" sz="2000" dirty="0">
                  <a:solidFill>
                    <a:srgbClr val="005DA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将数组转换为</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指定数据类型</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82583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数组的算术运算，能够实现数组与</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数组</a:t>
              </a:r>
              <a:r>
                <a:rPr lang="zh-CN" altLang="en-US"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a:t>
              </a:r>
              <a:r>
                <a:rPr lang="zh-CN" altLang="zh-CN" sz="2000" dirty="0" smtClean="0">
                  <a:solidFill>
                    <a:srgbClr val="005DA2"/>
                  </a:solidFill>
                  <a:latin typeface="微软雅黑" panose="020B0503020204020204" pitchFamily="34" charset="-122"/>
                  <a:ea typeface="微软雅黑" panose="020B0503020204020204" pitchFamily="34" charset="-122"/>
                  <a:cs typeface="+mn-ea"/>
                </a:rPr>
                <a:t>数组</a:t>
              </a:r>
              <a:r>
                <a:rPr lang="zh-CN" altLang="zh-CN" sz="2000" dirty="0">
                  <a:solidFill>
                    <a:srgbClr val="005DA2"/>
                  </a:solidFill>
                  <a:latin typeface="微软雅黑" panose="020B0503020204020204" pitchFamily="34" charset="-122"/>
                  <a:ea typeface="微软雅黑" panose="020B0503020204020204" pitchFamily="34" charset="-122"/>
                  <a:cs typeface="+mn-ea"/>
                </a:rPr>
                <a:t>与标量的算术运算</a:t>
              </a:r>
              <a:endParaRPr lang="zh-CN" altLang="zh-CN" sz="2000" dirty="0">
                <a:solidFill>
                  <a:srgbClr val="005DA2"/>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708993"/>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数组的统计运算</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统计</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运算</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实现相应的统计运算</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590034"/>
            <a:ext cx="9001000" cy="685959"/>
            <a:chOff x="978872" y="4108725"/>
            <a:chExt cx="5437064" cy="514350"/>
          </a:xfrm>
        </p:grpSpPr>
        <p:sp>
          <p:nvSpPr>
            <p:cNvPr id="17"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随机数模块</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，能够通过随机数</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模块生成</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包含随机数的数组</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39"/>
          <p:cNvSpPr/>
          <p:nvPr/>
        </p:nvSpPr>
        <p:spPr>
          <a:xfrm>
            <a:off x="1143690" y="1636213"/>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创建数组的其他方式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342678" y="2354169"/>
            <a:ext cx="10009112"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a:solidFill>
                  <a:schemeClr val="tx1"/>
                </a:solidFill>
              </a:rPr>
              <a:t>第</a:t>
            </a:r>
            <a:r>
              <a:rPr lang="en-US" altLang="zh-CN" sz="2400" b="1" dirty="0">
                <a:solidFill>
                  <a:schemeClr val="tx1"/>
                </a:solidFill>
              </a:rPr>
              <a:t>1</a:t>
            </a:r>
            <a:r>
              <a:rPr lang="zh-CN" altLang="en-US" sz="2400" b="1" dirty="0">
                <a:solidFill>
                  <a:schemeClr val="tx1"/>
                </a:solidFill>
              </a:rPr>
              <a:t>种：</a:t>
            </a:r>
            <a:r>
              <a:rPr lang="zh-CN" altLang="zh-CN" dirty="0"/>
              <a:t>通过</a:t>
            </a:r>
            <a:r>
              <a:rPr lang="en-US" altLang="zh-CN" dirty="0">
                <a:solidFill>
                  <a:srgbClr val="1369B2"/>
                </a:solidFill>
              </a:rPr>
              <a:t>zeros()</a:t>
            </a:r>
            <a:r>
              <a:rPr lang="zh-CN" altLang="zh-CN" dirty="0">
                <a:solidFill>
                  <a:srgbClr val="1369B2"/>
                </a:solidFill>
              </a:rPr>
              <a:t>函数</a:t>
            </a:r>
            <a:r>
              <a:rPr lang="zh-CN" altLang="zh-CN" dirty="0"/>
              <a:t>可以创建元素值都是</a:t>
            </a:r>
            <a:r>
              <a:rPr lang="en-US" altLang="zh-CN" dirty="0"/>
              <a:t>0</a:t>
            </a:r>
            <a:r>
              <a:rPr lang="zh-CN" altLang="zh-CN" dirty="0"/>
              <a:t>的数组</a:t>
            </a:r>
            <a:r>
              <a:rPr lang="zh-CN" altLang="en-US" dirty="0"/>
              <a:t>。</a:t>
            </a:r>
            <a:endParaRPr lang="zh-CN" altLang="zh-CN" dirty="0"/>
          </a:p>
        </p:txBody>
      </p:sp>
      <p:sp>
        <p:nvSpPr>
          <p:cNvPr id="7" name="矩形 6"/>
          <p:cNvSpPr/>
          <p:nvPr/>
        </p:nvSpPr>
        <p:spPr>
          <a:xfrm>
            <a:off x="1486694" y="3069754"/>
            <a:ext cx="9073008"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585882" y="3301747"/>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20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zeros</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((3, 3))</a:t>
            </a:r>
            <a:endParaRPr lang="zh-CN"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9" name="文本框 8"/>
          <p:cNvSpPr txBox="1"/>
          <p:nvPr/>
        </p:nvSpPr>
        <p:spPr>
          <a:xfrm>
            <a:off x="1342678" y="4154369"/>
            <a:ext cx="10009112" cy="646331"/>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a:solidFill>
                  <a:schemeClr val="tx1"/>
                </a:solidFill>
              </a:rPr>
              <a:t>第</a:t>
            </a:r>
            <a:r>
              <a:rPr lang="en-US" altLang="zh-CN" sz="2400" b="1" dirty="0">
                <a:solidFill>
                  <a:schemeClr val="tx1"/>
                </a:solidFill>
              </a:rPr>
              <a:t>2</a:t>
            </a:r>
            <a:r>
              <a:rPr lang="zh-CN" altLang="en-US" sz="2400" b="1" dirty="0">
                <a:solidFill>
                  <a:schemeClr val="tx1"/>
                </a:solidFill>
              </a:rPr>
              <a:t>种：</a:t>
            </a:r>
            <a:r>
              <a:rPr lang="zh-CN" altLang="zh-CN" dirty="0"/>
              <a:t>通过</a:t>
            </a:r>
            <a:r>
              <a:rPr lang="en-US" altLang="zh-CN" dirty="0">
                <a:solidFill>
                  <a:srgbClr val="1369B2"/>
                </a:solidFill>
              </a:rPr>
              <a:t>ones()</a:t>
            </a:r>
            <a:r>
              <a:rPr lang="zh-CN" altLang="zh-CN" dirty="0">
                <a:solidFill>
                  <a:srgbClr val="1369B2"/>
                </a:solidFill>
              </a:rPr>
              <a:t>函数</a:t>
            </a:r>
            <a:r>
              <a:rPr lang="zh-CN" altLang="zh-CN" dirty="0"/>
              <a:t>可以创建元素值都为</a:t>
            </a:r>
            <a:r>
              <a:rPr lang="en-US" altLang="zh-CN" dirty="0"/>
              <a:t>1</a:t>
            </a:r>
            <a:r>
              <a:rPr lang="zh-CN" altLang="zh-CN" dirty="0"/>
              <a:t>的数组</a:t>
            </a:r>
            <a:r>
              <a:rPr lang="zh-CN" altLang="en-US" dirty="0"/>
              <a:t>。</a:t>
            </a:r>
            <a:endParaRPr lang="zh-CN" altLang="zh-CN" dirty="0"/>
          </a:p>
        </p:txBody>
      </p:sp>
      <p:sp>
        <p:nvSpPr>
          <p:cNvPr id="10" name="矩形 9"/>
          <p:cNvSpPr/>
          <p:nvPr/>
        </p:nvSpPr>
        <p:spPr>
          <a:xfrm>
            <a:off x="1486694" y="4869954"/>
            <a:ext cx="9073008"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85882" y="5107960"/>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20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ones</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((3, 3))</a:t>
            </a:r>
            <a:endParaRPr lang="zh-CN"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342678" y="2354169"/>
            <a:ext cx="9217024" cy="1107996"/>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a:solidFill>
                  <a:schemeClr val="tx1"/>
                </a:solidFill>
              </a:rPr>
              <a:t>第</a:t>
            </a:r>
            <a:r>
              <a:rPr lang="en-US" altLang="zh-CN" sz="2400" b="1" dirty="0">
                <a:solidFill>
                  <a:schemeClr val="tx1"/>
                </a:solidFill>
              </a:rPr>
              <a:t>3</a:t>
            </a:r>
            <a:r>
              <a:rPr lang="zh-CN" altLang="en-US" sz="2400" b="1" dirty="0">
                <a:solidFill>
                  <a:schemeClr val="tx1"/>
                </a:solidFill>
              </a:rPr>
              <a:t>种</a:t>
            </a:r>
            <a:r>
              <a:rPr lang="zh-CN" altLang="en-US" sz="2400" b="1" dirty="0" smtClean="0">
                <a:solidFill>
                  <a:schemeClr val="tx1"/>
                </a:solidFill>
              </a:rPr>
              <a:t>：</a:t>
            </a:r>
            <a:r>
              <a:rPr lang="zh-CN" altLang="zh-CN" dirty="0"/>
              <a:t>通过</a:t>
            </a:r>
            <a:r>
              <a:rPr lang="en-US" altLang="zh-CN" dirty="0">
                <a:solidFill>
                  <a:srgbClr val="005DA2"/>
                </a:solidFill>
              </a:rPr>
              <a:t>empty()</a:t>
            </a:r>
            <a:r>
              <a:rPr lang="zh-CN" altLang="zh-CN" dirty="0">
                <a:solidFill>
                  <a:srgbClr val="005DA2"/>
                </a:solidFill>
              </a:rPr>
              <a:t>函数</a:t>
            </a:r>
            <a:r>
              <a:rPr lang="zh-CN" altLang="zh-CN" dirty="0"/>
              <a:t>创建一个未初始化的数组，该数组的特点是只分配了内存空间，它里面填充的元素都是随机的。</a:t>
            </a:r>
            <a:endParaRPr lang="zh-CN" altLang="zh-CN" dirty="0"/>
          </a:p>
        </p:txBody>
      </p:sp>
      <p:sp>
        <p:nvSpPr>
          <p:cNvPr id="7" name="矩形 6"/>
          <p:cNvSpPr/>
          <p:nvPr/>
        </p:nvSpPr>
        <p:spPr>
          <a:xfrm>
            <a:off x="1486694" y="3519250"/>
            <a:ext cx="9073008" cy="68579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585882" y="3662094"/>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20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empty</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((3, 3))</a:t>
            </a:r>
            <a:endParaRPr lang="zh-CN"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9" name="文本框 8"/>
          <p:cNvSpPr txBox="1"/>
          <p:nvPr/>
        </p:nvSpPr>
        <p:spPr>
          <a:xfrm>
            <a:off x="1342678" y="4369530"/>
            <a:ext cx="9217024" cy="1107996"/>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a:solidFill>
                  <a:schemeClr val="tx1"/>
                </a:solidFill>
              </a:rPr>
              <a:t>第</a:t>
            </a:r>
            <a:r>
              <a:rPr lang="en-US" altLang="zh-CN" sz="2400" b="1" dirty="0">
                <a:solidFill>
                  <a:schemeClr val="tx1"/>
                </a:solidFill>
              </a:rPr>
              <a:t>4</a:t>
            </a:r>
            <a:r>
              <a:rPr lang="zh-CN" altLang="en-US" sz="2400" b="1" dirty="0">
                <a:solidFill>
                  <a:schemeClr val="tx1"/>
                </a:solidFill>
              </a:rPr>
              <a:t>种：</a:t>
            </a:r>
            <a:r>
              <a:rPr lang="zh-CN" altLang="zh-CN" dirty="0"/>
              <a:t>通过</a:t>
            </a:r>
            <a:r>
              <a:rPr lang="en-US" altLang="zh-CN" dirty="0" err="1">
                <a:solidFill>
                  <a:srgbClr val="005DA2"/>
                </a:solidFill>
              </a:rPr>
              <a:t>arange</a:t>
            </a:r>
            <a:r>
              <a:rPr lang="en-US" altLang="zh-CN" dirty="0">
                <a:solidFill>
                  <a:srgbClr val="005DA2"/>
                </a:solidFill>
              </a:rPr>
              <a:t>()</a:t>
            </a:r>
            <a:r>
              <a:rPr lang="zh-CN" altLang="zh-CN" dirty="0">
                <a:solidFill>
                  <a:srgbClr val="005DA2"/>
                </a:solidFill>
              </a:rPr>
              <a:t>函数</a:t>
            </a:r>
            <a:r>
              <a:rPr lang="zh-CN" altLang="zh-CN" dirty="0"/>
              <a:t>可以创建一个等差数组，它的功能类似于</a:t>
            </a:r>
            <a:r>
              <a:rPr lang="en-US" altLang="zh-CN" dirty="0"/>
              <a:t>range()</a:t>
            </a:r>
            <a:r>
              <a:rPr lang="zh-CN" altLang="zh-CN" dirty="0"/>
              <a:t>，只不过</a:t>
            </a:r>
            <a:r>
              <a:rPr lang="en-US" altLang="zh-CN" dirty="0" err="1"/>
              <a:t>arange</a:t>
            </a:r>
            <a:r>
              <a:rPr lang="en-US" altLang="zh-CN" dirty="0"/>
              <a:t>()</a:t>
            </a:r>
            <a:r>
              <a:rPr lang="zh-CN" altLang="zh-CN" dirty="0"/>
              <a:t>函数返回的结果是一维数组，而不是列表</a:t>
            </a:r>
            <a:r>
              <a:rPr lang="zh-CN" altLang="en-US" dirty="0"/>
              <a:t>。</a:t>
            </a:r>
            <a:endParaRPr lang="zh-CN" altLang="zh-CN" dirty="0"/>
          </a:p>
        </p:txBody>
      </p:sp>
      <p:sp>
        <p:nvSpPr>
          <p:cNvPr id="10" name="矩形 9"/>
          <p:cNvSpPr/>
          <p:nvPr/>
        </p:nvSpPr>
        <p:spPr>
          <a:xfrm>
            <a:off x="1486694" y="5518026"/>
            <a:ext cx="9073008" cy="72008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585882" y="5673514"/>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20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arange</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(1, 20, 5)</a:t>
            </a:r>
            <a:endParaRPr lang="zh-CN"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3" name="组合 12"/>
          <p:cNvGrpSpPr/>
          <p:nvPr/>
        </p:nvGrpSpPr>
        <p:grpSpPr>
          <a:xfrm>
            <a:off x="1019175" y="857056"/>
            <a:ext cx="3533775"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143690" y="1636213"/>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创建数组的其他方式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1342678" y="2997746"/>
            <a:ext cx="9217024" cy="1107996"/>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en-US" sz="2400" b="1" dirty="0">
                <a:solidFill>
                  <a:schemeClr val="tx1"/>
                </a:solidFill>
              </a:rPr>
              <a:t>第</a:t>
            </a:r>
            <a:r>
              <a:rPr lang="en-US" altLang="zh-CN" sz="2400" b="1" dirty="0">
                <a:solidFill>
                  <a:schemeClr val="tx1"/>
                </a:solidFill>
              </a:rPr>
              <a:t>5</a:t>
            </a:r>
            <a:r>
              <a:rPr lang="zh-CN" altLang="en-US" sz="2400" b="1" dirty="0">
                <a:solidFill>
                  <a:schemeClr val="tx1"/>
                </a:solidFill>
              </a:rPr>
              <a:t>种</a:t>
            </a:r>
            <a:r>
              <a:rPr lang="zh-CN" altLang="en-US" sz="2400" b="1" dirty="0" smtClean="0">
                <a:solidFill>
                  <a:schemeClr val="tx1"/>
                </a:solidFill>
              </a:rPr>
              <a:t>：</a:t>
            </a:r>
            <a:r>
              <a:rPr lang="zh-CN" altLang="zh-CN" dirty="0"/>
              <a:t>通过</a:t>
            </a:r>
            <a:r>
              <a:rPr lang="en-US" altLang="zh-CN" dirty="0" err="1">
                <a:solidFill>
                  <a:srgbClr val="005DA2"/>
                </a:solidFill>
              </a:rPr>
              <a:t>linspace</a:t>
            </a:r>
            <a:r>
              <a:rPr lang="en-US" altLang="zh-CN" dirty="0">
                <a:solidFill>
                  <a:srgbClr val="005DA2"/>
                </a:solidFill>
              </a:rPr>
              <a:t>()</a:t>
            </a:r>
            <a:r>
              <a:rPr lang="zh-CN" altLang="zh-CN" dirty="0">
                <a:solidFill>
                  <a:srgbClr val="005DA2"/>
                </a:solidFill>
              </a:rPr>
              <a:t>函数</a:t>
            </a:r>
            <a:r>
              <a:rPr lang="zh-CN" altLang="zh-CN" dirty="0"/>
              <a:t>也可以创建一个等差数组，不同于</a:t>
            </a:r>
            <a:r>
              <a:rPr lang="en-US" altLang="zh-CN" dirty="0" err="1"/>
              <a:t>arange</a:t>
            </a:r>
            <a:r>
              <a:rPr lang="en-US" altLang="zh-CN" dirty="0"/>
              <a:t>()</a:t>
            </a:r>
            <a:r>
              <a:rPr lang="zh-CN" altLang="zh-CN" dirty="0"/>
              <a:t>函数，</a:t>
            </a:r>
            <a:r>
              <a:rPr lang="en-US" altLang="zh-CN" dirty="0" err="1"/>
              <a:t>linspace</a:t>
            </a:r>
            <a:r>
              <a:rPr lang="en-US" altLang="zh-CN" dirty="0"/>
              <a:t>()</a:t>
            </a:r>
            <a:r>
              <a:rPr lang="zh-CN" altLang="zh-CN" dirty="0"/>
              <a:t>函数需要指定数组中元素的数量，而不需要指定步长。</a:t>
            </a:r>
            <a:endParaRPr lang="zh-CN" altLang="zh-CN" dirty="0"/>
          </a:p>
        </p:txBody>
      </p:sp>
      <p:sp>
        <p:nvSpPr>
          <p:cNvPr id="7" name="矩形 6"/>
          <p:cNvSpPr/>
          <p:nvPr/>
        </p:nvSpPr>
        <p:spPr>
          <a:xfrm>
            <a:off x="1486694" y="4289395"/>
            <a:ext cx="9073008" cy="940599"/>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585882" y="4559639"/>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t>
            </a:r>
            <a:r>
              <a:rPr lang="en-US" altLang="zh-CN" sz="2000" b="1" dirty="0" err="1">
                <a:solidFill>
                  <a:srgbClr val="005DA2"/>
                </a:solidFill>
                <a:latin typeface="Courier New" panose="02070309020205020404" pitchFamily="49" charset="0"/>
                <a:ea typeface="宋体" panose="02010600030101010101" pitchFamily="2" charset="-122"/>
                <a:cs typeface="Courier New" panose="02070309020205020404" pitchFamily="49" charset="0"/>
              </a:rPr>
              <a:t>linspace</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(1, 20, 5)</a:t>
            </a:r>
            <a:endParaRPr lang="zh-CN"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10" name="组合 9"/>
          <p:cNvGrpSpPr/>
          <p:nvPr/>
        </p:nvGrpSpPr>
        <p:grpSpPr>
          <a:xfrm>
            <a:off x="1019175" y="857056"/>
            <a:ext cx="3533775"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3" name="矩形: 圆角 139"/>
          <p:cNvSpPr/>
          <p:nvPr/>
        </p:nvSpPr>
        <p:spPr>
          <a:xfrm>
            <a:off x="1143690" y="2038492"/>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创建数组的其他方式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圆角 139"/>
          <p:cNvSpPr/>
          <p:nvPr/>
        </p:nvSpPr>
        <p:spPr>
          <a:xfrm>
            <a:off x="1276318" y="1882232"/>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指定</a:t>
            </a:r>
            <a:r>
              <a:rPr lang="zh-CN" altLang="en-US" b="1" dirty="0" smtClean="0">
                <a:latin typeface="宋体" panose="02010600030101010101" pitchFamily="2" charset="-122"/>
                <a:ea typeface="宋体" panose="02010600030101010101" pitchFamily="2" charset="-122"/>
              </a:rPr>
              <a:t>数组的数据类型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342678" y="2709714"/>
            <a:ext cx="9865096" cy="553998"/>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a:t>在使用前面介绍的函数创建数组时，可以</a:t>
            </a:r>
            <a:r>
              <a:rPr lang="zh-CN" altLang="zh-CN" dirty="0">
                <a:solidFill>
                  <a:srgbClr val="005DA2"/>
                </a:solidFill>
              </a:rPr>
              <a:t>通过</a:t>
            </a:r>
            <a:r>
              <a:rPr lang="en-US" altLang="zh-CN" dirty="0" err="1">
                <a:solidFill>
                  <a:srgbClr val="005DA2"/>
                </a:solidFill>
              </a:rPr>
              <a:t>dtype</a:t>
            </a:r>
            <a:r>
              <a:rPr lang="zh-CN" altLang="zh-CN" dirty="0">
                <a:solidFill>
                  <a:srgbClr val="005DA2"/>
                </a:solidFill>
              </a:rPr>
              <a:t>参数显式地指明数组的</a:t>
            </a:r>
            <a:r>
              <a:rPr lang="zh-CN" altLang="zh-CN" dirty="0" smtClean="0">
                <a:solidFill>
                  <a:srgbClr val="005DA2"/>
                </a:solidFill>
              </a:rPr>
              <a:t>数据类型</a:t>
            </a:r>
            <a:r>
              <a:rPr lang="zh-CN" altLang="en-US" dirty="0" smtClean="0"/>
              <a:t>。</a:t>
            </a:r>
            <a:endParaRPr lang="zh-CN" altLang="zh-CN" dirty="0"/>
          </a:p>
        </p:txBody>
      </p:sp>
      <p:sp>
        <p:nvSpPr>
          <p:cNvPr id="7" name="矩形 6"/>
          <p:cNvSpPr/>
          <p:nvPr/>
        </p:nvSpPr>
        <p:spPr>
          <a:xfrm>
            <a:off x="1486694" y="3357786"/>
            <a:ext cx="9073008" cy="72995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585882" y="3524965"/>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 2, 3], </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dtype=np.float32</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9" name="矩形 8"/>
          <p:cNvSpPr/>
          <p:nvPr/>
        </p:nvSpPr>
        <p:spPr>
          <a:xfrm>
            <a:off x="1486694" y="4725938"/>
            <a:ext cx="9073008" cy="79208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1585882" y="4921927"/>
            <a:ext cx="8901812" cy="400110"/>
          </a:xfrm>
          <a:prstGeom prst="rect">
            <a:avLst/>
          </a:prstGeom>
          <a:noFill/>
        </p:spPr>
        <p:txBody>
          <a:bodyPr wrap="square">
            <a:spAutoFit/>
          </a:bodyPr>
          <a:lstStyle/>
          <a:p>
            <a:pPr indent="228600"/>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np.ones</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((3, 3), </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dtype='int32'</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5" name="矩形 14"/>
          <p:cNvSpPr/>
          <p:nvPr/>
        </p:nvSpPr>
        <p:spPr>
          <a:xfrm>
            <a:off x="5876063" y="3531505"/>
            <a:ext cx="1523986" cy="348486"/>
          </a:xfrm>
          <a:prstGeom prst="rect">
            <a:avLst/>
          </a:prstGeom>
          <a:noFill/>
          <a:ln>
            <a:solidFill>
              <a:srgbClr val="FA01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矩形 18"/>
          <p:cNvSpPr/>
          <p:nvPr/>
        </p:nvSpPr>
        <p:spPr>
          <a:xfrm>
            <a:off x="5294311" y="4903253"/>
            <a:ext cx="1016919" cy="348486"/>
          </a:xfrm>
          <a:prstGeom prst="rect">
            <a:avLst/>
          </a:prstGeom>
          <a:noFill/>
          <a:ln>
            <a:solidFill>
              <a:srgbClr val="FA01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24" name="肘形连接符 23"/>
          <p:cNvCxnSpPr>
            <a:stCxn id="19" idx="2"/>
          </p:cNvCxnSpPr>
          <p:nvPr/>
        </p:nvCxnSpPr>
        <p:spPr>
          <a:xfrm rot="16200000" flipH="1">
            <a:off x="6520024" y="4534486"/>
            <a:ext cx="636538" cy="2071044"/>
          </a:xfrm>
          <a:prstGeom prst="bentConnector2">
            <a:avLst/>
          </a:prstGeom>
          <a:ln>
            <a:solidFill>
              <a:srgbClr val="FA010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肘形连接符 28"/>
          <p:cNvCxnSpPr>
            <a:stCxn id="15" idx="2"/>
          </p:cNvCxnSpPr>
          <p:nvPr/>
        </p:nvCxnSpPr>
        <p:spPr>
          <a:xfrm rot="16200000" flipH="1">
            <a:off x="7201609" y="3316438"/>
            <a:ext cx="475696" cy="1602802"/>
          </a:xfrm>
          <a:prstGeom prst="bentConnector2">
            <a:avLst/>
          </a:prstGeom>
          <a:ln>
            <a:solidFill>
              <a:srgbClr val="FA0102"/>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grpSp>
        <p:nvGrpSpPr>
          <p:cNvPr id="21" name="组合 20"/>
          <p:cNvGrpSpPr/>
          <p:nvPr/>
        </p:nvGrpSpPr>
        <p:grpSpPr>
          <a:xfrm>
            <a:off x="1019175" y="857056"/>
            <a:ext cx="3533775" cy="466725"/>
            <a:chOff x="1019175" y="847725"/>
            <a:chExt cx="3533775" cy="466725"/>
          </a:xfrm>
        </p:grpSpPr>
        <p:sp>
          <p:nvSpPr>
            <p:cNvPr id="2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4</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创建</a:t>
              </a:r>
              <a:r>
                <a:rPr lang="zh-CN" altLang="zh-CN" sz="2000" dirty="0">
                  <a:solidFill>
                    <a:srgbClr val="595959"/>
                  </a:solidFill>
                  <a:latin typeface="微软雅黑" panose="020B0503020204020204" pitchFamily="34" charset="-122"/>
                  <a:ea typeface="微软雅黑" panose="020B0503020204020204" pitchFamily="34" charset="-122"/>
                </a:rPr>
                <a:t>数组</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6" name="矩形 25"/>
          <p:cNvSpPr/>
          <p:nvPr/>
        </p:nvSpPr>
        <p:spPr>
          <a:xfrm>
            <a:off x="8240858" y="4181812"/>
            <a:ext cx="2318844" cy="403329"/>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en-US" sz="1800" dirty="0">
                <a:solidFill>
                  <a:srgbClr val="FF0000"/>
                </a:solidFill>
                <a:latin typeface="宋体" panose="02010600030101010101" pitchFamily="2" charset="-122"/>
                <a:ea typeface="宋体" panose="02010600030101010101" pitchFamily="2" charset="-122"/>
                <a:sym typeface="+mn-lt"/>
              </a:rPr>
              <a:t>传入“模块名</a:t>
            </a:r>
            <a:r>
              <a:rPr lang="en-US" altLang="zh-CN" sz="1800" dirty="0">
                <a:solidFill>
                  <a:srgbClr val="FF0000"/>
                </a:solidFill>
                <a:latin typeface="宋体" panose="02010600030101010101" pitchFamily="2" charset="-122"/>
                <a:ea typeface="宋体" panose="02010600030101010101" pitchFamily="2" charset="-122"/>
                <a:sym typeface="+mn-lt"/>
              </a:rPr>
              <a:t>.</a:t>
            </a:r>
            <a:r>
              <a:rPr lang="zh-CN" altLang="en-US" sz="1800" dirty="0">
                <a:solidFill>
                  <a:srgbClr val="FF0000"/>
                </a:solidFill>
                <a:latin typeface="宋体" panose="02010600030101010101" pitchFamily="2" charset="-122"/>
                <a:ea typeface="宋体" panose="02010600030101010101" pitchFamily="2" charset="-122"/>
                <a:sym typeface="+mn-lt"/>
              </a:rPr>
              <a:t>类型”</a:t>
            </a:r>
            <a:endParaRPr lang="zh-CN" altLang="en-US" sz="1800" dirty="0">
              <a:solidFill>
                <a:srgbClr val="FF0000"/>
              </a:solidFill>
              <a:latin typeface="宋体" panose="02010600030101010101" pitchFamily="2" charset="-122"/>
              <a:ea typeface="宋体" panose="02010600030101010101" pitchFamily="2" charset="-122"/>
              <a:sym typeface="+mn-lt"/>
            </a:endParaRPr>
          </a:p>
        </p:txBody>
      </p:sp>
      <p:sp>
        <p:nvSpPr>
          <p:cNvPr id="27" name="矩形 26"/>
          <p:cNvSpPr/>
          <p:nvPr/>
        </p:nvSpPr>
        <p:spPr>
          <a:xfrm>
            <a:off x="7873815" y="5522467"/>
            <a:ext cx="1821791" cy="763369"/>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800" dirty="0">
                <a:solidFill>
                  <a:srgbClr val="FF0000"/>
                </a:solidFill>
                <a:latin typeface="宋体" panose="02010600030101010101" pitchFamily="2" charset="-122"/>
                <a:ea typeface="宋体" panose="02010600030101010101" pitchFamily="2" charset="-122"/>
                <a:sym typeface="+mn-lt"/>
              </a:rPr>
              <a:t>传入一个包含类型的字符串</a:t>
            </a:r>
            <a:endParaRPr lang="zh-CN" altLang="en-US" sz="1800" dirty="0">
              <a:solidFill>
                <a:srgbClr val="FF0000"/>
              </a:solidFill>
              <a:latin typeface="宋体" panose="02010600030101010101" pitchFamily="2" charset="-122"/>
              <a:ea typeface="宋体" panose="02010600030101010101" pitchFamily="2" charset="-122"/>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5696596"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023198" y="3357786"/>
            <a:ext cx="4680520" cy="1000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en-US" sz="1900" dirty="0" smtClean="0">
                <a:solidFill>
                  <a:srgbClr val="595959"/>
                </a:solidFill>
                <a:latin typeface="微软雅黑" panose="020B0503020204020204" pitchFamily="34" charset="-122"/>
                <a:ea typeface="微软雅黑" panose="020B0503020204020204" pitchFamily="34" charset="-122"/>
              </a:rPr>
              <a:t>模拟初始状态下的</a:t>
            </a:r>
            <a:r>
              <a:rPr lang="zh-CN" altLang="zh-CN" sz="1900" dirty="0" smtClean="0">
                <a:solidFill>
                  <a:srgbClr val="595959"/>
                </a:solidFill>
                <a:latin typeface="微软雅黑" panose="020B0503020204020204" pitchFamily="34" charset="-122"/>
                <a:ea typeface="微软雅黑" panose="020B0503020204020204" pitchFamily="34" charset="-122"/>
              </a:rPr>
              <a:t>象棋棋盘</a:t>
            </a:r>
            <a:r>
              <a:rPr lang="zh-CN" altLang="en-US" sz="1900" dirty="0" smtClean="0">
                <a:solidFill>
                  <a:srgbClr val="595959"/>
                </a:solidFill>
                <a:latin typeface="微软雅黑" panose="020B0503020204020204" pitchFamily="34" charset="-122"/>
                <a:ea typeface="微软雅黑" panose="020B0503020204020204" pitchFamily="34" charset="-122"/>
              </a:rPr>
              <a:t>模型。</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en-US" sz="1900" dirty="0">
                <a:solidFill>
                  <a:srgbClr val="595959"/>
                </a:solidFill>
                <a:latin typeface="微软雅黑" panose="020B0503020204020204" pitchFamily="34" charset="-122"/>
                <a:ea typeface="微软雅黑" panose="020B0503020204020204" pitchFamily="34" charset="-122"/>
              </a:rPr>
              <a:t>模拟初始状态下</a:t>
            </a:r>
            <a:r>
              <a:rPr lang="zh-CN" altLang="en-US" sz="1900" dirty="0" smtClean="0">
                <a:solidFill>
                  <a:srgbClr val="595959"/>
                </a:solidFill>
                <a:latin typeface="微软雅黑" panose="020B0503020204020204" pitchFamily="34" charset="-122"/>
                <a:ea typeface="微软雅黑" panose="020B0503020204020204" pitchFamily="34" charset="-122"/>
              </a:rPr>
              <a:t>的</a:t>
            </a:r>
            <a:r>
              <a:rPr lang="zh-CN" altLang="zh-CN" sz="1900" dirty="0" smtClean="0">
                <a:solidFill>
                  <a:srgbClr val="595959"/>
                </a:solidFill>
                <a:latin typeface="微软雅黑" panose="020B0503020204020204" pitchFamily="34" charset="-122"/>
                <a:ea typeface="微软雅黑" panose="020B0503020204020204" pitchFamily="34" charset="-122"/>
              </a:rPr>
              <a:t>围棋棋盘</a:t>
            </a:r>
            <a:r>
              <a:rPr lang="zh-CN" altLang="en-US" sz="1900" dirty="0">
                <a:solidFill>
                  <a:srgbClr val="595959"/>
                </a:solidFill>
                <a:latin typeface="微软雅黑" panose="020B0503020204020204" pitchFamily="34" charset="-122"/>
                <a:ea typeface="微软雅黑" panose="020B0503020204020204" pitchFamily="34" charset="-122"/>
              </a:rPr>
              <a:t>模型</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smtClean="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填色小游戏</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2-2</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982638" y="2421682"/>
            <a:ext cx="7056784" cy="2723823"/>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1900" dirty="0"/>
              <a:t>假设现在有一个</a:t>
            </a:r>
            <a:r>
              <a:rPr lang="en-US" altLang="zh-CN" sz="1900" dirty="0">
                <a:solidFill>
                  <a:srgbClr val="005DA2"/>
                </a:solidFill>
              </a:rPr>
              <a:t>8</a:t>
            </a:r>
            <a:r>
              <a:rPr lang="zh-CN" altLang="zh-CN" sz="1900" dirty="0">
                <a:solidFill>
                  <a:srgbClr val="005DA2"/>
                </a:solidFill>
              </a:rPr>
              <a:t>行</a:t>
            </a:r>
            <a:r>
              <a:rPr lang="en-US" altLang="zh-CN" sz="1900" dirty="0">
                <a:solidFill>
                  <a:srgbClr val="005DA2"/>
                </a:solidFill>
              </a:rPr>
              <a:t>8</a:t>
            </a:r>
            <a:r>
              <a:rPr lang="zh-CN" altLang="zh-CN" sz="1900" dirty="0">
                <a:solidFill>
                  <a:srgbClr val="005DA2"/>
                </a:solidFill>
              </a:rPr>
              <a:t>列的方格</a:t>
            </a:r>
            <a:r>
              <a:rPr lang="zh-CN" altLang="zh-CN" sz="1900" dirty="0"/>
              <a:t>，每个方格</a:t>
            </a:r>
            <a:r>
              <a:rPr lang="zh-CN" altLang="zh-CN" sz="1900" dirty="0" smtClean="0"/>
              <a:t>需要</a:t>
            </a:r>
            <a:r>
              <a:rPr lang="zh-CN" altLang="zh-CN" sz="1900" dirty="0"/>
              <a:t>被填充上指定的颜色，具体如下：</a:t>
            </a:r>
            <a:endParaRPr lang="zh-CN" altLang="zh-CN" sz="1900" dirty="0"/>
          </a:p>
          <a:p>
            <a:pPr marL="342900" lvl="0" indent="-342900">
              <a:buFont typeface="Arial" panose="020B0604020202020204" pitchFamily="34" charset="0"/>
              <a:buChar char="•"/>
            </a:pPr>
            <a:r>
              <a:rPr lang="zh-CN" altLang="zh-CN" sz="1900" dirty="0" smtClean="0"/>
              <a:t>从上往下</a:t>
            </a:r>
            <a:r>
              <a:rPr lang="zh-CN" altLang="zh-CN" sz="1900" dirty="0" smtClean="0">
                <a:solidFill>
                  <a:srgbClr val="005DA2"/>
                </a:solidFill>
              </a:rPr>
              <a:t>奇数行偶数列的</a:t>
            </a:r>
            <a:r>
              <a:rPr lang="zh-CN" altLang="en-US" sz="1900" dirty="0" smtClean="0">
                <a:solidFill>
                  <a:srgbClr val="005DA2"/>
                </a:solidFill>
              </a:rPr>
              <a:t>方格</a:t>
            </a:r>
            <a:r>
              <a:rPr lang="zh-CN" altLang="zh-CN" sz="1900" dirty="0" smtClean="0">
                <a:solidFill>
                  <a:srgbClr val="005DA2"/>
                </a:solidFill>
              </a:rPr>
              <a:t>填充</a:t>
            </a:r>
            <a:r>
              <a:rPr lang="en-US" altLang="zh-CN" sz="1900" dirty="0">
                <a:solidFill>
                  <a:srgbClr val="005DA2"/>
                </a:solidFill>
              </a:rPr>
              <a:t>'</a:t>
            </a:r>
            <a:r>
              <a:rPr lang="zh-CN" altLang="zh-CN" sz="1900" dirty="0">
                <a:solidFill>
                  <a:srgbClr val="005DA2"/>
                </a:solidFill>
              </a:rPr>
              <a:t>黑</a:t>
            </a:r>
            <a:r>
              <a:rPr lang="en-US" altLang="zh-CN" sz="1900" dirty="0">
                <a:solidFill>
                  <a:srgbClr val="005DA2"/>
                </a:solidFill>
              </a:rPr>
              <a:t>' </a:t>
            </a:r>
            <a:r>
              <a:rPr lang="zh-CN" altLang="zh-CN" sz="1900" dirty="0" smtClean="0"/>
              <a:t>，行数和列数从</a:t>
            </a:r>
            <a:r>
              <a:rPr lang="en-US" altLang="zh-CN" sz="1900" dirty="0" smtClean="0"/>
              <a:t>1</a:t>
            </a:r>
            <a:r>
              <a:rPr lang="zh-CN" altLang="zh-CN" sz="1900" dirty="0" smtClean="0"/>
              <a:t>开始。</a:t>
            </a:r>
            <a:endParaRPr lang="zh-CN" altLang="zh-CN" sz="1900" dirty="0" smtClean="0"/>
          </a:p>
          <a:p>
            <a:pPr marL="342900" lvl="0" indent="-342900">
              <a:buFont typeface="Arial" panose="020B0604020202020204" pitchFamily="34" charset="0"/>
              <a:buChar char="•"/>
            </a:pPr>
            <a:r>
              <a:rPr lang="zh-CN" altLang="zh-CN" sz="1900" dirty="0" smtClean="0"/>
              <a:t>从上往下</a:t>
            </a:r>
            <a:r>
              <a:rPr lang="zh-CN" altLang="zh-CN" sz="1900" dirty="0" smtClean="0">
                <a:solidFill>
                  <a:srgbClr val="005DA2"/>
                </a:solidFill>
              </a:rPr>
              <a:t>偶数行奇数列的</a:t>
            </a:r>
            <a:r>
              <a:rPr lang="zh-CN" altLang="en-US" sz="1900" dirty="0">
                <a:solidFill>
                  <a:srgbClr val="005DA2"/>
                </a:solidFill>
              </a:rPr>
              <a:t>方格</a:t>
            </a:r>
            <a:r>
              <a:rPr lang="zh-CN" altLang="zh-CN" sz="1900" dirty="0" smtClean="0">
                <a:solidFill>
                  <a:srgbClr val="005DA2"/>
                </a:solidFill>
              </a:rPr>
              <a:t>填充</a:t>
            </a:r>
            <a:r>
              <a:rPr lang="en-US" altLang="zh-CN" sz="1900" dirty="0">
                <a:solidFill>
                  <a:srgbClr val="005DA2"/>
                </a:solidFill>
              </a:rPr>
              <a:t>'</a:t>
            </a:r>
            <a:r>
              <a:rPr lang="zh-CN" altLang="zh-CN" sz="1900" dirty="0" smtClean="0">
                <a:solidFill>
                  <a:srgbClr val="005DA2"/>
                </a:solidFill>
              </a:rPr>
              <a:t>黑</a:t>
            </a:r>
            <a:r>
              <a:rPr lang="en-US" altLang="zh-CN" sz="1900" dirty="0">
                <a:solidFill>
                  <a:srgbClr val="005DA2"/>
                </a:solidFill>
              </a:rPr>
              <a:t>' </a:t>
            </a:r>
            <a:r>
              <a:rPr lang="zh-CN" altLang="zh-CN" sz="1900" dirty="0" smtClean="0"/>
              <a:t>，行数和列数从</a:t>
            </a:r>
            <a:r>
              <a:rPr lang="en-US" altLang="zh-CN" sz="1900" dirty="0" smtClean="0"/>
              <a:t>1</a:t>
            </a:r>
            <a:r>
              <a:rPr lang="zh-CN" altLang="zh-CN" sz="1900" dirty="0" smtClean="0"/>
              <a:t>开始。</a:t>
            </a:r>
            <a:endParaRPr lang="zh-CN" altLang="zh-CN" sz="1900" dirty="0" smtClean="0"/>
          </a:p>
          <a:p>
            <a:pPr marL="342900" lvl="0" indent="-342900">
              <a:buFont typeface="Arial" panose="020B0604020202020204" pitchFamily="34" charset="0"/>
              <a:buChar char="•"/>
            </a:pPr>
            <a:r>
              <a:rPr lang="en-US" altLang="zh-CN" sz="1900" dirty="0" smtClean="0">
                <a:solidFill>
                  <a:srgbClr val="005DA2"/>
                </a:solidFill>
              </a:rPr>
              <a:t>4</a:t>
            </a:r>
            <a:r>
              <a:rPr lang="zh-CN" altLang="zh-CN" sz="1900" dirty="0" smtClean="0">
                <a:solidFill>
                  <a:srgbClr val="005DA2"/>
                </a:solidFill>
              </a:rPr>
              <a:t>个</a:t>
            </a:r>
            <a:r>
              <a:rPr lang="zh-CN" altLang="zh-CN" sz="1900" dirty="0">
                <a:solidFill>
                  <a:srgbClr val="005DA2"/>
                </a:solidFill>
              </a:rPr>
              <a:t>角</a:t>
            </a:r>
            <a:r>
              <a:rPr lang="zh-CN" altLang="zh-CN" sz="1900" dirty="0" smtClean="0"/>
              <a:t>的</a:t>
            </a:r>
            <a:r>
              <a:rPr lang="zh-CN" altLang="en-US" sz="1900" dirty="0"/>
              <a:t>方格</a:t>
            </a:r>
            <a:r>
              <a:rPr lang="zh-CN" altLang="zh-CN" sz="1900" dirty="0" smtClean="0">
                <a:solidFill>
                  <a:srgbClr val="005DA2"/>
                </a:solidFill>
              </a:rPr>
              <a:t>填充</a:t>
            </a:r>
            <a:r>
              <a:rPr lang="en-US" altLang="zh-CN" sz="1900" dirty="0">
                <a:solidFill>
                  <a:srgbClr val="005DA2"/>
                </a:solidFill>
              </a:rPr>
              <a:t>'</a:t>
            </a:r>
            <a:r>
              <a:rPr lang="zh-CN" altLang="zh-CN" sz="1900" dirty="0" smtClean="0">
                <a:solidFill>
                  <a:srgbClr val="005DA2"/>
                </a:solidFill>
              </a:rPr>
              <a:t>红</a:t>
            </a:r>
            <a:r>
              <a:rPr lang="en-US" altLang="zh-CN" sz="1900" dirty="0">
                <a:solidFill>
                  <a:srgbClr val="005DA2"/>
                </a:solidFill>
              </a:rPr>
              <a:t>' </a:t>
            </a:r>
            <a:r>
              <a:rPr lang="zh-CN" altLang="zh-CN" sz="1900" dirty="0" smtClean="0"/>
              <a:t>。</a:t>
            </a:r>
            <a:endParaRPr lang="zh-CN" altLang="zh-CN" sz="1900" dirty="0"/>
          </a:p>
          <a:p>
            <a:pPr marL="342900" lvl="0" indent="-342900">
              <a:buFont typeface="Arial" panose="020B0604020202020204" pitchFamily="34" charset="0"/>
              <a:buChar char="•"/>
            </a:pPr>
            <a:r>
              <a:rPr lang="zh-CN" altLang="zh-CN" sz="1900" dirty="0">
                <a:solidFill>
                  <a:srgbClr val="005DA2"/>
                </a:solidFill>
              </a:rPr>
              <a:t>其他位置</a:t>
            </a:r>
            <a:r>
              <a:rPr lang="zh-CN" altLang="zh-CN" sz="1900" dirty="0" smtClean="0"/>
              <a:t>的</a:t>
            </a:r>
            <a:r>
              <a:rPr lang="zh-CN" altLang="en-US" sz="1900" dirty="0" smtClean="0"/>
              <a:t>方格</a:t>
            </a:r>
            <a:r>
              <a:rPr lang="zh-CN" altLang="zh-CN" sz="1900" dirty="0" smtClean="0">
                <a:solidFill>
                  <a:srgbClr val="005DA2"/>
                </a:solidFill>
              </a:rPr>
              <a:t>填充</a:t>
            </a:r>
            <a:r>
              <a:rPr lang="en-US" altLang="zh-CN" sz="1900" dirty="0">
                <a:solidFill>
                  <a:srgbClr val="005DA2"/>
                </a:solidFill>
              </a:rPr>
              <a:t>'</a:t>
            </a:r>
            <a:r>
              <a:rPr lang="zh-CN" altLang="zh-CN" sz="1900" dirty="0" smtClean="0">
                <a:solidFill>
                  <a:srgbClr val="005DA2"/>
                </a:solidFill>
              </a:rPr>
              <a:t>白</a:t>
            </a:r>
            <a:r>
              <a:rPr lang="en-US" altLang="zh-CN" sz="1900" dirty="0">
                <a:solidFill>
                  <a:srgbClr val="005DA2"/>
                </a:solidFill>
              </a:rPr>
              <a:t>' </a:t>
            </a:r>
            <a:r>
              <a:rPr lang="zh-CN" altLang="zh-CN" sz="1900" dirty="0" smtClean="0"/>
              <a:t>。</a:t>
            </a:r>
            <a:endParaRPr lang="zh-CN" altLang="zh-CN" sz="1900" dirty="0"/>
          </a:p>
        </p:txBody>
      </p:sp>
      <p:pic>
        <p:nvPicPr>
          <p:cNvPr id="3076" name="Picture 4" descr="https://img.haote.com/upload/202203/08/1646702105.jpg"/>
          <p:cNvPicPr>
            <a:picLocks noChangeAspect="1" noChangeArrowheads="1"/>
          </p:cNvPicPr>
          <p:nvPr/>
        </p:nvPicPr>
        <p:blipFill rotWithShape="1">
          <a:blip r:embed="rId1">
            <a:extLst>
              <a:ext uri="{28A0092B-C50C-407E-A947-70E740481C1C}">
                <a14:useLocalDpi xmlns:a14="http://schemas.microsoft.com/office/drawing/2010/main" val="0"/>
              </a:ext>
            </a:extLst>
          </a:blip>
          <a:srcRect t="16014"/>
          <a:stretch>
            <a:fillRect/>
          </a:stretch>
        </p:blipFill>
        <p:spPr bwMode="auto">
          <a:xfrm>
            <a:off x="8548943" y="1729982"/>
            <a:ext cx="2752568" cy="41072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773610"/>
            <a:ext cx="6679708" cy="4392488"/>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1939692"/>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2637706"/>
            <a:ext cx="5436205"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本任务要求运用数组的知识编写代码，完成</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符合上述填色要求的小游戏</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9" name="图片 8"/>
          <p:cNvPicPr/>
          <p:nvPr/>
        </p:nvPicPr>
        <p:blipFill>
          <a:blip r:embed="rId2"/>
          <a:stretch>
            <a:fillRect/>
          </a:stretch>
        </p:blipFill>
        <p:spPr>
          <a:xfrm>
            <a:off x="1850608" y="3715952"/>
            <a:ext cx="5265869" cy="2132045"/>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459786" y="3746576"/>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了解</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数组的索引方式</a:t>
            </a:r>
            <a:r>
              <a:rPr lang="zh-CN" altLang="zh-CN" sz="1800" dirty="0">
                <a:solidFill>
                  <a:srgbClr val="595959"/>
                </a:solidFill>
                <a:latin typeface="微软雅黑" panose="020B0503020204020204" pitchFamily="34" charset="-122"/>
                <a:ea typeface="微软雅黑" panose="020B0503020204020204" pitchFamily="34" charset="-122"/>
                <a:cs typeface="+mn-ea"/>
              </a:rPr>
              <a:t>，能够说出一维数组和二维数组索引方式的区别</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的索引方式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的索引方式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 name="矩形 1"/>
          <p:cNvSpPr/>
          <p:nvPr/>
        </p:nvSpPr>
        <p:spPr>
          <a:xfrm>
            <a:off x="4788943" y="3141762"/>
            <a:ext cx="5780880" cy="1015663"/>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数组是</a:t>
            </a:r>
            <a:r>
              <a:rPr lang="zh-CN" altLang="zh-CN" sz="2000" kern="0" dirty="0">
                <a:solidFill>
                  <a:srgbClr val="1369B2"/>
                </a:solidFill>
                <a:latin typeface="微软雅黑" panose="020B0503020204020204" pitchFamily="34" charset="-122"/>
                <a:ea typeface="微软雅黑" panose="020B0503020204020204" pitchFamily="34" charset="-122"/>
                <a:cs typeface="宋体" panose="02010600030101010101" pitchFamily="2" charset="-122"/>
              </a:rPr>
              <a:t>通过索引的方式标记元素的位置</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，数组的类型不同，索引方式也会有一些区别。</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掌握通用函数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熟练使用</a:t>
              </a:r>
              <a:r>
                <a:rPr lang="zh-CN" altLang="zh-CN" sz="2000" dirty="0">
                  <a:solidFill>
                    <a:srgbClr val="005DA2"/>
                  </a:solidFill>
                  <a:latin typeface="微软雅黑" panose="020B0503020204020204" pitchFamily="34" charset="-122"/>
                  <a:ea typeface="微软雅黑" panose="020B0503020204020204" pitchFamily="34" charset="-122"/>
                  <a:cs typeface="+mn-ea"/>
                </a:rPr>
                <a:t>一元通用函数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和</a:t>
              </a:r>
              <a:r>
                <a:rPr lang="zh-CN" altLang="zh-CN" sz="2000" dirty="0">
                  <a:solidFill>
                    <a:srgbClr val="005DA2"/>
                  </a:solidFill>
                  <a:latin typeface="微软雅黑" panose="020B0503020204020204" pitchFamily="34" charset="-122"/>
                  <a:ea typeface="微软雅黑" panose="020B0503020204020204" pitchFamily="34" charset="-122"/>
                  <a:cs typeface="+mn-ea"/>
                </a:rPr>
                <a:t>二元通用函数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进行数学运算</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44797"/>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a:t>
              </a:r>
              <a:r>
                <a:rPr lang="zh-CN" altLang="zh-CN" sz="2000" dirty="0" smtClean="0">
                  <a:solidFill>
                    <a:srgbClr val="005DA2"/>
                  </a:solidFill>
                  <a:latin typeface="微软雅黑" panose="020B0503020204020204" pitchFamily="34" charset="-122"/>
                  <a:ea typeface="微软雅黑" panose="020B0503020204020204" pitchFamily="34" charset="-122"/>
                  <a:cs typeface="+mn-ea"/>
                </a:rPr>
                <a:t>条件逻辑</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操作，</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where()</a:t>
              </a:r>
              <a:r>
                <a:rPr lang="zh-CN" altLang="zh-CN" sz="2000" dirty="0">
                  <a:solidFill>
                    <a:srgbClr val="005DA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实现条件逻辑的操作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82583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数组的重</a:t>
              </a:r>
              <a:r>
                <a:rPr lang="zh-CN" altLang="zh-CN" sz="2000" dirty="0" smtClean="0">
                  <a:solidFill>
                    <a:srgbClr val="005DA2"/>
                  </a:solidFill>
                  <a:latin typeface="微软雅黑" panose="020B0503020204020204" pitchFamily="34" charset="-122"/>
                  <a:ea typeface="微软雅黑" panose="020B0503020204020204" pitchFamily="34" charset="-122"/>
                  <a:cs typeface="+mn-ea"/>
                </a:rPr>
                <a:t>塑</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操作，</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reshape()</a:t>
              </a:r>
              <a:r>
                <a:rPr lang="zh-CN" altLang="zh-CN" sz="2000" dirty="0">
                  <a:solidFill>
                    <a:srgbClr val="005DA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重塑数组的形状</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708993"/>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a:t>
              </a:r>
              <a:r>
                <a:rPr lang="zh-CN" altLang="zh-CN" sz="2000" dirty="0" smtClean="0">
                  <a:solidFill>
                    <a:srgbClr val="005DA2"/>
                  </a:solidFill>
                  <a:latin typeface="微软雅黑" panose="020B0503020204020204" pitchFamily="34" charset="-122"/>
                  <a:ea typeface="微软雅黑" panose="020B0503020204020204" pitchFamily="34" charset="-122"/>
                  <a:cs typeface="+mn-ea"/>
                </a:rPr>
                <a:t>转置</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操作，</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T</a:t>
              </a:r>
              <a:r>
                <a:rPr lang="zh-CN" altLang="zh-CN" sz="2000" dirty="0">
                  <a:solidFill>
                    <a:srgbClr val="005DA2"/>
                  </a:solidFill>
                  <a:latin typeface="微软雅黑" panose="020B0503020204020204" pitchFamily="34" charset="-122"/>
                  <a:ea typeface="微软雅黑" panose="020B0503020204020204" pitchFamily="34" charset="-122"/>
                  <a:cs typeface="+mn-ea"/>
                </a:rPr>
                <a:t>属性</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实现数组的简单转置操作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16" name="组合 15"/>
          <p:cNvGrpSpPr/>
          <p:nvPr/>
        </p:nvGrpSpPr>
        <p:grpSpPr>
          <a:xfrm>
            <a:off x="1702718" y="5590034"/>
            <a:ext cx="9001000" cy="685959"/>
            <a:chOff x="978872" y="4108725"/>
            <a:chExt cx="5437064" cy="514350"/>
          </a:xfrm>
        </p:grpSpPr>
        <p:sp>
          <p:nvSpPr>
            <p:cNvPr id="17"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数组的垂直</a:t>
              </a:r>
              <a:r>
                <a:rPr lang="zh-CN" altLang="zh-CN" sz="2000" dirty="0" smtClean="0">
                  <a:solidFill>
                    <a:srgbClr val="005DA2"/>
                  </a:solidFill>
                  <a:latin typeface="微软雅黑" panose="020B0503020204020204" pitchFamily="34" charset="-122"/>
                  <a:ea typeface="微软雅黑" panose="020B0503020204020204" pitchFamily="34" charset="-122"/>
                  <a:cs typeface="+mn-ea"/>
                </a:rPr>
                <a:t>堆叠</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操作，</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能够通过</a:t>
              </a:r>
              <a:r>
                <a:rPr lang="en-US" altLang="zh-CN" sz="2000" dirty="0" err="1">
                  <a:solidFill>
                    <a:srgbClr val="005DA2"/>
                  </a:solidFill>
                  <a:latin typeface="微软雅黑" panose="020B0503020204020204" pitchFamily="34" charset="-122"/>
                  <a:ea typeface="微软雅黑" panose="020B0503020204020204" pitchFamily="34" charset="-122"/>
                  <a:cs typeface="+mn-ea"/>
                </a:rPr>
                <a:t>vstack</a:t>
              </a:r>
              <a:r>
                <a:rPr lang="en-US" altLang="zh-CN" sz="2000" dirty="0">
                  <a:solidFill>
                    <a:srgbClr val="005DA2"/>
                  </a:solidFill>
                  <a:latin typeface="微软雅黑" panose="020B0503020204020204" pitchFamily="34" charset="-122"/>
                  <a:ea typeface="微软雅黑" panose="020B0503020204020204" pitchFamily="34" charset="-122"/>
                  <a:cs typeface="+mn-ea"/>
                </a:rPr>
                <a:t>()</a:t>
              </a:r>
              <a:r>
                <a:rPr lang="zh-CN" altLang="zh-CN" sz="2000" dirty="0">
                  <a:solidFill>
                    <a:srgbClr val="005DA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实现数组的垂直堆叠</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18"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910909"/>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一维数组的索引方式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0" name="组合 9"/>
          <p:cNvGrpSpPr/>
          <p:nvPr/>
        </p:nvGrpSpPr>
        <p:grpSpPr>
          <a:xfrm>
            <a:off x="1019175" y="857056"/>
            <a:ext cx="4067919" cy="466725"/>
            <a:chOff x="1019175" y="847725"/>
            <a:chExt cx="3533775" cy="466725"/>
          </a:xfrm>
        </p:grpSpPr>
        <p:sp>
          <p:nvSpPr>
            <p:cNvPr id="1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的索引方式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3" name="图片 12"/>
          <p:cNvPicPr/>
          <p:nvPr/>
        </p:nvPicPr>
        <p:blipFill>
          <a:blip r:embed="rId1"/>
          <a:stretch>
            <a:fillRect/>
          </a:stretch>
        </p:blipFill>
        <p:spPr>
          <a:xfrm>
            <a:off x="2422798" y="2784940"/>
            <a:ext cx="7007164" cy="1645747"/>
          </a:xfrm>
          <a:prstGeom prst="rect">
            <a:avLst/>
          </a:prstGeom>
        </p:spPr>
      </p:pic>
      <p:sp>
        <p:nvSpPr>
          <p:cNvPr id="14" name="矩形 13"/>
          <p:cNvSpPr/>
          <p:nvPr/>
        </p:nvSpPr>
        <p:spPr>
          <a:xfrm>
            <a:off x="5879182" y="4547709"/>
            <a:ext cx="5112568" cy="1411703"/>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zh-CN" sz="1800" dirty="0">
                <a:solidFill>
                  <a:srgbClr val="FF0000"/>
                </a:solidFill>
                <a:latin typeface="等线" panose="02010600030101010101" pitchFamily="2" charset="-122"/>
                <a:ea typeface="等线" panose="02010600030101010101" pitchFamily="2" charset="-122"/>
              </a:rPr>
              <a:t>每个元素对应两种索引，分别是正向索引和反向索引。正向索引从左向右依次递增</a:t>
            </a:r>
            <a:r>
              <a:rPr lang="zh-CN" altLang="en-US" sz="1800" dirty="0">
                <a:solidFill>
                  <a:srgbClr val="FF0000"/>
                </a:solidFill>
                <a:latin typeface="等线" panose="02010600030101010101" pitchFamily="2" charset="-122"/>
                <a:ea typeface="等线" panose="02010600030101010101" pitchFamily="2" charset="-122"/>
              </a:rPr>
              <a:t>，</a:t>
            </a:r>
            <a:r>
              <a:rPr lang="zh-CN" altLang="zh-CN" sz="1800" dirty="0">
                <a:solidFill>
                  <a:srgbClr val="FF0000"/>
                </a:solidFill>
                <a:latin typeface="等线" panose="02010600030101010101" pitchFamily="2" charset="-122"/>
                <a:ea typeface="等线" panose="02010600030101010101" pitchFamily="2" charset="-122"/>
              </a:rPr>
              <a:t>反向索引从右向左依次递减</a:t>
            </a:r>
            <a:r>
              <a:rPr lang="zh-CN" altLang="en-US" sz="1800" dirty="0">
                <a:solidFill>
                  <a:srgbClr val="FF0000"/>
                </a:solidFill>
                <a:latin typeface="等线" panose="02010600030101010101" pitchFamily="2" charset="-122"/>
                <a:ea typeface="等线" panose="02010600030101010101" pitchFamily="2" charset="-122"/>
              </a:rPr>
              <a:t>。</a:t>
            </a:r>
            <a:endParaRPr lang="en-US" altLang="zh-CN" sz="1800" dirty="0">
              <a:solidFill>
                <a:srgbClr val="FF0000"/>
              </a:solidFill>
              <a:latin typeface="等线" panose="02010600030101010101" pitchFamily="2" charset="-122"/>
              <a:ea typeface="等线" panose="02010600030101010101" pitchFamily="2" charset="-122"/>
            </a:endParaRPr>
          </a:p>
        </p:txBody>
      </p:sp>
      <p:cxnSp>
        <p:nvCxnSpPr>
          <p:cNvPr id="15" name="直接箭头连接符 14"/>
          <p:cNvCxnSpPr>
            <a:endCxn id="14" idx="0"/>
          </p:cNvCxnSpPr>
          <p:nvPr/>
        </p:nvCxnSpPr>
        <p:spPr>
          <a:xfrm>
            <a:off x="7823398" y="4149874"/>
            <a:ext cx="612068" cy="3978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701602"/>
            <a:ext cx="352274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二维数组的索引方式</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的索引方式</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pic>
        <p:nvPicPr>
          <p:cNvPr id="14" name="图片 13"/>
          <p:cNvPicPr/>
          <p:nvPr/>
        </p:nvPicPr>
        <p:blipFill>
          <a:blip r:embed="rId1"/>
          <a:stretch>
            <a:fillRect/>
          </a:stretch>
        </p:blipFill>
        <p:spPr>
          <a:xfrm>
            <a:off x="1270671" y="2421682"/>
            <a:ext cx="3816423" cy="3756048"/>
          </a:xfrm>
          <a:prstGeom prst="rect">
            <a:avLst/>
          </a:prstGeom>
        </p:spPr>
      </p:pic>
      <p:sp>
        <p:nvSpPr>
          <p:cNvPr id="15" name="矩形 14"/>
          <p:cNvSpPr/>
          <p:nvPr/>
        </p:nvSpPr>
        <p:spPr>
          <a:xfrm>
            <a:off x="5879182" y="4547709"/>
            <a:ext cx="5112568" cy="1042325"/>
          </a:xfrm>
          <a:prstGeom prst="rect">
            <a:avLst/>
          </a:prstGeom>
          <a:solidFill>
            <a:schemeClr val="bg1"/>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CN" altLang="zh-CN" sz="1800" dirty="0">
                <a:solidFill>
                  <a:srgbClr val="FF0000"/>
                </a:solidFill>
                <a:latin typeface="等线" panose="02010600030101010101" pitchFamily="2" charset="-122"/>
                <a:ea typeface="等线" panose="02010600030101010101" pitchFamily="2" charset="-122"/>
              </a:rPr>
              <a:t>每个元素对应行索引和列索引，其中行索引和列索引可以是正向索引或反向索引。</a:t>
            </a:r>
            <a:endParaRPr lang="zh-CN" altLang="zh-CN" sz="1800" dirty="0">
              <a:solidFill>
                <a:srgbClr val="FF0000"/>
              </a:solidFill>
              <a:latin typeface="等线" panose="02010600030101010101" pitchFamily="2" charset="-122"/>
              <a:ea typeface="等线" panose="02010600030101010101" pitchFamily="2" charset="-122"/>
            </a:endParaRPr>
          </a:p>
        </p:txBody>
      </p:sp>
      <p:cxnSp>
        <p:nvCxnSpPr>
          <p:cNvPr id="16" name="直接箭头连接符 15"/>
          <p:cNvCxnSpPr>
            <a:endCxn id="15" idx="1"/>
          </p:cNvCxnSpPr>
          <p:nvPr/>
        </p:nvCxnSpPr>
        <p:spPr>
          <a:xfrm>
            <a:off x="4871070" y="5054642"/>
            <a:ext cx="1008112" cy="1423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239480" y="3746576"/>
            <a:ext cx="4150120"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整数索引和切片的使用</a:t>
            </a:r>
            <a:r>
              <a:rPr lang="zh-CN" altLang="en-US" sz="1800" dirty="0">
                <a:solidFill>
                  <a:srgbClr val="595959"/>
                </a:solidFill>
                <a:latin typeface="微软雅黑" panose="020B0503020204020204" pitchFamily="34" charset="-122"/>
                <a:ea typeface="微软雅黑" panose="020B0503020204020204" pitchFamily="34" charset="-122"/>
                <a:cs typeface="+mn-ea"/>
              </a:rPr>
              <a:t>，能够熟练通过整数索引和切片获取数组的元素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整数</a:t>
              </a:r>
              <a:r>
                <a:rPr lang="zh-CN" altLang="zh-CN" sz="2000" dirty="0">
                  <a:solidFill>
                    <a:srgbClr val="595959"/>
                  </a:solidFill>
                  <a:latin typeface="微软雅黑" panose="020B0503020204020204" pitchFamily="34" charset="-122"/>
                  <a:ea typeface="微软雅黑" panose="020B0503020204020204" pitchFamily="34" charset="-122"/>
                </a:rPr>
                <a:t>索引和切片</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4655046" y="2781722"/>
            <a:ext cx="6480720" cy="2400657"/>
          </a:xfrm>
          <a:prstGeom prst="rect">
            <a:avLst/>
          </a:prstGeom>
          <a:noFill/>
        </p:spPr>
        <p:txBody>
          <a:bodyPr wrap="square">
            <a:spAutoFit/>
          </a:bodyPr>
          <a:lstStyle/>
          <a:p>
            <a:pPr>
              <a:lnSpc>
                <a:spcPct val="150000"/>
              </a:lnSpc>
            </a:pP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NumPy</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中可以通过整数索引和切片访问和修改数组中的元素，数组的维度不同，整数索引和切片的用法也会有所不同。对于</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一维数组</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来说，</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整数索引和切片的用法与</a:t>
            </a:r>
            <a:r>
              <a:rPr lang="en-US"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Python</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列表中索引和切片的用法相同</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；对于</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二维数组</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来说，</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整数索引和切片的用法要复杂一些</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整数</a:t>
              </a:r>
              <a:r>
                <a:rPr lang="zh-CN" altLang="zh-CN" sz="2000" dirty="0">
                  <a:solidFill>
                    <a:srgbClr val="595959"/>
                  </a:solidFill>
                  <a:latin typeface="微软雅黑" panose="020B0503020204020204" pitchFamily="34" charset="-122"/>
                  <a:ea typeface="微软雅黑" panose="020B0503020204020204" pitchFamily="34" charset="-122"/>
                </a:rPr>
                <a:t>索引和切片</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596527"/>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整数索引的用法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文本框 8"/>
          <p:cNvSpPr txBox="1"/>
          <p:nvPr/>
        </p:nvSpPr>
        <p:spPr>
          <a:xfrm>
            <a:off x="1276318" y="2310317"/>
            <a:ext cx="9793088" cy="499624"/>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a:t>如果希望获取二维数组的一行元素，则可以通过“</a:t>
            </a:r>
            <a:r>
              <a:rPr lang="zh-CN" altLang="zh-CN" dirty="0">
                <a:solidFill>
                  <a:srgbClr val="1369B2"/>
                </a:solidFill>
              </a:rPr>
              <a:t>数组</a:t>
            </a:r>
            <a:r>
              <a:rPr lang="en-US" altLang="zh-CN" dirty="0">
                <a:solidFill>
                  <a:srgbClr val="1369B2"/>
                </a:solidFill>
              </a:rPr>
              <a:t>[</a:t>
            </a:r>
            <a:r>
              <a:rPr lang="zh-CN" altLang="zh-CN" dirty="0">
                <a:solidFill>
                  <a:srgbClr val="1369B2"/>
                </a:solidFill>
              </a:rPr>
              <a:t>行索引</a:t>
            </a:r>
            <a:r>
              <a:rPr lang="en-US" altLang="zh-CN" dirty="0">
                <a:solidFill>
                  <a:srgbClr val="1369B2"/>
                </a:solidFill>
              </a:rPr>
              <a:t>]</a:t>
            </a:r>
            <a:r>
              <a:rPr lang="zh-CN" altLang="zh-CN" dirty="0"/>
              <a:t>”的形式实现</a:t>
            </a:r>
            <a:r>
              <a:rPr lang="zh-CN" altLang="en-US" dirty="0"/>
              <a:t>。</a:t>
            </a:r>
            <a:endParaRPr lang="zh-CN" altLang="zh-CN" dirty="0"/>
          </a:p>
        </p:txBody>
      </p:sp>
      <p:sp>
        <p:nvSpPr>
          <p:cNvPr id="12" name="矩形 11"/>
          <p:cNvSpPr/>
          <p:nvPr/>
        </p:nvSpPr>
        <p:spPr>
          <a:xfrm>
            <a:off x="1359307" y="2925739"/>
            <a:ext cx="9649072" cy="15121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1458494" y="3095139"/>
            <a:ext cx="8602799" cy="1200329"/>
          </a:xfrm>
          <a:prstGeom prst="rect">
            <a:avLst/>
          </a:prstGeom>
          <a:noFill/>
        </p:spPr>
        <p:txBody>
          <a:bodyPr wrap="square">
            <a:spAutoFit/>
          </a:bodyPr>
          <a:lstStyle/>
          <a:p>
            <a:pPr indent="228600"/>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 6, 11, 16, 21], [2, 7, 12, 17, 22], </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[3, 8, 13, 18, 23], [4, 9, 14, 19, 24], </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[5, 10, 15, 20, 25]])</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arr2d[2]</a:t>
            </a:r>
            <a:endParaRPr lang="zh-CN"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7" name="文本框 16"/>
          <p:cNvSpPr txBox="1"/>
          <p:nvPr/>
        </p:nvSpPr>
        <p:spPr>
          <a:xfrm>
            <a:off x="1276318" y="4725938"/>
            <a:ext cx="9937104" cy="553998"/>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smtClean="0"/>
              <a:t>如果</a:t>
            </a:r>
            <a:r>
              <a:rPr lang="zh-CN" altLang="en-US" dirty="0" smtClean="0"/>
              <a:t>希望</a:t>
            </a:r>
            <a:r>
              <a:rPr lang="zh-CN" altLang="zh-CN" dirty="0" smtClean="0"/>
              <a:t>获取</a:t>
            </a:r>
            <a:r>
              <a:rPr lang="zh-CN" altLang="zh-CN" dirty="0"/>
              <a:t>二维数组的单个元素，则需要通过“</a:t>
            </a:r>
            <a:r>
              <a:rPr lang="zh-CN" altLang="zh-CN" dirty="0">
                <a:solidFill>
                  <a:srgbClr val="1369B2"/>
                </a:solidFill>
              </a:rPr>
              <a:t>数组</a:t>
            </a:r>
            <a:r>
              <a:rPr lang="en-US" altLang="zh-CN" dirty="0">
                <a:solidFill>
                  <a:srgbClr val="1369B2"/>
                </a:solidFill>
              </a:rPr>
              <a:t>[</a:t>
            </a:r>
            <a:r>
              <a:rPr lang="zh-CN" altLang="zh-CN" dirty="0">
                <a:solidFill>
                  <a:srgbClr val="1369B2"/>
                </a:solidFill>
              </a:rPr>
              <a:t>行索引</a:t>
            </a:r>
            <a:r>
              <a:rPr lang="en-US" altLang="zh-CN" dirty="0">
                <a:solidFill>
                  <a:srgbClr val="1369B2"/>
                </a:solidFill>
              </a:rPr>
              <a:t>, </a:t>
            </a:r>
            <a:r>
              <a:rPr lang="zh-CN" altLang="zh-CN" dirty="0">
                <a:solidFill>
                  <a:srgbClr val="1369B2"/>
                </a:solidFill>
              </a:rPr>
              <a:t>列索引</a:t>
            </a:r>
            <a:r>
              <a:rPr lang="en-US" altLang="zh-CN" dirty="0">
                <a:solidFill>
                  <a:srgbClr val="1369B2"/>
                </a:solidFill>
              </a:rPr>
              <a:t>]</a:t>
            </a:r>
            <a:r>
              <a:rPr lang="zh-CN" altLang="zh-CN" dirty="0"/>
              <a:t>”的形式实现。</a:t>
            </a:r>
            <a:endParaRPr lang="zh-CN" altLang="zh-CN" dirty="0"/>
          </a:p>
        </p:txBody>
      </p:sp>
      <p:sp>
        <p:nvSpPr>
          <p:cNvPr id="18" name="矩形 17"/>
          <p:cNvSpPr/>
          <p:nvPr/>
        </p:nvSpPr>
        <p:spPr>
          <a:xfrm>
            <a:off x="1359307" y="5323309"/>
            <a:ext cx="9649072" cy="77078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1458495" y="5524033"/>
            <a:ext cx="7101612" cy="369332"/>
          </a:xfrm>
          <a:prstGeom prst="rect">
            <a:avLst/>
          </a:prstGeom>
          <a:noFill/>
        </p:spPr>
        <p:txBody>
          <a:bodyPr wrap="square">
            <a:spAutoFit/>
          </a:bodyPr>
          <a:lstStyle/>
          <a:p>
            <a:pPr indent="228600"/>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[2, 1]</a:t>
            </a:r>
            <a:endParaRPr lang="zh-CN"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整数</a:t>
              </a:r>
              <a:r>
                <a:rPr lang="zh-CN" altLang="zh-CN" sz="2000" dirty="0">
                  <a:solidFill>
                    <a:srgbClr val="595959"/>
                  </a:solidFill>
                  <a:latin typeface="微软雅黑" panose="020B0503020204020204" pitchFamily="34" charset="-122"/>
                  <a:ea typeface="微软雅黑" panose="020B0503020204020204" pitchFamily="34" charset="-122"/>
                </a:rPr>
                <a:t>索引和切片</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2264917"/>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切片的基本用法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文本框 6"/>
          <p:cNvSpPr txBox="1"/>
          <p:nvPr/>
        </p:nvSpPr>
        <p:spPr>
          <a:xfrm>
            <a:off x="1276318" y="3571109"/>
            <a:ext cx="4962904" cy="1015663"/>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a:t>如果希望获取二维数组的多行元素，则可以通过“</a:t>
            </a:r>
            <a:r>
              <a:rPr lang="zh-CN" altLang="zh-CN" dirty="0">
                <a:solidFill>
                  <a:srgbClr val="1369B2"/>
                </a:solidFill>
              </a:rPr>
              <a:t>数组</a:t>
            </a:r>
            <a:r>
              <a:rPr lang="en-US" altLang="zh-CN" dirty="0">
                <a:solidFill>
                  <a:srgbClr val="1369B2"/>
                </a:solidFill>
              </a:rPr>
              <a:t>[</a:t>
            </a:r>
            <a:r>
              <a:rPr lang="zh-CN" altLang="zh-CN" dirty="0">
                <a:solidFill>
                  <a:srgbClr val="1369B2"/>
                </a:solidFill>
              </a:rPr>
              <a:t>行索引的切片</a:t>
            </a:r>
            <a:r>
              <a:rPr lang="en-US" altLang="zh-CN" dirty="0">
                <a:solidFill>
                  <a:srgbClr val="1369B2"/>
                </a:solidFill>
              </a:rPr>
              <a:t>]</a:t>
            </a:r>
            <a:r>
              <a:rPr lang="zh-CN" altLang="zh-CN" dirty="0"/>
              <a:t>”的形式实现</a:t>
            </a:r>
            <a:r>
              <a:rPr lang="zh-CN" altLang="en-US" dirty="0"/>
              <a:t>。</a:t>
            </a:r>
            <a:endParaRPr lang="zh-CN" altLang="zh-CN" dirty="0"/>
          </a:p>
        </p:txBody>
      </p:sp>
      <p:sp>
        <p:nvSpPr>
          <p:cNvPr id="8" name="矩形 7"/>
          <p:cNvSpPr/>
          <p:nvPr/>
        </p:nvSpPr>
        <p:spPr>
          <a:xfrm>
            <a:off x="1359307" y="4767418"/>
            <a:ext cx="4879915" cy="89192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1458495" y="5013324"/>
            <a:ext cx="4636712" cy="400110"/>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[:2]</a:t>
            </a:r>
            <a:endParaRPr lang="zh-CN"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pic>
        <p:nvPicPr>
          <p:cNvPr id="22" name="图片 21"/>
          <p:cNvPicPr/>
          <p:nvPr/>
        </p:nvPicPr>
        <p:blipFill rotWithShape="1">
          <a:blip r:embed="rId1"/>
          <a:srcRect r="67234"/>
          <a:stretch>
            <a:fillRect/>
          </a:stretch>
        </p:blipFill>
        <p:spPr>
          <a:xfrm>
            <a:off x="7319342" y="2396872"/>
            <a:ext cx="3600400" cy="3910542"/>
          </a:xfrm>
          <a:prstGeom prst="rect">
            <a:avLst/>
          </a:prstGeom>
        </p:spPr>
      </p:pic>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整数</a:t>
              </a:r>
              <a:r>
                <a:rPr lang="zh-CN" altLang="zh-CN" sz="2000" dirty="0">
                  <a:solidFill>
                    <a:srgbClr val="595959"/>
                  </a:solidFill>
                  <a:latin typeface="微软雅黑" panose="020B0503020204020204" pitchFamily="34" charset="-122"/>
                  <a:ea typeface="微软雅黑" panose="020B0503020204020204" pitchFamily="34" charset="-122"/>
                </a:rPr>
                <a:t>索引和切片</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 name="右箭头 1"/>
          <p:cNvSpPr/>
          <p:nvPr/>
        </p:nvSpPr>
        <p:spPr>
          <a:xfrm>
            <a:off x="6615898" y="4962378"/>
            <a:ext cx="576064" cy="502001"/>
          </a:xfrm>
          <a:prstGeom prst="rightArrow">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1359307" y="4509914"/>
            <a:ext cx="4879915" cy="95446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5" name="文本框 14"/>
          <p:cNvSpPr txBox="1"/>
          <p:nvPr/>
        </p:nvSpPr>
        <p:spPr>
          <a:xfrm>
            <a:off x="1458495" y="4787091"/>
            <a:ext cx="4708719" cy="400110"/>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[:2, :2]</a:t>
            </a:r>
            <a:endParaRPr lang="zh-CN"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3" name="文本框 12"/>
          <p:cNvSpPr txBox="1"/>
          <p:nvPr/>
        </p:nvSpPr>
        <p:spPr>
          <a:xfrm>
            <a:off x="1276318" y="2950226"/>
            <a:ext cx="4962904" cy="1477328"/>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a:t>如果希望获取二维数组的部分元素，则可以通过“</a:t>
            </a:r>
            <a:r>
              <a:rPr lang="zh-CN" altLang="zh-CN" dirty="0">
                <a:solidFill>
                  <a:srgbClr val="1369B2"/>
                </a:solidFill>
              </a:rPr>
              <a:t>数组</a:t>
            </a:r>
            <a:r>
              <a:rPr lang="en-US" altLang="zh-CN" dirty="0">
                <a:solidFill>
                  <a:srgbClr val="1369B2"/>
                </a:solidFill>
              </a:rPr>
              <a:t>[</a:t>
            </a:r>
            <a:r>
              <a:rPr lang="zh-CN" altLang="zh-CN" dirty="0">
                <a:solidFill>
                  <a:srgbClr val="1369B2"/>
                </a:solidFill>
              </a:rPr>
              <a:t>行索引的切片</a:t>
            </a:r>
            <a:r>
              <a:rPr lang="en-US" altLang="zh-CN" dirty="0">
                <a:solidFill>
                  <a:srgbClr val="1369B2"/>
                </a:solidFill>
              </a:rPr>
              <a:t>, </a:t>
            </a:r>
            <a:r>
              <a:rPr lang="zh-CN" altLang="zh-CN" dirty="0">
                <a:solidFill>
                  <a:srgbClr val="1369B2"/>
                </a:solidFill>
              </a:rPr>
              <a:t>列索引的切片</a:t>
            </a:r>
            <a:r>
              <a:rPr lang="en-US" altLang="zh-CN" dirty="0">
                <a:solidFill>
                  <a:srgbClr val="1369B2"/>
                </a:solidFill>
              </a:rPr>
              <a:t>]</a:t>
            </a:r>
            <a:r>
              <a:rPr lang="zh-CN" altLang="zh-CN" dirty="0"/>
              <a:t>”实现</a:t>
            </a:r>
            <a:r>
              <a:rPr lang="zh-CN" altLang="en-US" dirty="0"/>
              <a:t>。</a:t>
            </a:r>
            <a:endParaRPr lang="zh-CN" altLang="zh-CN" dirty="0"/>
          </a:p>
        </p:txBody>
      </p:sp>
      <p:pic>
        <p:nvPicPr>
          <p:cNvPr id="20" name="图片 19"/>
          <p:cNvPicPr/>
          <p:nvPr/>
        </p:nvPicPr>
        <p:blipFill rotWithShape="1">
          <a:blip r:embed="rId1"/>
          <a:srcRect l="34132" r="33102"/>
          <a:stretch>
            <a:fillRect/>
          </a:stretch>
        </p:blipFill>
        <p:spPr>
          <a:xfrm>
            <a:off x="7319342" y="2264917"/>
            <a:ext cx="3528392" cy="3832330"/>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整数</a:t>
              </a:r>
              <a:r>
                <a:rPr lang="zh-CN" altLang="zh-CN" sz="2000" dirty="0">
                  <a:solidFill>
                    <a:srgbClr val="595959"/>
                  </a:solidFill>
                  <a:latin typeface="微软雅黑" panose="020B0503020204020204" pitchFamily="34" charset="-122"/>
                  <a:ea typeface="微软雅黑" panose="020B0503020204020204" pitchFamily="34" charset="-122"/>
                </a:rPr>
                <a:t>索引和切片</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2264917"/>
            <a:ext cx="294668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切片的基本用法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6" name="右箭头 15"/>
          <p:cNvSpPr/>
          <p:nvPr/>
        </p:nvSpPr>
        <p:spPr>
          <a:xfrm>
            <a:off x="6599262" y="4736145"/>
            <a:ext cx="576064" cy="502001"/>
          </a:xfrm>
          <a:prstGeom prst="rightArrow">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2370784"/>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索引与切片的混合用法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矩形 16"/>
          <p:cNvSpPr/>
          <p:nvPr/>
        </p:nvSpPr>
        <p:spPr>
          <a:xfrm>
            <a:off x="1359307" y="4365899"/>
            <a:ext cx="4879915" cy="864096"/>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8" name="文本框 17"/>
          <p:cNvSpPr txBox="1"/>
          <p:nvPr/>
        </p:nvSpPr>
        <p:spPr>
          <a:xfrm>
            <a:off x="1458495" y="4597892"/>
            <a:ext cx="4636711" cy="400110"/>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 2]</a:t>
            </a:r>
            <a:endParaRPr lang="zh-CN"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3" name="文本框 12"/>
          <p:cNvSpPr txBox="1"/>
          <p:nvPr/>
        </p:nvSpPr>
        <p:spPr>
          <a:xfrm>
            <a:off x="1276318" y="3169589"/>
            <a:ext cx="4962904" cy="961289"/>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smtClean="0"/>
              <a:t>也</a:t>
            </a:r>
            <a:r>
              <a:rPr lang="zh-CN" altLang="zh-CN" dirty="0"/>
              <a:t>可以</a:t>
            </a:r>
            <a:r>
              <a:rPr lang="zh-CN" altLang="zh-CN" dirty="0">
                <a:solidFill>
                  <a:srgbClr val="1369B2"/>
                </a:solidFill>
              </a:rPr>
              <a:t>混合使用切片与整数</a:t>
            </a:r>
            <a:r>
              <a:rPr lang="zh-CN" altLang="zh-CN" dirty="0" smtClean="0">
                <a:solidFill>
                  <a:srgbClr val="1369B2"/>
                </a:solidFill>
              </a:rPr>
              <a:t>索引</a:t>
            </a:r>
            <a:r>
              <a:rPr lang="zh-CN" altLang="zh-CN" dirty="0" smtClean="0"/>
              <a:t>访问</a:t>
            </a:r>
            <a:r>
              <a:rPr lang="zh-CN" altLang="zh-CN" dirty="0"/>
              <a:t>二维数组的部分元素</a:t>
            </a:r>
            <a:r>
              <a:rPr lang="zh-CN" altLang="en-US" dirty="0"/>
              <a:t>。</a:t>
            </a:r>
            <a:endParaRPr lang="zh-CN" altLang="zh-CN" dirty="0"/>
          </a:p>
        </p:txBody>
      </p:sp>
      <p:pic>
        <p:nvPicPr>
          <p:cNvPr id="20" name="图片 19"/>
          <p:cNvPicPr/>
          <p:nvPr/>
        </p:nvPicPr>
        <p:blipFill rotWithShape="1">
          <a:blip r:embed="rId1"/>
          <a:srcRect l="67748"/>
          <a:stretch>
            <a:fillRect/>
          </a:stretch>
        </p:blipFill>
        <p:spPr>
          <a:xfrm>
            <a:off x="7319342" y="2046741"/>
            <a:ext cx="3456384" cy="3814018"/>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整数</a:t>
              </a:r>
              <a:r>
                <a:rPr lang="zh-CN" altLang="zh-CN" sz="2000" dirty="0">
                  <a:solidFill>
                    <a:srgbClr val="595959"/>
                  </a:solidFill>
                  <a:latin typeface="微软雅黑" panose="020B0503020204020204" pitchFamily="34" charset="-122"/>
                  <a:ea typeface="微软雅黑" panose="020B0503020204020204" pitchFamily="34" charset="-122"/>
                </a:rPr>
                <a:t>索引和切片</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右箭头 11"/>
          <p:cNvSpPr/>
          <p:nvPr/>
        </p:nvSpPr>
        <p:spPr>
          <a:xfrm>
            <a:off x="6599262" y="4546946"/>
            <a:ext cx="576064" cy="502001"/>
          </a:xfrm>
          <a:prstGeom prst="rightArrow">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239480" y="3746576"/>
            <a:ext cx="4150120"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花式索引的使用</a:t>
            </a:r>
            <a:r>
              <a:rPr lang="zh-CN" altLang="en-US" sz="1800" dirty="0">
                <a:solidFill>
                  <a:srgbClr val="595959"/>
                </a:solidFill>
                <a:latin typeface="微软雅黑" panose="020B0503020204020204" pitchFamily="34" charset="-122"/>
                <a:ea typeface="微软雅黑" panose="020B0503020204020204" pitchFamily="34" charset="-122"/>
                <a:cs typeface="+mn-ea"/>
              </a:rPr>
              <a:t>，能够熟练通过花式索引获取数组的元素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花</a:t>
              </a:r>
              <a:r>
                <a:rPr lang="zh-CN" altLang="zh-CN" sz="2000" dirty="0">
                  <a:solidFill>
                    <a:srgbClr val="595959"/>
                  </a:solidFill>
                  <a:latin typeface="微软雅黑" panose="020B0503020204020204" pitchFamily="34" charset="-122"/>
                  <a:ea typeface="微软雅黑" panose="020B0503020204020204" pitchFamily="34" charset="-122"/>
                </a:rPr>
                <a:t>式索引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414685" y="2552270"/>
            <a:ext cx="6591999" cy="55399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花式</a:t>
            </a:r>
            <a:r>
              <a:rPr lang="zh-CN" altLang="zh-CN" sz="2000" dirty="0" smtClean="0"/>
              <a:t>索引是</a:t>
            </a:r>
            <a:r>
              <a:rPr lang="zh-CN" altLang="zh-CN" sz="2000" dirty="0"/>
              <a:t>指</a:t>
            </a:r>
            <a:r>
              <a:rPr lang="zh-CN" altLang="zh-CN" sz="2000" dirty="0">
                <a:solidFill>
                  <a:srgbClr val="1369B2"/>
                </a:solidFill>
              </a:rPr>
              <a:t>用整数数组或整数列表作为索引</a:t>
            </a:r>
            <a:r>
              <a:rPr lang="zh-CN" altLang="zh-CN" sz="2000" dirty="0"/>
              <a:t>。</a:t>
            </a:r>
            <a:endParaRPr lang="en-US" altLang="zh-CN" sz="2000" dirty="0"/>
          </a:p>
        </p:txBody>
      </p:sp>
      <p:sp>
        <p:nvSpPr>
          <p:cNvPr id="13" name="矩形: 圆角 139"/>
          <p:cNvSpPr/>
          <p:nvPr/>
        </p:nvSpPr>
        <p:spPr>
          <a:xfrm>
            <a:off x="1276318" y="1864238"/>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花式</a:t>
            </a:r>
            <a:r>
              <a:rPr lang="zh-CN" altLang="zh-CN" b="1" dirty="0" smtClean="0">
                <a:latin typeface="宋体" panose="02010600030101010101" pitchFamily="2" charset="-122"/>
                <a:ea typeface="宋体" panose="02010600030101010101" pitchFamily="2" charset="-122"/>
              </a:rPr>
              <a:t>索引</a:t>
            </a:r>
            <a:r>
              <a:rPr lang="zh-CN" altLang="en-US" b="1" dirty="0" smtClean="0">
                <a:latin typeface="宋体" panose="02010600030101010101" pitchFamily="2" charset="-122"/>
                <a:ea typeface="宋体" panose="02010600030101010101" pitchFamily="2" charset="-122"/>
              </a:rPr>
              <a:t>的概念</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4" name="文本框 13"/>
          <p:cNvSpPr txBox="1"/>
          <p:nvPr/>
        </p:nvSpPr>
        <p:spPr>
          <a:xfrm>
            <a:off x="1309941" y="4189335"/>
            <a:ext cx="6696743" cy="1938992"/>
          </a:xfrm>
          <a:prstGeom prst="rect">
            <a:avLst/>
          </a:prstGeom>
          <a:noFill/>
        </p:spPr>
        <p:txBody>
          <a:bodyPr wrap="square">
            <a:spAutoFit/>
          </a:bodyPr>
          <a:lstStyle>
            <a:defPPr>
              <a:defRPr lang="zh-CN"/>
            </a:defPPr>
            <a:lvl1pPr indent="0">
              <a:lnSpc>
                <a:spcPct val="150000"/>
              </a:lnSpc>
              <a:defRPr sz="2000" kern="0">
                <a:solidFill>
                  <a:srgbClr val="1369B2"/>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342900" indent="-342900">
              <a:buFont typeface="Arial" panose="020B0604020202020204" pitchFamily="34" charset="0"/>
              <a:buChar char="•"/>
            </a:pPr>
            <a:r>
              <a:rPr lang="zh-CN" altLang="zh-CN" dirty="0">
                <a:solidFill>
                  <a:srgbClr val="595959"/>
                </a:solidFill>
              </a:rPr>
              <a:t>若花式索引</a:t>
            </a:r>
            <a:r>
              <a:rPr lang="zh-CN" altLang="zh-CN" dirty="0">
                <a:solidFill>
                  <a:srgbClr val="005DA2"/>
                </a:solidFill>
              </a:rPr>
              <a:t>操作的目标对象是一维数组</a:t>
            </a:r>
            <a:r>
              <a:rPr lang="zh-CN" altLang="zh-CN" dirty="0">
                <a:solidFill>
                  <a:srgbClr val="595959"/>
                </a:solidFill>
              </a:rPr>
              <a:t>，则会把花式索引的每个整数作为索引，通过索引</a:t>
            </a:r>
            <a:r>
              <a:rPr lang="zh-CN" altLang="zh-CN" dirty="0">
                <a:solidFill>
                  <a:srgbClr val="005DA2"/>
                </a:solidFill>
              </a:rPr>
              <a:t>获取相应位置的</a:t>
            </a:r>
            <a:r>
              <a:rPr lang="zh-CN" altLang="zh-CN" dirty="0" smtClean="0">
                <a:solidFill>
                  <a:srgbClr val="005DA2"/>
                </a:solidFill>
              </a:rPr>
              <a:t>元素</a:t>
            </a:r>
            <a:r>
              <a:rPr lang="zh-CN" altLang="en-US" dirty="0" smtClean="0">
                <a:solidFill>
                  <a:srgbClr val="595959"/>
                </a:solidFill>
              </a:rPr>
              <a:t>。</a:t>
            </a:r>
            <a:endParaRPr lang="en-US" altLang="zh-CN" dirty="0" smtClean="0">
              <a:solidFill>
                <a:srgbClr val="595959"/>
              </a:solidFill>
            </a:endParaRPr>
          </a:p>
          <a:p>
            <a:pPr marL="342900" indent="-342900">
              <a:buFont typeface="Arial" panose="020B0604020202020204" pitchFamily="34" charset="0"/>
              <a:buChar char="•"/>
            </a:pPr>
            <a:r>
              <a:rPr lang="zh-CN" altLang="zh-CN" dirty="0" smtClean="0">
                <a:solidFill>
                  <a:srgbClr val="595959"/>
                </a:solidFill>
              </a:rPr>
              <a:t>若</a:t>
            </a:r>
            <a:r>
              <a:rPr lang="zh-CN" altLang="zh-CN" dirty="0">
                <a:solidFill>
                  <a:srgbClr val="595959"/>
                </a:solidFill>
              </a:rPr>
              <a:t>花式索引</a:t>
            </a:r>
            <a:r>
              <a:rPr lang="zh-CN" altLang="zh-CN" dirty="0">
                <a:solidFill>
                  <a:srgbClr val="005DA2"/>
                </a:solidFill>
              </a:rPr>
              <a:t>操作的目标对象是二维数组</a:t>
            </a:r>
            <a:r>
              <a:rPr lang="zh-CN" altLang="zh-CN" dirty="0">
                <a:solidFill>
                  <a:srgbClr val="595959"/>
                </a:solidFill>
              </a:rPr>
              <a:t>，则通过花式索引</a:t>
            </a:r>
            <a:r>
              <a:rPr lang="zh-CN" altLang="zh-CN" dirty="0">
                <a:solidFill>
                  <a:srgbClr val="005DA2"/>
                </a:solidFill>
              </a:rPr>
              <a:t>获取的结果是一行或多行元素</a:t>
            </a:r>
            <a:r>
              <a:rPr lang="zh-CN" altLang="zh-CN" dirty="0">
                <a:solidFill>
                  <a:srgbClr val="595959"/>
                </a:solidFill>
              </a:rPr>
              <a:t>。</a:t>
            </a:r>
            <a:endParaRPr lang="zh-CN" altLang="zh-CN" dirty="0">
              <a:solidFill>
                <a:srgbClr val="595959"/>
              </a:solidFill>
            </a:endParaRPr>
          </a:p>
        </p:txBody>
      </p:sp>
      <p:sp>
        <p:nvSpPr>
          <p:cNvPr id="15" name="矩形: 圆角 139"/>
          <p:cNvSpPr/>
          <p:nvPr/>
        </p:nvSpPr>
        <p:spPr>
          <a:xfrm>
            <a:off x="1309940" y="3459126"/>
            <a:ext cx="327309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花式</a:t>
            </a:r>
            <a:r>
              <a:rPr lang="zh-CN" altLang="zh-CN" b="1" dirty="0" smtClean="0">
                <a:latin typeface="宋体" panose="02010600030101010101" pitchFamily="2" charset="-122"/>
                <a:ea typeface="宋体" panose="02010600030101010101" pitchFamily="2" charset="-122"/>
              </a:rPr>
              <a:t>索引</a:t>
            </a:r>
            <a:r>
              <a:rPr lang="zh-CN" altLang="en-US" b="1" dirty="0" smtClean="0">
                <a:latin typeface="宋体" panose="02010600030101010101" pitchFamily="2" charset="-122"/>
                <a:ea typeface="宋体" panose="02010600030101010101" pitchFamily="2" charset="-122"/>
              </a:rPr>
              <a:t>的用法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6" name="图片 15"/>
          <p:cNvPicPr>
            <a:picLocks noChangeAspect="1"/>
          </p:cNvPicPr>
          <p:nvPr/>
        </p:nvPicPr>
        <p:blipFill rotWithShape="1">
          <a:blip r:embed="rId1"/>
          <a:srcRect l="18574" r="10319"/>
          <a:stretch>
            <a:fillRect/>
          </a:stretch>
        </p:blipFill>
        <p:spPr>
          <a:xfrm flipH="1">
            <a:off x="8255445" y="2451004"/>
            <a:ext cx="2808315" cy="3949418"/>
          </a:xfrm>
          <a:prstGeom prst="rect">
            <a:avLst/>
          </a:prstGeom>
        </p:spPr>
      </p:pic>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花</a:t>
              </a:r>
              <a:r>
                <a:rPr lang="zh-CN" altLang="zh-CN" sz="2000" dirty="0">
                  <a:solidFill>
                    <a:srgbClr val="595959"/>
                  </a:solidFill>
                  <a:latin typeface="微软雅黑" panose="020B0503020204020204" pitchFamily="34" charset="-122"/>
                  <a:ea typeface="微软雅黑" panose="020B0503020204020204" pitchFamily="34" charset="-122"/>
                </a:rPr>
                <a:t>式索引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15308" y="572758"/>
            <a:ext cx="4775842"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学习目标</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dirty="0">
                <a:solidFill>
                  <a:srgbClr val="1369B2"/>
                </a:solidFill>
                <a:latin typeface="微软雅黑" panose="020B0503020204020204" pitchFamily="34" charset="-122"/>
                <a:ea typeface="微软雅黑" panose="020B0503020204020204" pitchFamily="34" charset="-122"/>
                <a:cs typeface="+mn-ea"/>
                <a:sym typeface="+mn-lt"/>
              </a:rPr>
              <a:t>Target</a:t>
            </a:r>
            <a:endParaRPr lang="en-GB" altLang="zh-CN"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19" name="组合 18"/>
          <p:cNvGrpSpPr/>
          <p:nvPr/>
        </p:nvGrpSpPr>
        <p:grpSpPr>
          <a:xfrm>
            <a:off x="1702718" y="2061642"/>
            <a:ext cx="9001000" cy="688075"/>
            <a:chOff x="978872" y="1800500"/>
            <a:chExt cx="5471124" cy="515937"/>
          </a:xfrm>
        </p:grpSpPr>
        <p:sp>
          <p:nvSpPr>
            <p:cNvPr id="20" name="Pentagon 3"/>
            <p:cNvSpPr/>
            <p:nvPr/>
          </p:nvSpPr>
          <p:spPr bwMode="auto">
            <a:xfrm>
              <a:off x="978872" y="1800500"/>
              <a:ext cx="5471124" cy="515937"/>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数组的排序</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sort()</a:t>
              </a:r>
              <a:r>
                <a:rPr lang="zh-CN" altLang="zh-CN" sz="2000" dirty="0">
                  <a:solidFill>
                    <a:srgbClr val="005DA2"/>
                  </a:solidFill>
                  <a:latin typeface="微软雅黑" panose="020B0503020204020204" pitchFamily="34" charset="-122"/>
                  <a:ea typeface="微软雅黑" panose="020B0503020204020204" pitchFamily="34" charset="-122"/>
                  <a:cs typeface="+mn-ea"/>
                </a:rPr>
                <a:t>方法</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实现数组的排序操作</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1" name="MH_Others_1"/>
            <p:cNvSpPr/>
            <p:nvPr/>
          </p:nvSpPr>
          <p:spPr bwMode="auto">
            <a:xfrm>
              <a:off x="985222" y="1800500"/>
              <a:ext cx="82550" cy="515937"/>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2" name="组合 21"/>
          <p:cNvGrpSpPr/>
          <p:nvPr/>
        </p:nvGrpSpPr>
        <p:grpSpPr>
          <a:xfrm>
            <a:off x="1702718" y="2944797"/>
            <a:ext cx="9001000" cy="685959"/>
            <a:chOff x="978872" y="2570437"/>
            <a:chExt cx="5437064" cy="514350"/>
          </a:xfrm>
        </p:grpSpPr>
        <p:sp>
          <p:nvSpPr>
            <p:cNvPr id="23" name="Pentagon 5"/>
            <p:cNvSpPr/>
            <p:nvPr/>
          </p:nvSpPr>
          <p:spPr bwMode="auto">
            <a:xfrm>
              <a:off x="978872" y="2570437"/>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数组的检索</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all()</a:t>
              </a:r>
              <a:r>
                <a:rPr lang="zh-CN" altLang="zh-CN" sz="2000" dirty="0">
                  <a:solidFill>
                    <a:srgbClr val="005DA2"/>
                  </a:solidFill>
                  <a:latin typeface="微软雅黑" panose="020B0503020204020204" pitchFamily="34" charset="-122"/>
                  <a:ea typeface="微软雅黑" panose="020B0503020204020204" pitchFamily="34" charset="-122"/>
                  <a:cs typeface="+mn-ea"/>
                </a:rPr>
                <a:t>或</a:t>
              </a:r>
              <a:r>
                <a:rPr lang="en-US" altLang="zh-CN" sz="2000" dirty="0">
                  <a:solidFill>
                    <a:srgbClr val="005DA2"/>
                  </a:solidFill>
                  <a:latin typeface="微软雅黑" panose="020B0503020204020204" pitchFamily="34" charset="-122"/>
                  <a:ea typeface="微软雅黑" panose="020B0503020204020204" pitchFamily="34" charset="-122"/>
                  <a:cs typeface="+mn-ea"/>
                </a:rPr>
                <a:t>any()</a:t>
              </a:r>
              <a:r>
                <a:rPr lang="zh-CN" altLang="zh-CN" sz="2000" dirty="0">
                  <a:solidFill>
                    <a:srgbClr val="005DA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检索数组的元素</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4" name="MH_Others_1"/>
            <p:cNvSpPr/>
            <p:nvPr/>
          </p:nvSpPr>
          <p:spPr bwMode="auto">
            <a:xfrm>
              <a:off x="985222" y="2570437"/>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5" name="组合 24"/>
          <p:cNvGrpSpPr/>
          <p:nvPr/>
        </p:nvGrpSpPr>
        <p:grpSpPr>
          <a:xfrm>
            <a:off x="1702718" y="3825836"/>
            <a:ext cx="9001000" cy="688077"/>
            <a:chOff x="978872" y="3338787"/>
            <a:chExt cx="5437064" cy="515938"/>
          </a:xfrm>
        </p:grpSpPr>
        <p:sp>
          <p:nvSpPr>
            <p:cNvPr id="26" name="Pentagon 6"/>
            <p:cNvSpPr/>
            <p:nvPr/>
          </p:nvSpPr>
          <p:spPr bwMode="auto">
            <a:xfrm>
              <a:off x="978872" y="3338787"/>
              <a:ext cx="5437064" cy="515938"/>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查找数组唯一元素</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的方式，能够通过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unique()</a:t>
              </a:r>
              <a:r>
                <a:rPr lang="zh-CN" altLang="zh-CN" sz="2000" dirty="0">
                  <a:solidFill>
                    <a:srgbClr val="005DA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查找</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数组唯一</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元素</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27" name="MH_Others_1"/>
            <p:cNvSpPr/>
            <p:nvPr/>
          </p:nvSpPr>
          <p:spPr bwMode="auto">
            <a:xfrm>
              <a:off x="985222" y="3338787"/>
              <a:ext cx="82550" cy="515938"/>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grpSp>
        <p:nvGrpSpPr>
          <p:cNvPr id="28" name="组合 27"/>
          <p:cNvGrpSpPr/>
          <p:nvPr/>
        </p:nvGrpSpPr>
        <p:grpSpPr>
          <a:xfrm>
            <a:off x="1702718" y="4708993"/>
            <a:ext cx="9001000" cy="685959"/>
            <a:chOff x="978872" y="4108725"/>
            <a:chExt cx="5437064" cy="514350"/>
          </a:xfrm>
        </p:grpSpPr>
        <p:sp>
          <p:nvSpPr>
            <p:cNvPr id="29" name="Pentagon 7"/>
            <p:cNvSpPr/>
            <p:nvPr/>
          </p:nvSpPr>
          <p:spPr bwMode="auto">
            <a:xfrm>
              <a:off x="978872" y="4108725"/>
              <a:ext cx="5437064" cy="514350"/>
            </a:xfrm>
            <a:prstGeom prst="homePlat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defRPr/>
              </a:pPr>
              <a:r>
                <a:rPr lang="en-US"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    </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掌握</a:t>
              </a:r>
              <a:r>
                <a:rPr lang="zh-CN" altLang="zh-CN" sz="2000" dirty="0">
                  <a:solidFill>
                    <a:srgbClr val="005DA2"/>
                  </a:solidFill>
                  <a:latin typeface="微软雅黑" panose="020B0503020204020204" pitchFamily="34" charset="-122"/>
                  <a:ea typeface="微软雅黑" panose="020B0503020204020204" pitchFamily="34" charset="-122"/>
                  <a:cs typeface="+mn-ea"/>
                </a:rPr>
                <a:t>数组的展开</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操作，能够通过</a:t>
              </a:r>
              <a:r>
                <a:rPr lang="en-US" altLang="zh-CN" sz="2000" dirty="0">
                  <a:solidFill>
                    <a:srgbClr val="005DA2"/>
                  </a:solidFill>
                  <a:latin typeface="微软雅黑" panose="020B0503020204020204" pitchFamily="34" charset="-122"/>
                  <a:ea typeface="微软雅黑" panose="020B0503020204020204" pitchFamily="34" charset="-122"/>
                  <a:cs typeface="+mn-ea"/>
                </a:rPr>
                <a:t>flatten()</a:t>
              </a:r>
              <a:r>
                <a:rPr lang="zh-CN" altLang="zh-CN" sz="2000" dirty="0">
                  <a:solidFill>
                    <a:srgbClr val="005DA2"/>
                  </a:solidFill>
                  <a:latin typeface="微软雅黑" panose="020B0503020204020204" pitchFamily="34" charset="-122"/>
                  <a:ea typeface="微软雅黑" panose="020B0503020204020204" pitchFamily="34" charset="-122"/>
                  <a:cs typeface="+mn-ea"/>
                </a:rPr>
                <a:t>函数</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将多维数组转换为一维数组</a:t>
              </a:r>
              <a:endPar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endParaRPr>
            </a:p>
          </p:txBody>
        </p:sp>
        <p:sp>
          <p:nvSpPr>
            <p:cNvPr id="30" name="MH_Others_1"/>
            <p:cNvSpPr/>
            <p:nvPr/>
          </p:nvSpPr>
          <p:spPr bwMode="auto">
            <a:xfrm>
              <a:off x="985222" y="4108725"/>
              <a:ext cx="82550" cy="514350"/>
            </a:xfrm>
            <a:custGeom>
              <a:avLst/>
              <a:gdLst>
                <a:gd name="connsiteX0" fmla="*/ 0 w 3276600"/>
                <a:gd name="connsiteY0" fmla="*/ 6311900 h 6311900"/>
                <a:gd name="connsiteX1" fmla="*/ 0 w 3276600"/>
                <a:gd name="connsiteY1" fmla="*/ 0 h 6311900"/>
                <a:gd name="connsiteX2" fmla="*/ 3276600 w 3276600"/>
                <a:gd name="connsiteY2" fmla="*/ 0 h 6311900"/>
                <a:gd name="connsiteX0-1" fmla="*/ 0 w 0"/>
                <a:gd name="connsiteY0-2" fmla="*/ 6311900 h 6311900"/>
                <a:gd name="connsiteX1-3" fmla="*/ 0 w 0"/>
                <a:gd name="connsiteY1-4" fmla="*/ 0 h 6311900"/>
              </a:gdLst>
              <a:ahLst/>
              <a:cxnLst>
                <a:cxn ang="0">
                  <a:pos x="connsiteX0-1" y="connsiteY0-2"/>
                </a:cxn>
                <a:cxn ang="0">
                  <a:pos x="connsiteX1-3" y="connsiteY1-4"/>
                </a:cxn>
              </a:cxnLst>
              <a:rect l="l" t="t" r="r" b="b"/>
              <a:pathLst>
                <a:path h="6311900">
                  <a:moveTo>
                    <a:pt x="0" y="6311900"/>
                  </a:moveTo>
                  <a:lnTo>
                    <a:pt x="0" y="0"/>
                  </a:lnTo>
                </a:path>
              </a:pathLst>
            </a:custGeom>
            <a:noFill/>
            <a:ln w="19050">
              <a:solidFill>
                <a:srgbClr val="1369B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defRPr/>
              </a:pPr>
              <a:endParaRPr lang="zh-CN" altLang="en-US" sz="2500">
                <a:solidFill>
                  <a:schemeClr val="bg1">
                    <a:lumMod val="50000"/>
                  </a:schemeClr>
                </a:solidFill>
                <a:latin typeface="Source Han Sans K Bold" panose="020B0800000000000000" pitchFamily="34" charset="-128"/>
                <a:ea typeface="Source Han Sans K Bold" panose="020B0800000000000000" pitchFamily="34" charset="-128"/>
                <a:sym typeface="Source Han Sans K Bold" panose="020B0800000000000000" pitchFamily="34" charset="-128"/>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139"/>
          <p:cNvSpPr/>
          <p:nvPr/>
        </p:nvSpPr>
        <p:spPr>
          <a:xfrm>
            <a:off x="1276317" y="1970615"/>
            <a:ext cx="4674873"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使用花式索引操作一维数组</a:t>
            </a:r>
            <a:endParaRPr lang="zh-CN" altLang="en-US" b="1" dirty="0">
              <a:latin typeface="宋体" panose="02010600030101010101" pitchFamily="2" charset="-122"/>
              <a:ea typeface="宋体" panose="02010600030101010101" pitchFamily="2" charset="-122"/>
              <a:sym typeface="+mn-lt"/>
            </a:endParaRPr>
          </a:p>
        </p:txBody>
      </p:sp>
      <p:sp>
        <p:nvSpPr>
          <p:cNvPr id="10" name="矩形 9"/>
          <p:cNvSpPr/>
          <p:nvPr/>
        </p:nvSpPr>
        <p:spPr>
          <a:xfrm>
            <a:off x="1359307" y="2925737"/>
            <a:ext cx="9649072" cy="1768191"/>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458494" y="3095138"/>
            <a:ext cx="8602799" cy="1438855"/>
          </a:xfrm>
          <a:prstGeom prst="rect">
            <a:avLst/>
          </a:prstGeom>
          <a:noFill/>
        </p:spPr>
        <p:txBody>
          <a:bodyPr wrap="square">
            <a:spAutoFit/>
          </a:bodyPr>
          <a:lstStyle/>
          <a:p>
            <a:pPr indent="228600">
              <a:lnSpc>
                <a:spcPct val="150000"/>
              </a:lnSpc>
            </a:pP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import </a:t>
            </a:r>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numpy</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as np</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lnSpc>
                <a:spcPct val="150000"/>
              </a:lnSpc>
            </a:pPr>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arr</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([10, 6, 5, 11, 18, 16, 9, 0, 3, 20]) </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lnSpc>
                <a:spcPct val="150000"/>
              </a:lnSpc>
            </a:pPr>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arr</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[[0, 1, 5]]</a:t>
            </a:r>
            <a:r>
              <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7" name="下箭头 16"/>
          <p:cNvSpPr/>
          <p:nvPr/>
        </p:nvSpPr>
        <p:spPr>
          <a:xfrm>
            <a:off x="4118583" y="4012377"/>
            <a:ext cx="504056" cy="1207580"/>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4060836" y="5219957"/>
            <a:ext cx="562975" cy="646331"/>
          </a:xfrm>
          <a:prstGeom prst="rect">
            <a:avLst/>
          </a:prstGeom>
        </p:spPr>
        <p:txBody>
          <a:bodyPr wrap="square">
            <a:spAutoFit/>
          </a:bodyPr>
          <a:lstStyle/>
          <a:p>
            <a:pPr>
              <a:lnSpc>
                <a:spcPct val="150000"/>
              </a:lnSpc>
            </a:pPr>
            <a:r>
              <a:rPr lang="en-US" altLang="zh-CN" b="1" kern="0" dirty="0">
                <a:latin typeface="微软雅黑" panose="020B0503020204020204" pitchFamily="34" charset="-122"/>
                <a:ea typeface="微软雅黑" panose="020B0503020204020204" pitchFamily="34" charset="-122"/>
                <a:cs typeface="宋体" panose="02010600030101010101" pitchFamily="2" charset="-122"/>
              </a:rPr>
              <a:t>10</a:t>
            </a:r>
            <a:endParaRPr lang="zh-CN" altLang="en-US"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9" name="下箭头 18"/>
          <p:cNvSpPr/>
          <p:nvPr/>
        </p:nvSpPr>
        <p:spPr>
          <a:xfrm>
            <a:off x="4652099" y="4012377"/>
            <a:ext cx="504056" cy="1207580"/>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4717217" y="5219957"/>
            <a:ext cx="373820" cy="646331"/>
          </a:xfrm>
          <a:prstGeom prst="rect">
            <a:avLst/>
          </a:prstGeom>
        </p:spPr>
        <p:txBody>
          <a:bodyPr wrap="square">
            <a:spAutoFit/>
          </a:bodyPr>
          <a:lstStyle/>
          <a:p>
            <a:pPr>
              <a:lnSpc>
                <a:spcPct val="150000"/>
              </a:lnSpc>
            </a:pPr>
            <a:r>
              <a:rPr lang="en-US" altLang="zh-CN" b="1" kern="0" dirty="0">
                <a:latin typeface="微软雅黑" panose="020B0503020204020204" pitchFamily="34" charset="-122"/>
                <a:ea typeface="微软雅黑" panose="020B0503020204020204" pitchFamily="34" charset="-122"/>
                <a:cs typeface="宋体" panose="02010600030101010101" pitchFamily="2" charset="-122"/>
              </a:rPr>
              <a:t>6</a:t>
            </a:r>
            <a:endParaRPr lang="zh-CN" altLang="en-US"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21" name="下箭头 20"/>
          <p:cNvSpPr/>
          <p:nvPr/>
        </p:nvSpPr>
        <p:spPr>
          <a:xfrm>
            <a:off x="6850744" y="4012377"/>
            <a:ext cx="504056" cy="1207580"/>
          </a:xfrm>
          <a:prstGeom prst="downArrow">
            <a:avLst/>
          </a:prstGeom>
          <a:solidFill>
            <a:srgbClr val="005DA2"/>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6821284" y="5219957"/>
            <a:ext cx="562975" cy="646331"/>
          </a:xfrm>
          <a:prstGeom prst="rect">
            <a:avLst/>
          </a:prstGeom>
        </p:spPr>
        <p:txBody>
          <a:bodyPr wrap="square">
            <a:spAutoFit/>
          </a:bodyPr>
          <a:lstStyle/>
          <a:p>
            <a:pPr>
              <a:lnSpc>
                <a:spcPct val="150000"/>
              </a:lnSpc>
            </a:pPr>
            <a:r>
              <a:rPr lang="en-US" altLang="zh-CN" b="1" kern="0" dirty="0">
                <a:latin typeface="微软雅黑" panose="020B0503020204020204" pitchFamily="34" charset="-122"/>
                <a:ea typeface="微软雅黑" panose="020B0503020204020204" pitchFamily="34" charset="-122"/>
                <a:cs typeface="宋体" panose="02010600030101010101" pitchFamily="2" charset="-122"/>
              </a:rPr>
              <a:t>16</a:t>
            </a:r>
            <a:endParaRPr lang="zh-CN" altLang="en-US" b="1" kern="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花</a:t>
              </a:r>
              <a:r>
                <a:rPr lang="zh-CN" altLang="zh-CN" sz="2000" dirty="0">
                  <a:solidFill>
                    <a:srgbClr val="595959"/>
                  </a:solidFill>
                  <a:latin typeface="微软雅黑" panose="020B0503020204020204" pitchFamily="34" charset="-122"/>
                  <a:ea typeface="微软雅黑" panose="020B0503020204020204" pitchFamily="34" charset="-122"/>
                </a:rPr>
                <a:t>式索引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59307" y="4134282"/>
            <a:ext cx="4951923" cy="104294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文本框 10"/>
          <p:cNvSpPr txBox="1"/>
          <p:nvPr/>
        </p:nvSpPr>
        <p:spPr>
          <a:xfrm>
            <a:off x="1458495" y="4455697"/>
            <a:ext cx="4852736" cy="400110"/>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[[1, 4]]</a:t>
            </a:r>
            <a:endParaRPr lang="zh-CN"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pic>
        <p:nvPicPr>
          <p:cNvPr id="12" name="图片 11"/>
          <p:cNvPicPr/>
          <p:nvPr/>
        </p:nvPicPr>
        <p:blipFill rotWithShape="1">
          <a:blip r:embed="rId1"/>
          <a:srcRect r="51942"/>
          <a:stretch>
            <a:fillRect/>
          </a:stretch>
        </p:blipFill>
        <p:spPr>
          <a:xfrm>
            <a:off x="7535366" y="2061642"/>
            <a:ext cx="3384376" cy="3820160"/>
          </a:xfrm>
          <a:prstGeom prst="rect">
            <a:avLst/>
          </a:prstGeom>
        </p:spPr>
      </p:pic>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3" name="组合 12"/>
          <p:cNvGrpSpPr/>
          <p:nvPr/>
        </p:nvGrpSpPr>
        <p:grpSpPr>
          <a:xfrm>
            <a:off x="1019175" y="857056"/>
            <a:ext cx="4067919" cy="466725"/>
            <a:chOff x="1019175" y="847725"/>
            <a:chExt cx="3533775" cy="466725"/>
          </a:xfrm>
        </p:grpSpPr>
        <p:sp>
          <p:nvSpPr>
            <p:cNvPr id="14"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花</a:t>
              </a:r>
              <a:r>
                <a:rPr lang="zh-CN" altLang="zh-CN" sz="2000" dirty="0">
                  <a:solidFill>
                    <a:srgbClr val="595959"/>
                  </a:solidFill>
                  <a:latin typeface="微软雅黑" panose="020B0503020204020204" pitchFamily="34" charset="-122"/>
                  <a:ea typeface="微软雅黑" panose="020B0503020204020204" pitchFamily="34" charset="-122"/>
                </a:rPr>
                <a:t>式索引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6" name="矩形: 圆角 139"/>
          <p:cNvSpPr/>
          <p:nvPr/>
        </p:nvSpPr>
        <p:spPr>
          <a:xfrm>
            <a:off x="1276317" y="3050643"/>
            <a:ext cx="4674873"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使用花式索引操作二维数组</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7" name="右箭头 16"/>
          <p:cNvSpPr/>
          <p:nvPr/>
        </p:nvSpPr>
        <p:spPr>
          <a:xfrm>
            <a:off x="6620773" y="4404751"/>
            <a:ext cx="576064" cy="502001"/>
          </a:xfrm>
          <a:prstGeom prst="rightArrow">
            <a:avLst/>
          </a:prstGeom>
          <a:solidFill>
            <a:srgbClr val="005D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p:nvPr/>
        </p:nvPicPr>
        <p:blipFill rotWithShape="1">
          <a:blip r:embed="rId1"/>
          <a:srcRect l="52216"/>
          <a:stretch>
            <a:fillRect/>
          </a:stretch>
        </p:blipFill>
        <p:spPr>
          <a:xfrm>
            <a:off x="7823398" y="1845618"/>
            <a:ext cx="3456384" cy="3928452"/>
          </a:xfrm>
          <a:prstGeom prst="rect">
            <a:avLst/>
          </a:prstGeom>
        </p:spPr>
      </p:pic>
      <p:sp>
        <p:nvSpPr>
          <p:cNvPr id="7" name="矩形 6"/>
          <p:cNvSpPr/>
          <p:nvPr/>
        </p:nvSpPr>
        <p:spPr>
          <a:xfrm>
            <a:off x="1359307" y="4603731"/>
            <a:ext cx="5527987" cy="984382"/>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文本框 8"/>
          <p:cNvSpPr txBox="1"/>
          <p:nvPr/>
        </p:nvSpPr>
        <p:spPr>
          <a:xfrm>
            <a:off x="1458495" y="4895867"/>
            <a:ext cx="5212775" cy="400110"/>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arr2d</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[[1,4], [2, 3]]</a:t>
            </a:r>
            <a:endParaRPr lang="zh-CN"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3" name="文本框 12"/>
          <p:cNvSpPr txBox="1"/>
          <p:nvPr/>
        </p:nvSpPr>
        <p:spPr>
          <a:xfrm>
            <a:off x="1359307" y="2563777"/>
            <a:ext cx="5527987" cy="1938992"/>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dirty="0"/>
              <a:t>如果</a:t>
            </a:r>
            <a:r>
              <a:rPr lang="zh-CN" altLang="zh-CN" dirty="0">
                <a:solidFill>
                  <a:srgbClr val="005DA2"/>
                </a:solidFill>
              </a:rPr>
              <a:t>想要访问二维数组中的部分元素</a:t>
            </a:r>
            <a:r>
              <a:rPr lang="zh-CN" altLang="zh-CN" dirty="0"/>
              <a:t>，而不是整行元素，则</a:t>
            </a:r>
            <a:r>
              <a:rPr lang="zh-CN" altLang="zh-CN" dirty="0">
                <a:solidFill>
                  <a:srgbClr val="005DA2"/>
                </a:solidFill>
              </a:rPr>
              <a:t>需要通过两个花式索引完成</a:t>
            </a:r>
            <a:r>
              <a:rPr lang="zh-CN" altLang="zh-CN" dirty="0"/>
              <a:t>，其中第一个花式索引中的整数会被作为行索引，第二个花式索引中的整数会被作为列索引。</a:t>
            </a:r>
            <a:endParaRPr lang="en-US" altLang="zh-CN" dirty="0"/>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4" name="组合 13"/>
          <p:cNvGrpSpPr/>
          <p:nvPr/>
        </p:nvGrpSpPr>
        <p:grpSpPr>
          <a:xfrm>
            <a:off x="1019175" y="857056"/>
            <a:ext cx="4067919" cy="466725"/>
            <a:chOff x="1019175" y="847725"/>
            <a:chExt cx="3533775" cy="466725"/>
          </a:xfrm>
        </p:grpSpPr>
        <p:sp>
          <p:nvSpPr>
            <p:cNvPr id="1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花</a:t>
              </a:r>
              <a:r>
                <a:rPr lang="zh-CN" altLang="zh-CN" sz="2000" dirty="0">
                  <a:solidFill>
                    <a:srgbClr val="595959"/>
                  </a:solidFill>
                  <a:latin typeface="微软雅黑" panose="020B0503020204020204" pitchFamily="34" charset="-122"/>
                  <a:ea typeface="微软雅黑" panose="020B0503020204020204" pitchFamily="34" charset="-122"/>
                </a:rPr>
                <a:t>式索引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7" name="矩形: 圆角 139"/>
          <p:cNvSpPr/>
          <p:nvPr/>
        </p:nvSpPr>
        <p:spPr>
          <a:xfrm>
            <a:off x="1276317" y="1845618"/>
            <a:ext cx="4674873"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使用花式索引操作二维数组</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20" name="组合 19"/>
          <p:cNvGrpSpPr/>
          <p:nvPr/>
        </p:nvGrpSpPr>
        <p:grpSpPr>
          <a:xfrm>
            <a:off x="1019175" y="857056"/>
            <a:ext cx="4067919" cy="466725"/>
            <a:chOff x="1019175" y="847725"/>
            <a:chExt cx="3533775" cy="466725"/>
          </a:xfrm>
        </p:grpSpPr>
        <p:sp>
          <p:nvSpPr>
            <p:cNvPr id="21"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花</a:t>
              </a:r>
              <a:r>
                <a:rPr lang="zh-CN" altLang="zh-CN" sz="2000" dirty="0">
                  <a:solidFill>
                    <a:srgbClr val="595959"/>
                  </a:solidFill>
                  <a:latin typeface="微软雅黑" panose="020B0503020204020204" pitchFamily="34" charset="-122"/>
                  <a:ea typeface="微软雅黑" panose="020B0503020204020204" pitchFamily="34" charset="-122"/>
                </a:rPr>
                <a:t>式索引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3" name="矩形 22"/>
          <p:cNvSpPr/>
          <p:nvPr/>
        </p:nvSpPr>
        <p:spPr>
          <a:xfrm>
            <a:off x="4457339" y="3330156"/>
            <a:ext cx="6246379" cy="1938992"/>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当使用两个花式索引访问二维数组时，需要确保</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两个花式索引对应的索引数组或列表的长度相等</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，并且长度不能超过二维数组中相应轴上的元素数量，否则可能会导致索引异常。</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24" name="Группа 65"/>
          <p:cNvGrpSpPr/>
          <p:nvPr/>
        </p:nvGrpSpPr>
        <p:grpSpPr>
          <a:xfrm flipH="1">
            <a:off x="1630710" y="2853731"/>
            <a:ext cx="2016224" cy="3033670"/>
            <a:chOff x="10248578" y="3546427"/>
            <a:chExt cx="4067901" cy="6120679"/>
          </a:xfrm>
        </p:grpSpPr>
        <p:grpSp>
          <p:nvGrpSpPr>
            <p:cNvPr id="25" name="Группа 66"/>
            <p:cNvGrpSpPr/>
            <p:nvPr/>
          </p:nvGrpSpPr>
          <p:grpSpPr>
            <a:xfrm>
              <a:off x="10248578" y="3656158"/>
              <a:ext cx="4067901" cy="6010948"/>
              <a:chOff x="15868751" y="9379074"/>
              <a:chExt cx="1136650" cy="1679575"/>
            </a:xfrm>
          </p:grpSpPr>
          <p:sp>
            <p:nvSpPr>
              <p:cNvPr id="27" name="Freeform 917"/>
              <p:cNvSpPr/>
              <p:nvPr/>
            </p:nvSpPr>
            <p:spPr bwMode="auto">
              <a:xfrm>
                <a:off x="16608526" y="10871324"/>
                <a:ext cx="165100" cy="187325"/>
              </a:xfrm>
              <a:custGeom>
                <a:avLst/>
                <a:gdLst>
                  <a:gd name="T0" fmla="*/ 42 w 52"/>
                  <a:gd name="T1" fmla="*/ 34 h 59"/>
                  <a:gd name="T2" fmla="*/ 42 w 52"/>
                  <a:gd name="T3" fmla="*/ 10 h 59"/>
                  <a:gd name="T4" fmla="*/ 43 w 52"/>
                  <a:gd name="T5" fmla="*/ 4 h 59"/>
                  <a:gd name="T6" fmla="*/ 7 w 52"/>
                  <a:gd name="T7" fmla="*/ 0 h 59"/>
                  <a:gd name="T8" fmla="*/ 9 w 52"/>
                  <a:gd name="T9" fmla="*/ 10 h 59"/>
                  <a:gd name="T10" fmla="*/ 10 w 52"/>
                  <a:gd name="T11" fmla="*/ 34 h 59"/>
                  <a:gd name="T12" fmla="*/ 0 w 52"/>
                  <a:gd name="T13" fmla="*/ 51 h 59"/>
                  <a:gd name="T14" fmla="*/ 26 w 52"/>
                  <a:gd name="T15" fmla="*/ 57 h 59"/>
                  <a:gd name="T16" fmla="*/ 52 w 52"/>
                  <a:gd name="T17" fmla="*/ 51 h 59"/>
                  <a:gd name="T18" fmla="*/ 42 w 52"/>
                  <a:gd name="T19" fmla="*/ 3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9">
                    <a:moveTo>
                      <a:pt x="42" y="34"/>
                    </a:moveTo>
                    <a:cubicBezTo>
                      <a:pt x="42" y="29"/>
                      <a:pt x="41" y="22"/>
                      <a:pt x="42" y="10"/>
                    </a:cubicBezTo>
                    <a:cubicBezTo>
                      <a:pt x="43" y="8"/>
                      <a:pt x="43" y="6"/>
                      <a:pt x="43" y="4"/>
                    </a:cubicBezTo>
                    <a:cubicBezTo>
                      <a:pt x="35" y="3"/>
                      <a:pt x="21" y="2"/>
                      <a:pt x="7" y="0"/>
                    </a:cubicBezTo>
                    <a:cubicBezTo>
                      <a:pt x="8" y="3"/>
                      <a:pt x="9" y="6"/>
                      <a:pt x="9" y="10"/>
                    </a:cubicBezTo>
                    <a:cubicBezTo>
                      <a:pt x="11" y="22"/>
                      <a:pt x="10" y="29"/>
                      <a:pt x="10" y="34"/>
                    </a:cubicBezTo>
                    <a:cubicBezTo>
                      <a:pt x="4" y="38"/>
                      <a:pt x="0" y="44"/>
                      <a:pt x="0" y="51"/>
                    </a:cubicBezTo>
                    <a:cubicBezTo>
                      <a:pt x="0" y="59"/>
                      <a:pt x="11" y="57"/>
                      <a:pt x="26" y="57"/>
                    </a:cubicBezTo>
                    <a:cubicBezTo>
                      <a:pt x="40" y="57"/>
                      <a:pt x="52" y="59"/>
                      <a:pt x="52" y="51"/>
                    </a:cubicBezTo>
                    <a:cubicBezTo>
                      <a:pt x="52" y="44"/>
                      <a:pt x="48" y="38"/>
                      <a:pt x="42" y="34"/>
                    </a:cubicBezTo>
                    <a:close/>
                  </a:path>
                </a:pathLst>
              </a:custGeom>
              <a:solidFill>
                <a:srgbClr val="BDC3C7"/>
              </a:solidFill>
              <a:ln>
                <a:noFill/>
              </a:ln>
              <a:extLst>
                <a:ext uri="{91240B29-F687-4F45-9708-019B960494DF}">
                  <a14:hiddenLine xmlns:a14="http://schemas.microsoft.com/office/drawing/2010/main" w="9525">
                    <a:solidFill>
                      <a:srgbClr val="000000"/>
                    </a:solidFill>
                    <a:round/>
                  </a14:hiddenLine>
                </a:ext>
              </a:extLst>
            </p:spPr>
            <p:txBody>
              <a:bodyPr vert="horz" wrap="square" lIns="45715" tIns="22857" rIns="45715" bIns="22857" numCol="1" anchor="t" anchorCtr="0" compatLnSpc="1"/>
              <a:lstStyle/>
              <a:p>
                <a:endParaRPr lang="en-US" sz="900">
                  <a:cs typeface="+mn-ea"/>
                  <a:sym typeface="+mn-lt"/>
                </a:endParaRPr>
              </a:p>
            </p:txBody>
          </p:sp>
          <p:sp>
            <p:nvSpPr>
              <p:cNvPr id="28" name="Freeform 918"/>
              <p:cNvSpPr/>
              <p:nvPr/>
            </p:nvSpPr>
            <p:spPr bwMode="auto">
              <a:xfrm>
                <a:off x="16075126" y="9379074"/>
                <a:ext cx="930275" cy="1676400"/>
              </a:xfrm>
              <a:custGeom>
                <a:avLst/>
                <a:gdLst>
                  <a:gd name="T0" fmla="*/ 229 w 293"/>
                  <a:gd name="T1" fmla="*/ 347 h 528"/>
                  <a:gd name="T2" fmla="*/ 271 w 293"/>
                  <a:gd name="T3" fmla="*/ 308 h 528"/>
                  <a:gd name="T4" fmla="*/ 189 w 293"/>
                  <a:gd name="T5" fmla="*/ 215 h 528"/>
                  <a:gd name="T6" fmla="*/ 276 w 293"/>
                  <a:gd name="T7" fmla="*/ 100 h 528"/>
                  <a:gd name="T8" fmla="*/ 76 w 293"/>
                  <a:gd name="T9" fmla="*/ 100 h 528"/>
                  <a:gd name="T10" fmla="*/ 141 w 293"/>
                  <a:gd name="T11" fmla="*/ 215 h 528"/>
                  <a:gd name="T12" fmla="*/ 19 w 293"/>
                  <a:gd name="T13" fmla="*/ 284 h 528"/>
                  <a:gd name="T14" fmla="*/ 1 w 293"/>
                  <a:gd name="T15" fmla="*/ 294 h 528"/>
                  <a:gd name="T16" fmla="*/ 7 w 293"/>
                  <a:gd name="T17" fmla="*/ 302 h 528"/>
                  <a:gd name="T18" fmla="*/ 10 w 293"/>
                  <a:gd name="T19" fmla="*/ 295 h 528"/>
                  <a:gd name="T20" fmla="*/ 8 w 293"/>
                  <a:gd name="T21" fmla="*/ 315 h 528"/>
                  <a:gd name="T22" fmla="*/ 16 w 293"/>
                  <a:gd name="T23" fmla="*/ 302 h 528"/>
                  <a:gd name="T24" fmla="*/ 18 w 293"/>
                  <a:gd name="T25" fmla="*/ 302 h 528"/>
                  <a:gd name="T26" fmla="*/ 25 w 293"/>
                  <a:gd name="T27" fmla="*/ 320 h 528"/>
                  <a:gd name="T28" fmla="*/ 27 w 293"/>
                  <a:gd name="T29" fmla="*/ 300 h 528"/>
                  <a:gd name="T30" fmla="*/ 34 w 293"/>
                  <a:gd name="T31" fmla="*/ 317 h 528"/>
                  <a:gd name="T32" fmla="*/ 43 w 293"/>
                  <a:gd name="T33" fmla="*/ 292 h 528"/>
                  <a:gd name="T34" fmla="*/ 45 w 293"/>
                  <a:gd name="T35" fmla="*/ 293 h 528"/>
                  <a:gd name="T36" fmla="*/ 56 w 293"/>
                  <a:gd name="T37" fmla="*/ 299 h 528"/>
                  <a:gd name="T38" fmla="*/ 89 w 293"/>
                  <a:gd name="T39" fmla="*/ 264 h 528"/>
                  <a:gd name="T40" fmla="*/ 116 w 293"/>
                  <a:gd name="T41" fmla="*/ 308 h 528"/>
                  <a:gd name="T42" fmla="*/ 135 w 293"/>
                  <a:gd name="T43" fmla="*/ 439 h 528"/>
                  <a:gd name="T44" fmla="*/ 214 w 293"/>
                  <a:gd name="T45" fmla="*/ 467 h 528"/>
                  <a:gd name="T46" fmla="*/ 220 w 293"/>
                  <a:gd name="T47" fmla="*/ 496 h 528"/>
                  <a:gd name="T48" fmla="*/ 257 w 293"/>
                  <a:gd name="T49" fmla="*/ 488 h 528"/>
                  <a:gd name="T50" fmla="*/ 238 w 293"/>
                  <a:gd name="T51" fmla="*/ 434 h 528"/>
                  <a:gd name="T52" fmla="*/ 203 w 293"/>
                  <a:gd name="T53" fmla="*/ 424 h 528"/>
                  <a:gd name="T54" fmla="*/ 171 w 293"/>
                  <a:gd name="T55" fmla="*/ 375 h 528"/>
                  <a:gd name="T56" fmla="*/ 208 w 293"/>
                  <a:gd name="T57" fmla="*/ 420 h 528"/>
                  <a:gd name="T58" fmla="*/ 224 w 293"/>
                  <a:gd name="T59" fmla="*/ 413 h 528"/>
                  <a:gd name="T60" fmla="*/ 223 w 293"/>
                  <a:gd name="T61" fmla="*/ 351 h 528"/>
                  <a:gd name="T62" fmla="*/ 212 w 293"/>
                  <a:gd name="T63" fmla="*/ 316 h 528"/>
                  <a:gd name="T64" fmla="*/ 211 w 293"/>
                  <a:gd name="T65" fmla="*/ 314 h 528"/>
                  <a:gd name="T66" fmla="*/ 219 w 293"/>
                  <a:gd name="T67" fmla="*/ 295 h 528"/>
                  <a:gd name="T68" fmla="*/ 261 w 293"/>
                  <a:gd name="T69" fmla="*/ 276 h 528"/>
                  <a:gd name="T70" fmla="*/ 236 w 293"/>
                  <a:gd name="T71" fmla="*/ 296 h 528"/>
                  <a:gd name="T72" fmla="*/ 216 w 293"/>
                  <a:gd name="T73" fmla="*/ 311 h 528"/>
                  <a:gd name="T74" fmla="*/ 218 w 293"/>
                  <a:gd name="T75" fmla="*/ 31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3" h="528">
                    <a:moveTo>
                      <a:pt x="218" y="318"/>
                    </a:moveTo>
                    <a:cubicBezTo>
                      <a:pt x="216" y="324"/>
                      <a:pt x="222" y="348"/>
                      <a:pt x="229" y="347"/>
                    </a:cubicBezTo>
                    <a:cubicBezTo>
                      <a:pt x="239" y="345"/>
                      <a:pt x="252" y="333"/>
                      <a:pt x="258" y="326"/>
                    </a:cubicBezTo>
                    <a:cubicBezTo>
                      <a:pt x="266" y="316"/>
                      <a:pt x="266" y="315"/>
                      <a:pt x="271" y="308"/>
                    </a:cubicBezTo>
                    <a:cubicBezTo>
                      <a:pt x="275" y="301"/>
                      <a:pt x="293" y="280"/>
                      <a:pt x="291" y="273"/>
                    </a:cubicBezTo>
                    <a:cubicBezTo>
                      <a:pt x="283" y="246"/>
                      <a:pt x="218" y="222"/>
                      <a:pt x="189" y="215"/>
                    </a:cubicBezTo>
                    <a:cubicBezTo>
                      <a:pt x="186" y="215"/>
                      <a:pt x="186" y="205"/>
                      <a:pt x="191" y="199"/>
                    </a:cubicBezTo>
                    <a:cubicBezTo>
                      <a:pt x="239" y="192"/>
                      <a:pt x="276" y="151"/>
                      <a:pt x="276" y="100"/>
                    </a:cubicBezTo>
                    <a:cubicBezTo>
                      <a:pt x="276" y="45"/>
                      <a:pt x="231" y="0"/>
                      <a:pt x="176" y="0"/>
                    </a:cubicBezTo>
                    <a:cubicBezTo>
                      <a:pt x="121" y="0"/>
                      <a:pt x="76" y="45"/>
                      <a:pt x="76" y="100"/>
                    </a:cubicBezTo>
                    <a:cubicBezTo>
                      <a:pt x="76" y="144"/>
                      <a:pt x="103" y="180"/>
                      <a:pt x="142" y="194"/>
                    </a:cubicBezTo>
                    <a:cubicBezTo>
                      <a:pt x="146" y="201"/>
                      <a:pt x="147" y="215"/>
                      <a:pt x="141" y="215"/>
                    </a:cubicBezTo>
                    <a:cubicBezTo>
                      <a:pt x="107" y="218"/>
                      <a:pt x="92" y="228"/>
                      <a:pt x="85" y="233"/>
                    </a:cubicBezTo>
                    <a:cubicBezTo>
                      <a:pt x="74" y="242"/>
                      <a:pt x="33" y="275"/>
                      <a:pt x="19" y="284"/>
                    </a:cubicBezTo>
                    <a:cubicBezTo>
                      <a:pt x="18" y="284"/>
                      <a:pt x="18" y="284"/>
                      <a:pt x="18" y="284"/>
                    </a:cubicBezTo>
                    <a:cubicBezTo>
                      <a:pt x="5" y="286"/>
                      <a:pt x="1" y="291"/>
                      <a:pt x="1" y="294"/>
                    </a:cubicBezTo>
                    <a:cubicBezTo>
                      <a:pt x="1" y="301"/>
                      <a:pt x="1" y="301"/>
                      <a:pt x="1" y="301"/>
                    </a:cubicBezTo>
                    <a:cubicBezTo>
                      <a:pt x="0" y="307"/>
                      <a:pt x="6" y="308"/>
                      <a:pt x="7" y="302"/>
                    </a:cubicBezTo>
                    <a:cubicBezTo>
                      <a:pt x="7" y="302"/>
                      <a:pt x="7" y="305"/>
                      <a:pt x="8" y="298"/>
                    </a:cubicBezTo>
                    <a:cubicBezTo>
                      <a:pt x="8" y="297"/>
                      <a:pt x="9" y="296"/>
                      <a:pt x="10" y="295"/>
                    </a:cubicBezTo>
                    <a:cubicBezTo>
                      <a:pt x="9" y="296"/>
                      <a:pt x="9" y="297"/>
                      <a:pt x="8" y="298"/>
                    </a:cubicBezTo>
                    <a:cubicBezTo>
                      <a:pt x="8" y="306"/>
                      <a:pt x="8" y="315"/>
                      <a:pt x="8" y="315"/>
                    </a:cubicBezTo>
                    <a:cubicBezTo>
                      <a:pt x="7" y="321"/>
                      <a:pt x="15" y="322"/>
                      <a:pt x="16" y="316"/>
                    </a:cubicBezTo>
                    <a:cubicBezTo>
                      <a:pt x="16" y="316"/>
                      <a:pt x="15" y="310"/>
                      <a:pt x="16" y="302"/>
                    </a:cubicBezTo>
                    <a:cubicBezTo>
                      <a:pt x="16" y="301"/>
                      <a:pt x="18" y="299"/>
                      <a:pt x="19" y="298"/>
                    </a:cubicBezTo>
                    <a:cubicBezTo>
                      <a:pt x="18" y="299"/>
                      <a:pt x="18" y="301"/>
                      <a:pt x="18" y="302"/>
                    </a:cubicBezTo>
                    <a:cubicBezTo>
                      <a:pt x="17" y="309"/>
                      <a:pt x="17" y="319"/>
                      <a:pt x="17" y="319"/>
                    </a:cubicBezTo>
                    <a:cubicBezTo>
                      <a:pt x="16" y="325"/>
                      <a:pt x="24" y="326"/>
                      <a:pt x="25" y="320"/>
                    </a:cubicBezTo>
                    <a:cubicBezTo>
                      <a:pt x="25" y="320"/>
                      <a:pt x="25" y="311"/>
                      <a:pt x="26" y="303"/>
                    </a:cubicBezTo>
                    <a:cubicBezTo>
                      <a:pt x="26" y="302"/>
                      <a:pt x="26" y="301"/>
                      <a:pt x="27" y="300"/>
                    </a:cubicBezTo>
                    <a:cubicBezTo>
                      <a:pt x="27" y="308"/>
                      <a:pt x="26" y="316"/>
                      <a:pt x="26" y="316"/>
                    </a:cubicBezTo>
                    <a:cubicBezTo>
                      <a:pt x="26" y="322"/>
                      <a:pt x="34" y="323"/>
                      <a:pt x="34" y="317"/>
                    </a:cubicBezTo>
                    <a:cubicBezTo>
                      <a:pt x="34" y="317"/>
                      <a:pt x="35" y="308"/>
                      <a:pt x="35" y="300"/>
                    </a:cubicBezTo>
                    <a:cubicBezTo>
                      <a:pt x="36" y="297"/>
                      <a:pt x="40" y="292"/>
                      <a:pt x="43" y="292"/>
                    </a:cubicBezTo>
                    <a:cubicBezTo>
                      <a:pt x="46" y="292"/>
                      <a:pt x="49" y="290"/>
                      <a:pt x="49" y="290"/>
                    </a:cubicBezTo>
                    <a:cubicBezTo>
                      <a:pt x="49" y="293"/>
                      <a:pt x="47" y="293"/>
                      <a:pt x="45" y="293"/>
                    </a:cubicBezTo>
                    <a:cubicBezTo>
                      <a:pt x="39" y="293"/>
                      <a:pt x="39" y="302"/>
                      <a:pt x="45" y="302"/>
                    </a:cubicBezTo>
                    <a:cubicBezTo>
                      <a:pt x="45" y="302"/>
                      <a:pt x="54" y="301"/>
                      <a:pt x="56" y="299"/>
                    </a:cubicBezTo>
                    <a:cubicBezTo>
                      <a:pt x="59" y="294"/>
                      <a:pt x="59" y="289"/>
                      <a:pt x="55" y="285"/>
                    </a:cubicBezTo>
                    <a:cubicBezTo>
                      <a:pt x="62" y="280"/>
                      <a:pt x="75" y="275"/>
                      <a:pt x="89" y="264"/>
                    </a:cubicBezTo>
                    <a:cubicBezTo>
                      <a:pt x="102" y="254"/>
                      <a:pt x="112" y="255"/>
                      <a:pt x="113" y="259"/>
                    </a:cubicBezTo>
                    <a:cubicBezTo>
                      <a:pt x="114" y="264"/>
                      <a:pt x="115" y="288"/>
                      <a:pt x="116" y="308"/>
                    </a:cubicBezTo>
                    <a:cubicBezTo>
                      <a:pt x="118" y="330"/>
                      <a:pt x="112" y="350"/>
                      <a:pt x="113" y="370"/>
                    </a:cubicBezTo>
                    <a:cubicBezTo>
                      <a:pt x="113" y="388"/>
                      <a:pt x="120" y="423"/>
                      <a:pt x="135" y="439"/>
                    </a:cubicBezTo>
                    <a:cubicBezTo>
                      <a:pt x="142" y="447"/>
                      <a:pt x="150" y="453"/>
                      <a:pt x="157" y="457"/>
                    </a:cubicBezTo>
                    <a:cubicBezTo>
                      <a:pt x="180" y="466"/>
                      <a:pt x="204" y="467"/>
                      <a:pt x="214" y="467"/>
                    </a:cubicBezTo>
                    <a:cubicBezTo>
                      <a:pt x="232" y="467"/>
                      <a:pt x="227" y="479"/>
                      <a:pt x="226" y="482"/>
                    </a:cubicBezTo>
                    <a:cubicBezTo>
                      <a:pt x="225" y="490"/>
                      <a:pt x="222" y="493"/>
                      <a:pt x="220" y="496"/>
                    </a:cubicBezTo>
                    <a:cubicBezTo>
                      <a:pt x="214" y="509"/>
                      <a:pt x="223" y="527"/>
                      <a:pt x="235" y="527"/>
                    </a:cubicBezTo>
                    <a:cubicBezTo>
                      <a:pt x="246" y="528"/>
                      <a:pt x="252" y="504"/>
                      <a:pt x="257" y="488"/>
                    </a:cubicBezTo>
                    <a:cubicBezTo>
                      <a:pt x="262" y="472"/>
                      <a:pt x="274" y="436"/>
                      <a:pt x="244" y="434"/>
                    </a:cubicBezTo>
                    <a:cubicBezTo>
                      <a:pt x="243" y="434"/>
                      <a:pt x="241" y="434"/>
                      <a:pt x="238" y="434"/>
                    </a:cubicBezTo>
                    <a:cubicBezTo>
                      <a:pt x="238" y="434"/>
                      <a:pt x="238" y="434"/>
                      <a:pt x="238" y="434"/>
                    </a:cubicBezTo>
                    <a:cubicBezTo>
                      <a:pt x="230" y="434"/>
                      <a:pt x="213" y="430"/>
                      <a:pt x="203" y="424"/>
                    </a:cubicBezTo>
                    <a:cubicBezTo>
                      <a:pt x="196" y="420"/>
                      <a:pt x="182" y="413"/>
                      <a:pt x="178" y="412"/>
                    </a:cubicBezTo>
                    <a:cubicBezTo>
                      <a:pt x="177" y="384"/>
                      <a:pt x="170" y="374"/>
                      <a:pt x="171" y="375"/>
                    </a:cubicBezTo>
                    <a:cubicBezTo>
                      <a:pt x="177" y="382"/>
                      <a:pt x="181" y="390"/>
                      <a:pt x="183" y="409"/>
                    </a:cubicBezTo>
                    <a:cubicBezTo>
                      <a:pt x="192" y="412"/>
                      <a:pt x="201" y="416"/>
                      <a:pt x="208" y="420"/>
                    </a:cubicBezTo>
                    <a:cubicBezTo>
                      <a:pt x="212" y="423"/>
                      <a:pt x="217" y="424"/>
                      <a:pt x="222" y="426"/>
                    </a:cubicBezTo>
                    <a:cubicBezTo>
                      <a:pt x="223" y="422"/>
                      <a:pt x="224" y="417"/>
                      <a:pt x="224" y="413"/>
                    </a:cubicBezTo>
                    <a:cubicBezTo>
                      <a:pt x="227" y="396"/>
                      <a:pt x="224" y="368"/>
                      <a:pt x="224" y="368"/>
                    </a:cubicBezTo>
                    <a:cubicBezTo>
                      <a:pt x="224" y="368"/>
                      <a:pt x="224" y="360"/>
                      <a:pt x="223" y="351"/>
                    </a:cubicBezTo>
                    <a:cubicBezTo>
                      <a:pt x="222" y="350"/>
                      <a:pt x="221" y="349"/>
                      <a:pt x="220" y="348"/>
                    </a:cubicBezTo>
                    <a:cubicBezTo>
                      <a:pt x="214" y="341"/>
                      <a:pt x="211" y="323"/>
                      <a:pt x="212" y="316"/>
                    </a:cubicBezTo>
                    <a:cubicBezTo>
                      <a:pt x="212" y="316"/>
                      <a:pt x="212" y="316"/>
                      <a:pt x="212" y="316"/>
                    </a:cubicBezTo>
                    <a:cubicBezTo>
                      <a:pt x="212" y="315"/>
                      <a:pt x="211" y="315"/>
                      <a:pt x="211" y="314"/>
                    </a:cubicBezTo>
                    <a:cubicBezTo>
                      <a:pt x="209" y="310"/>
                      <a:pt x="209" y="306"/>
                      <a:pt x="211" y="302"/>
                    </a:cubicBezTo>
                    <a:cubicBezTo>
                      <a:pt x="213" y="300"/>
                      <a:pt x="216" y="297"/>
                      <a:pt x="219" y="295"/>
                    </a:cubicBezTo>
                    <a:cubicBezTo>
                      <a:pt x="219" y="284"/>
                      <a:pt x="220" y="275"/>
                      <a:pt x="219" y="268"/>
                    </a:cubicBezTo>
                    <a:cubicBezTo>
                      <a:pt x="227" y="273"/>
                      <a:pt x="260" y="274"/>
                      <a:pt x="261" y="276"/>
                    </a:cubicBezTo>
                    <a:cubicBezTo>
                      <a:pt x="261" y="277"/>
                      <a:pt x="258" y="290"/>
                      <a:pt x="255" y="292"/>
                    </a:cubicBezTo>
                    <a:cubicBezTo>
                      <a:pt x="246" y="297"/>
                      <a:pt x="241" y="297"/>
                      <a:pt x="236" y="296"/>
                    </a:cubicBezTo>
                    <a:cubicBezTo>
                      <a:pt x="230" y="296"/>
                      <a:pt x="219" y="300"/>
                      <a:pt x="217" y="305"/>
                    </a:cubicBezTo>
                    <a:cubicBezTo>
                      <a:pt x="215" y="308"/>
                      <a:pt x="216" y="310"/>
                      <a:pt x="216" y="311"/>
                    </a:cubicBezTo>
                    <a:cubicBezTo>
                      <a:pt x="218" y="315"/>
                      <a:pt x="230" y="306"/>
                      <a:pt x="231" y="306"/>
                    </a:cubicBezTo>
                    <a:cubicBezTo>
                      <a:pt x="236" y="305"/>
                      <a:pt x="219" y="313"/>
                      <a:pt x="218" y="318"/>
                    </a:cubicBezTo>
                    <a:close/>
                  </a:path>
                </a:pathLst>
              </a:custGeom>
              <a:solidFill>
                <a:srgbClr val="BDC3C7"/>
              </a:solidFill>
              <a:ln>
                <a:noFill/>
              </a:ln>
              <a:extLst>
                <a:ext uri="{91240B29-F687-4F45-9708-019B960494DF}">
                  <a14:hiddenLine xmlns:a14="http://schemas.microsoft.com/office/drawing/2010/main" w="9525">
                    <a:solidFill>
                      <a:srgbClr val="000000"/>
                    </a:solidFill>
                    <a:round/>
                  </a14:hiddenLine>
                </a:ext>
              </a:extLst>
            </p:spPr>
            <p:txBody>
              <a:bodyPr vert="horz" wrap="square" lIns="45715" tIns="22857" rIns="45715" bIns="22857" numCol="1" anchor="t" anchorCtr="0" compatLnSpc="1"/>
              <a:lstStyle/>
              <a:p>
                <a:endParaRPr lang="en-US" sz="900">
                  <a:cs typeface="+mn-ea"/>
                  <a:sym typeface="+mn-lt"/>
                </a:endParaRPr>
              </a:p>
            </p:txBody>
          </p:sp>
          <p:sp>
            <p:nvSpPr>
              <p:cNvPr id="29" name="Freeform 919"/>
              <p:cNvSpPr/>
              <p:nvPr/>
            </p:nvSpPr>
            <p:spPr bwMode="auto">
              <a:xfrm>
                <a:off x="15868751" y="10306174"/>
                <a:ext cx="581025" cy="746125"/>
              </a:xfrm>
              <a:custGeom>
                <a:avLst/>
                <a:gdLst>
                  <a:gd name="T0" fmla="*/ 176 w 183"/>
                  <a:gd name="T1" fmla="*/ 198 h 235"/>
                  <a:gd name="T2" fmla="*/ 154 w 183"/>
                  <a:gd name="T3" fmla="*/ 198 h 235"/>
                  <a:gd name="T4" fmla="*/ 147 w 183"/>
                  <a:gd name="T5" fmla="*/ 191 h 235"/>
                  <a:gd name="T6" fmla="*/ 147 w 183"/>
                  <a:gd name="T7" fmla="*/ 6 h 235"/>
                  <a:gd name="T8" fmla="*/ 141 w 183"/>
                  <a:gd name="T9" fmla="*/ 0 h 235"/>
                  <a:gd name="T10" fmla="*/ 129 w 183"/>
                  <a:gd name="T11" fmla="*/ 0 h 235"/>
                  <a:gd name="T12" fmla="*/ 126 w 183"/>
                  <a:gd name="T13" fmla="*/ 10 h 235"/>
                  <a:gd name="T14" fmla="*/ 110 w 183"/>
                  <a:gd name="T15" fmla="*/ 16 h 235"/>
                  <a:gd name="T16" fmla="*/ 109 w 183"/>
                  <a:gd name="T17" fmla="*/ 16 h 235"/>
                  <a:gd name="T18" fmla="*/ 106 w 183"/>
                  <a:gd name="T19" fmla="*/ 15 h 235"/>
                  <a:gd name="T20" fmla="*/ 105 w 183"/>
                  <a:gd name="T21" fmla="*/ 25 h 235"/>
                  <a:gd name="T22" fmla="*/ 105 w 183"/>
                  <a:gd name="T23" fmla="*/ 26 h 235"/>
                  <a:gd name="T24" fmla="*/ 105 w 183"/>
                  <a:gd name="T25" fmla="*/ 26 h 235"/>
                  <a:gd name="T26" fmla="*/ 95 w 183"/>
                  <a:gd name="T27" fmla="*/ 35 h 235"/>
                  <a:gd name="T28" fmla="*/ 93 w 183"/>
                  <a:gd name="T29" fmla="*/ 35 h 235"/>
                  <a:gd name="T30" fmla="*/ 85 w 183"/>
                  <a:gd name="T31" fmla="*/ 38 h 235"/>
                  <a:gd name="T32" fmla="*/ 78 w 183"/>
                  <a:gd name="T33" fmla="*/ 35 h 235"/>
                  <a:gd name="T34" fmla="*/ 77 w 183"/>
                  <a:gd name="T35" fmla="*/ 34 h 235"/>
                  <a:gd name="T36" fmla="*/ 76 w 183"/>
                  <a:gd name="T37" fmla="*/ 34 h 235"/>
                  <a:gd name="T38" fmla="*/ 69 w 183"/>
                  <a:gd name="T39" fmla="*/ 30 h 235"/>
                  <a:gd name="T40" fmla="*/ 67 w 183"/>
                  <a:gd name="T41" fmla="*/ 23 h 235"/>
                  <a:gd name="T42" fmla="*/ 67 w 183"/>
                  <a:gd name="T43" fmla="*/ 20 h 235"/>
                  <a:gd name="T44" fmla="*/ 62 w 183"/>
                  <a:gd name="T45" fmla="*/ 17 h 235"/>
                  <a:gd name="T46" fmla="*/ 60 w 183"/>
                  <a:gd name="T47" fmla="*/ 10 h 235"/>
                  <a:gd name="T48" fmla="*/ 60 w 183"/>
                  <a:gd name="T49" fmla="*/ 1 h 235"/>
                  <a:gd name="T50" fmla="*/ 60 w 183"/>
                  <a:gd name="T51" fmla="*/ 0 h 235"/>
                  <a:gd name="T52" fmla="*/ 7 w 183"/>
                  <a:gd name="T53" fmla="*/ 0 h 235"/>
                  <a:gd name="T54" fmla="*/ 0 w 183"/>
                  <a:gd name="T55" fmla="*/ 6 h 235"/>
                  <a:gd name="T56" fmla="*/ 0 w 183"/>
                  <a:gd name="T57" fmla="*/ 30 h 235"/>
                  <a:gd name="T58" fmla="*/ 7 w 183"/>
                  <a:gd name="T59" fmla="*/ 37 h 235"/>
                  <a:gd name="T60" fmla="*/ 29 w 183"/>
                  <a:gd name="T61" fmla="*/ 37 h 235"/>
                  <a:gd name="T62" fmla="*/ 36 w 183"/>
                  <a:gd name="T63" fmla="*/ 43 h 235"/>
                  <a:gd name="T64" fmla="*/ 36 w 183"/>
                  <a:gd name="T65" fmla="*/ 191 h 235"/>
                  <a:gd name="T66" fmla="*/ 29 w 183"/>
                  <a:gd name="T67" fmla="*/ 198 h 235"/>
                  <a:gd name="T68" fmla="*/ 7 w 183"/>
                  <a:gd name="T69" fmla="*/ 198 h 235"/>
                  <a:gd name="T70" fmla="*/ 0 w 183"/>
                  <a:gd name="T71" fmla="*/ 204 h 235"/>
                  <a:gd name="T72" fmla="*/ 0 w 183"/>
                  <a:gd name="T73" fmla="*/ 228 h 235"/>
                  <a:gd name="T74" fmla="*/ 7 w 183"/>
                  <a:gd name="T75" fmla="*/ 235 h 235"/>
                  <a:gd name="T76" fmla="*/ 176 w 183"/>
                  <a:gd name="T77" fmla="*/ 235 h 235"/>
                  <a:gd name="T78" fmla="*/ 183 w 183"/>
                  <a:gd name="T79" fmla="*/ 228 h 235"/>
                  <a:gd name="T80" fmla="*/ 183 w 183"/>
                  <a:gd name="T81" fmla="*/ 204 h 235"/>
                  <a:gd name="T82" fmla="*/ 176 w 183"/>
                  <a:gd name="T83" fmla="*/ 19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3" h="235">
                    <a:moveTo>
                      <a:pt x="176" y="198"/>
                    </a:moveTo>
                    <a:cubicBezTo>
                      <a:pt x="154" y="198"/>
                      <a:pt x="154" y="198"/>
                      <a:pt x="154" y="198"/>
                    </a:cubicBezTo>
                    <a:cubicBezTo>
                      <a:pt x="150" y="198"/>
                      <a:pt x="147" y="195"/>
                      <a:pt x="147" y="191"/>
                    </a:cubicBezTo>
                    <a:cubicBezTo>
                      <a:pt x="147" y="6"/>
                      <a:pt x="147" y="6"/>
                      <a:pt x="147" y="6"/>
                    </a:cubicBezTo>
                    <a:cubicBezTo>
                      <a:pt x="147" y="3"/>
                      <a:pt x="144" y="0"/>
                      <a:pt x="141" y="0"/>
                    </a:cubicBezTo>
                    <a:cubicBezTo>
                      <a:pt x="129" y="0"/>
                      <a:pt x="129" y="0"/>
                      <a:pt x="129" y="0"/>
                    </a:cubicBezTo>
                    <a:cubicBezTo>
                      <a:pt x="129" y="3"/>
                      <a:pt x="128" y="6"/>
                      <a:pt x="126" y="10"/>
                    </a:cubicBezTo>
                    <a:cubicBezTo>
                      <a:pt x="124" y="13"/>
                      <a:pt x="118" y="15"/>
                      <a:pt x="110" y="16"/>
                    </a:cubicBezTo>
                    <a:cubicBezTo>
                      <a:pt x="110" y="16"/>
                      <a:pt x="110" y="16"/>
                      <a:pt x="109" y="16"/>
                    </a:cubicBezTo>
                    <a:cubicBezTo>
                      <a:pt x="108" y="16"/>
                      <a:pt x="107" y="15"/>
                      <a:pt x="106" y="15"/>
                    </a:cubicBezTo>
                    <a:cubicBezTo>
                      <a:pt x="105" y="20"/>
                      <a:pt x="105" y="25"/>
                      <a:pt x="105" y="25"/>
                    </a:cubicBezTo>
                    <a:cubicBezTo>
                      <a:pt x="105" y="26"/>
                      <a:pt x="105" y="26"/>
                      <a:pt x="105" y="26"/>
                    </a:cubicBezTo>
                    <a:cubicBezTo>
                      <a:pt x="105" y="26"/>
                      <a:pt x="105" y="26"/>
                      <a:pt x="105" y="26"/>
                    </a:cubicBezTo>
                    <a:cubicBezTo>
                      <a:pt x="105" y="32"/>
                      <a:pt x="100" y="36"/>
                      <a:pt x="95" y="35"/>
                    </a:cubicBezTo>
                    <a:cubicBezTo>
                      <a:pt x="94" y="35"/>
                      <a:pt x="94" y="35"/>
                      <a:pt x="93" y="35"/>
                    </a:cubicBezTo>
                    <a:cubicBezTo>
                      <a:pt x="91" y="37"/>
                      <a:pt x="88" y="38"/>
                      <a:pt x="85" y="38"/>
                    </a:cubicBezTo>
                    <a:cubicBezTo>
                      <a:pt x="82" y="38"/>
                      <a:pt x="80" y="37"/>
                      <a:pt x="78" y="35"/>
                    </a:cubicBezTo>
                    <a:cubicBezTo>
                      <a:pt x="78" y="35"/>
                      <a:pt x="78" y="34"/>
                      <a:pt x="77" y="34"/>
                    </a:cubicBezTo>
                    <a:cubicBezTo>
                      <a:pt x="77" y="34"/>
                      <a:pt x="76" y="34"/>
                      <a:pt x="76" y="34"/>
                    </a:cubicBezTo>
                    <a:cubicBezTo>
                      <a:pt x="73" y="34"/>
                      <a:pt x="71" y="33"/>
                      <a:pt x="69" y="30"/>
                    </a:cubicBezTo>
                    <a:cubicBezTo>
                      <a:pt x="67" y="28"/>
                      <a:pt x="66" y="26"/>
                      <a:pt x="67" y="23"/>
                    </a:cubicBezTo>
                    <a:cubicBezTo>
                      <a:pt x="67" y="22"/>
                      <a:pt x="67" y="21"/>
                      <a:pt x="67" y="20"/>
                    </a:cubicBezTo>
                    <a:cubicBezTo>
                      <a:pt x="65" y="20"/>
                      <a:pt x="63" y="19"/>
                      <a:pt x="62" y="17"/>
                    </a:cubicBezTo>
                    <a:cubicBezTo>
                      <a:pt x="60" y="15"/>
                      <a:pt x="60" y="12"/>
                      <a:pt x="60" y="10"/>
                    </a:cubicBezTo>
                    <a:cubicBezTo>
                      <a:pt x="60" y="8"/>
                      <a:pt x="60" y="5"/>
                      <a:pt x="60" y="1"/>
                    </a:cubicBezTo>
                    <a:cubicBezTo>
                      <a:pt x="60" y="1"/>
                      <a:pt x="60" y="0"/>
                      <a:pt x="60" y="0"/>
                    </a:cubicBezTo>
                    <a:cubicBezTo>
                      <a:pt x="7" y="0"/>
                      <a:pt x="7" y="0"/>
                      <a:pt x="7" y="0"/>
                    </a:cubicBezTo>
                    <a:cubicBezTo>
                      <a:pt x="3" y="0"/>
                      <a:pt x="0" y="3"/>
                      <a:pt x="0" y="6"/>
                    </a:cubicBezTo>
                    <a:cubicBezTo>
                      <a:pt x="0" y="30"/>
                      <a:pt x="0" y="30"/>
                      <a:pt x="0" y="30"/>
                    </a:cubicBezTo>
                    <a:cubicBezTo>
                      <a:pt x="0" y="34"/>
                      <a:pt x="3" y="37"/>
                      <a:pt x="7" y="37"/>
                    </a:cubicBezTo>
                    <a:cubicBezTo>
                      <a:pt x="29" y="37"/>
                      <a:pt x="29" y="37"/>
                      <a:pt x="29" y="37"/>
                    </a:cubicBezTo>
                    <a:cubicBezTo>
                      <a:pt x="33" y="37"/>
                      <a:pt x="36" y="40"/>
                      <a:pt x="36" y="43"/>
                    </a:cubicBezTo>
                    <a:cubicBezTo>
                      <a:pt x="36" y="191"/>
                      <a:pt x="36" y="191"/>
                      <a:pt x="36" y="191"/>
                    </a:cubicBezTo>
                    <a:cubicBezTo>
                      <a:pt x="36" y="195"/>
                      <a:pt x="33" y="198"/>
                      <a:pt x="29" y="198"/>
                    </a:cubicBezTo>
                    <a:cubicBezTo>
                      <a:pt x="7" y="198"/>
                      <a:pt x="7" y="198"/>
                      <a:pt x="7" y="198"/>
                    </a:cubicBezTo>
                    <a:cubicBezTo>
                      <a:pt x="3" y="198"/>
                      <a:pt x="0" y="201"/>
                      <a:pt x="0" y="204"/>
                    </a:cubicBezTo>
                    <a:cubicBezTo>
                      <a:pt x="0" y="228"/>
                      <a:pt x="0" y="228"/>
                      <a:pt x="0" y="228"/>
                    </a:cubicBezTo>
                    <a:cubicBezTo>
                      <a:pt x="0" y="232"/>
                      <a:pt x="3" y="235"/>
                      <a:pt x="7" y="235"/>
                    </a:cubicBezTo>
                    <a:cubicBezTo>
                      <a:pt x="176" y="235"/>
                      <a:pt x="176" y="235"/>
                      <a:pt x="176" y="235"/>
                    </a:cubicBezTo>
                    <a:cubicBezTo>
                      <a:pt x="180" y="235"/>
                      <a:pt x="183" y="232"/>
                      <a:pt x="183" y="228"/>
                    </a:cubicBezTo>
                    <a:cubicBezTo>
                      <a:pt x="183" y="204"/>
                      <a:pt x="183" y="204"/>
                      <a:pt x="183" y="204"/>
                    </a:cubicBezTo>
                    <a:cubicBezTo>
                      <a:pt x="183" y="201"/>
                      <a:pt x="180" y="198"/>
                      <a:pt x="176" y="198"/>
                    </a:cubicBezTo>
                    <a:close/>
                  </a:path>
                </a:pathLst>
              </a:custGeom>
              <a:solidFill>
                <a:srgbClr val="C00000"/>
              </a:solidFill>
              <a:ln>
                <a:noFill/>
              </a:ln>
            </p:spPr>
            <p:txBody>
              <a:bodyPr vert="horz" wrap="square" lIns="45715" tIns="22857" rIns="45715" bIns="22857" numCol="1" anchor="t" anchorCtr="0" compatLnSpc="1"/>
              <a:lstStyle/>
              <a:p>
                <a:endParaRPr lang="en-US" sz="900">
                  <a:cs typeface="+mn-ea"/>
                  <a:sym typeface="+mn-lt"/>
                </a:endParaRPr>
              </a:p>
            </p:txBody>
          </p:sp>
          <p:sp>
            <p:nvSpPr>
              <p:cNvPr id="30" name="Oval 920"/>
              <p:cNvSpPr>
                <a:spLocks noChangeArrowheads="1"/>
              </p:cNvSpPr>
              <p:nvPr/>
            </p:nvSpPr>
            <p:spPr bwMode="auto">
              <a:xfrm>
                <a:off x="15967176" y="9807699"/>
                <a:ext cx="384175" cy="381000"/>
              </a:xfrm>
              <a:prstGeom prst="ellipse">
                <a:avLst/>
              </a:prstGeom>
              <a:solidFill>
                <a:srgbClr val="C00000"/>
              </a:solidFill>
              <a:ln>
                <a:noFill/>
              </a:ln>
            </p:spPr>
            <p:txBody>
              <a:bodyPr vert="horz" wrap="square" lIns="45715" tIns="22857" rIns="45715" bIns="22857" numCol="1" anchor="t" anchorCtr="0" compatLnSpc="1"/>
              <a:lstStyle/>
              <a:p>
                <a:endParaRPr lang="en-US" sz="900">
                  <a:cs typeface="+mn-ea"/>
                  <a:sym typeface="+mn-lt"/>
                </a:endParaRPr>
              </a:p>
            </p:txBody>
          </p:sp>
        </p:grpSp>
        <p:sp>
          <p:nvSpPr>
            <p:cNvPr id="26" name="Овал 67"/>
            <p:cNvSpPr/>
            <p:nvPr/>
          </p:nvSpPr>
          <p:spPr>
            <a:xfrm rot="10800000">
              <a:off x="12001341" y="3546427"/>
              <a:ext cx="2135669" cy="1941517"/>
            </a:xfrm>
            <a:prstGeom prst="ellipse">
              <a:avLst/>
            </a:prstGeom>
            <a:gradFill>
              <a:gsLst>
                <a:gs pos="0">
                  <a:schemeClr val="bg1">
                    <a:alpha val="0"/>
                  </a:schemeClr>
                </a:gs>
                <a:gs pos="100000">
                  <a:schemeClr val="bg1">
                    <a:alpha val="4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cs typeface="+mn-ea"/>
                <a:sym typeface="+mn-lt"/>
              </a:endParaRPr>
            </a:p>
          </p:txBody>
        </p:sp>
      </p:grpSp>
      <p:sp>
        <p:nvSpPr>
          <p:cNvPr id="31" name="矩形: 圆角 139"/>
          <p:cNvSpPr/>
          <p:nvPr/>
        </p:nvSpPr>
        <p:spPr>
          <a:xfrm>
            <a:off x="1143689" y="1887234"/>
            <a:ext cx="250324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注意事项</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592288"/>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459786" y="3746576"/>
            <a:ext cx="3843331"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转换数组数据类型</a:t>
            </a:r>
            <a:r>
              <a:rPr lang="zh-CN" altLang="zh-CN" sz="1800" dirty="0">
                <a:solidFill>
                  <a:srgbClr val="595959"/>
                </a:solidFill>
                <a:latin typeface="微软雅黑" panose="020B0503020204020204" pitchFamily="34" charset="-122"/>
                <a:ea typeface="微软雅黑" panose="020B0503020204020204" pitchFamily="34" charset="-122"/>
                <a:cs typeface="+mn-ea"/>
              </a:rPr>
              <a:t>的方式，能够通过</a:t>
            </a:r>
            <a:r>
              <a:rPr lang="en-US" altLang="zh-CN" sz="1800" dirty="0" err="1">
                <a:solidFill>
                  <a:srgbClr val="005DA2"/>
                </a:solidFill>
                <a:latin typeface="微软雅黑" panose="020B0503020204020204" pitchFamily="34" charset="-122"/>
                <a:ea typeface="微软雅黑" panose="020B0503020204020204" pitchFamily="34" charset="-122"/>
                <a:cs typeface="+mn-ea"/>
              </a:rPr>
              <a:t>astype</a:t>
            </a:r>
            <a:r>
              <a:rPr lang="en-US" altLang="zh-CN" sz="1800" dirty="0">
                <a:solidFill>
                  <a:srgbClr val="005DA2"/>
                </a:solidFill>
                <a:latin typeface="微软雅黑" panose="020B0503020204020204" pitchFamily="34" charset="-122"/>
                <a:ea typeface="微软雅黑" panose="020B0503020204020204" pitchFamily="34" charset="-122"/>
                <a:cs typeface="+mn-ea"/>
              </a:rPr>
              <a:t>()</a:t>
            </a:r>
            <a:r>
              <a:rPr lang="zh-CN" altLang="zh-CN" sz="1800" dirty="0">
                <a:solidFill>
                  <a:srgbClr val="005DA2"/>
                </a:solidFill>
                <a:latin typeface="微软雅黑" panose="020B0503020204020204" pitchFamily="34" charset="-122"/>
                <a:ea typeface="微软雅黑" panose="020B0503020204020204" pitchFamily="34" charset="-122"/>
                <a:cs typeface="+mn-ea"/>
              </a:rPr>
              <a:t>方法</a:t>
            </a:r>
            <a:r>
              <a:rPr lang="zh-CN" altLang="zh-CN" sz="1800" dirty="0">
                <a:solidFill>
                  <a:srgbClr val="595959"/>
                </a:solidFill>
                <a:latin typeface="微软雅黑" panose="020B0503020204020204" pitchFamily="34" charset="-122"/>
                <a:ea typeface="微软雅黑" panose="020B0503020204020204" pitchFamily="34" charset="-122"/>
                <a:cs typeface="+mn-ea"/>
              </a:rPr>
              <a:t>将数组转换为指定的数据类型</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数组的数据类型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43689" y="2127005"/>
            <a:ext cx="3408761" cy="140807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en-US" altLang="zh-CN" sz="1900" dirty="0"/>
              <a:t>NumPy</a:t>
            </a:r>
            <a:r>
              <a:rPr lang="zh-CN" altLang="zh-CN" sz="1900" dirty="0"/>
              <a:t>中</a:t>
            </a:r>
            <a:r>
              <a:rPr lang="zh-CN" altLang="en-US" sz="1900" dirty="0"/>
              <a:t>使用</a:t>
            </a:r>
            <a:r>
              <a:rPr lang="en-US" altLang="zh-CN" sz="1900" dirty="0" err="1">
                <a:solidFill>
                  <a:srgbClr val="005DA2"/>
                </a:solidFill>
              </a:rPr>
              <a:t>astype</a:t>
            </a:r>
            <a:r>
              <a:rPr lang="en-US" altLang="zh-CN" sz="1900" dirty="0">
                <a:solidFill>
                  <a:srgbClr val="005DA2"/>
                </a:solidFill>
              </a:rPr>
              <a:t>()</a:t>
            </a:r>
            <a:r>
              <a:rPr lang="zh-CN" altLang="zh-CN" sz="1900" dirty="0">
                <a:solidFill>
                  <a:srgbClr val="005DA2"/>
                </a:solidFill>
              </a:rPr>
              <a:t>方法</a:t>
            </a:r>
            <a:r>
              <a:rPr lang="zh-CN" altLang="zh-CN" sz="1900" dirty="0"/>
              <a:t>可以将</a:t>
            </a:r>
            <a:r>
              <a:rPr lang="zh-CN" altLang="zh-CN" sz="1900" dirty="0" smtClean="0"/>
              <a:t>数组的</a:t>
            </a:r>
            <a:r>
              <a:rPr lang="zh-CN" altLang="zh-CN" sz="1900" dirty="0"/>
              <a:t>数据类型转换其他的数据类型。</a:t>
            </a:r>
            <a:endParaRPr lang="zh-CN" altLang="zh-CN" sz="1900" dirty="0"/>
          </a:p>
        </p:txBody>
      </p:sp>
      <p:sp>
        <p:nvSpPr>
          <p:cNvPr id="11" name="文本框 10"/>
          <p:cNvSpPr txBox="1"/>
          <p:nvPr/>
        </p:nvSpPr>
        <p:spPr>
          <a:xfrm>
            <a:off x="4816899" y="1757018"/>
            <a:ext cx="3153427" cy="400110"/>
          </a:xfrm>
          <a:prstGeom prst="rect">
            <a:avLst/>
          </a:prstGeom>
          <a:noFill/>
        </p:spPr>
        <p:txBody>
          <a:bodyPr wrap="none" rtlCol="0">
            <a:spAutoFit/>
          </a:bodyPr>
          <a:lstStyle/>
          <a:p>
            <a:r>
              <a:rPr lang="zh-CN" altLang="en-US" sz="2000" b="1" dirty="0" smtClean="0">
                <a:latin typeface="黑体" panose="02010609060101010101" charset="-122"/>
                <a:ea typeface="黑体" panose="02010609060101010101" charset="-122"/>
                <a:cs typeface="+mn-ea"/>
                <a:sym typeface="+mn-lt"/>
              </a:rPr>
              <a:t>（</a:t>
            </a:r>
            <a:r>
              <a:rPr lang="en-US" altLang="zh-CN" sz="2000" b="1" dirty="0" smtClean="0">
                <a:latin typeface="黑体" panose="02010609060101010101" charset="-122"/>
                <a:ea typeface="黑体" panose="02010609060101010101" charset="-122"/>
                <a:cs typeface="+mn-ea"/>
                <a:sym typeface="+mn-lt"/>
              </a:rPr>
              <a:t>1</a:t>
            </a:r>
            <a:r>
              <a:rPr lang="zh-CN" altLang="en-US" sz="2000" b="1" dirty="0" smtClean="0">
                <a:latin typeface="黑体" panose="02010609060101010101" charset="-122"/>
                <a:ea typeface="黑体" panose="02010609060101010101" charset="-122"/>
                <a:cs typeface="+mn-ea"/>
                <a:sym typeface="+mn-lt"/>
              </a:rPr>
              <a:t>）由整数</a:t>
            </a:r>
            <a:r>
              <a:rPr lang="zh-CN" altLang="zh-CN" sz="2000" b="1" dirty="0">
                <a:latin typeface="黑体" panose="02010609060101010101" charset="-122"/>
                <a:ea typeface="黑体" panose="02010609060101010101" charset="-122"/>
                <a:cs typeface="+mn-ea"/>
              </a:rPr>
              <a:t>转换为</a:t>
            </a:r>
            <a:r>
              <a:rPr lang="zh-CN" altLang="en-US" sz="2000" b="1" dirty="0">
                <a:latin typeface="黑体" panose="02010609060101010101" charset="-122"/>
                <a:ea typeface="黑体" panose="02010609060101010101" charset="-122"/>
                <a:cs typeface="+mn-ea"/>
                <a:sym typeface="+mn-lt"/>
              </a:rPr>
              <a:t>浮点数</a:t>
            </a:r>
            <a:endParaRPr lang="zh-CN" altLang="en-US" sz="2000" b="1" dirty="0">
              <a:latin typeface="黑体" panose="02010609060101010101" charset="-122"/>
              <a:ea typeface="黑体" panose="02010609060101010101" charset="-122"/>
              <a:cs typeface="+mn-ea"/>
              <a:sym typeface="+mn-lt"/>
            </a:endParaRPr>
          </a:p>
        </p:txBody>
      </p:sp>
      <p:sp>
        <p:nvSpPr>
          <p:cNvPr id="12" name="矩形 11"/>
          <p:cNvSpPr/>
          <p:nvPr/>
        </p:nvSpPr>
        <p:spPr>
          <a:xfrm>
            <a:off x="4816098" y="2194579"/>
            <a:ext cx="6391676" cy="128888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3" name="文本框 12"/>
          <p:cNvSpPr txBox="1"/>
          <p:nvPr/>
        </p:nvSpPr>
        <p:spPr>
          <a:xfrm>
            <a:off x="5267745" y="2377241"/>
            <a:ext cx="5676382" cy="923330"/>
          </a:xfrm>
          <a:prstGeom prst="rect">
            <a:avLst/>
          </a:prstGeom>
          <a:noFill/>
        </p:spPr>
        <p:txBody>
          <a:bodyPr wrap="square">
            <a:spAutoFit/>
          </a:bodyPr>
          <a:lstStyle/>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data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 2, 3], [4, 5, 6]])</a:t>
            </a:r>
            <a:endPar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float_data</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data.</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astype(np.float32)</a:t>
            </a:r>
            <a:endParaRPr lang="zh-CN"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float_data.dtype.name</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4" name="文本框 13"/>
          <p:cNvSpPr txBox="1"/>
          <p:nvPr/>
        </p:nvSpPr>
        <p:spPr>
          <a:xfrm>
            <a:off x="1147578" y="3676621"/>
            <a:ext cx="3153427" cy="400110"/>
          </a:xfrm>
          <a:prstGeom prst="rect">
            <a:avLst/>
          </a:prstGeom>
          <a:noFill/>
        </p:spPr>
        <p:txBody>
          <a:bodyPr wrap="none" rtlCol="0">
            <a:spAutoFit/>
          </a:bodyPr>
          <a:lstStyle/>
          <a:p>
            <a:r>
              <a:rPr lang="zh-CN" altLang="en-US" sz="2000" b="1" dirty="0" smtClean="0">
                <a:latin typeface="黑体" panose="02010609060101010101" charset="-122"/>
                <a:ea typeface="黑体" panose="02010609060101010101" charset="-122"/>
                <a:cs typeface="+mn-ea"/>
                <a:sym typeface="+mn-lt"/>
              </a:rPr>
              <a:t>（</a:t>
            </a:r>
            <a:r>
              <a:rPr lang="en-US" altLang="zh-CN" sz="2000" b="1" dirty="0" smtClean="0">
                <a:latin typeface="黑体" panose="02010609060101010101" charset="-122"/>
                <a:ea typeface="黑体" panose="02010609060101010101" charset="-122"/>
                <a:cs typeface="+mn-ea"/>
                <a:sym typeface="+mn-lt"/>
              </a:rPr>
              <a:t>2</a:t>
            </a:r>
            <a:r>
              <a:rPr lang="zh-CN" altLang="en-US" sz="2000" b="1" dirty="0" smtClean="0">
                <a:latin typeface="黑体" panose="02010609060101010101" charset="-122"/>
                <a:ea typeface="黑体" panose="02010609060101010101" charset="-122"/>
                <a:cs typeface="+mn-ea"/>
                <a:sym typeface="+mn-lt"/>
              </a:rPr>
              <a:t>）由</a:t>
            </a:r>
            <a:r>
              <a:rPr lang="zh-CN" altLang="zh-CN" sz="2000" b="1" dirty="0" smtClean="0">
                <a:latin typeface="黑体" panose="02010609060101010101" charset="-122"/>
                <a:ea typeface="黑体" panose="02010609060101010101" charset="-122"/>
                <a:cs typeface="+mn-ea"/>
              </a:rPr>
              <a:t>浮点数</a:t>
            </a:r>
            <a:r>
              <a:rPr lang="zh-CN" altLang="zh-CN" sz="2000" b="1" dirty="0">
                <a:latin typeface="黑体" panose="02010609060101010101" charset="-122"/>
                <a:ea typeface="黑体" panose="02010609060101010101" charset="-122"/>
                <a:cs typeface="+mn-ea"/>
              </a:rPr>
              <a:t>转换为整数</a:t>
            </a:r>
            <a:endParaRPr lang="zh-CN" altLang="en-US" sz="2000" b="1" dirty="0">
              <a:latin typeface="黑体" panose="02010609060101010101" charset="-122"/>
              <a:ea typeface="黑体" panose="02010609060101010101" charset="-122"/>
              <a:cs typeface="+mn-ea"/>
              <a:sym typeface="+mn-lt"/>
            </a:endParaRPr>
          </a:p>
        </p:txBody>
      </p:sp>
      <p:sp>
        <p:nvSpPr>
          <p:cNvPr id="15" name="矩形 14"/>
          <p:cNvSpPr/>
          <p:nvPr/>
        </p:nvSpPr>
        <p:spPr>
          <a:xfrm>
            <a:off x="1147578" y="4113528"/>
            <a:ext cx="4999474" cy="203475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6" name="文本框 15"/>
          <p:cNvSpPr txBox="1"/>
          <p:nvPr/>
        </p:nvSpPr>
        <p:spPr>
          <a:xfrm>
            <a:off x="1529709" y="4392239"/>
            <a:ext cx="4235212" cy="1477328"/>
          </a:xfrm>
          <a:prstGeom prst="rect">
            <a:avLst/>
          </a:prstGeom>
          <a:noFill/>
        </p:spPr>
        <p:txBody>
          <a:bodyPr wrap="square">
            <a:spAutoFit/>
          </a:bodyPr>
          <a:lstStyle/>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float_data</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dirty="0" smtClean="0">
                <a:solidFill>
                  <a:srgbClr val="000000"/>
                </a:solidFill>
                <a:latin typeface="Courier New" panose="02070309020205020404" pitchFamily="49" charset="0"/>
                <a:ea typeface="宋体" panose="02010600030101010101" pitchFamily="2" charset="-122"/>
                <a:cs typeface="Courier New" panose="02070309020205020404" pitchFamily="49" charset="0"/>
              </a:rPr>
              <a:t>[</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1.2, 2.9, 3.5])</a:t>
            </a:r>
            <a:endPar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int_data</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float_data.</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astype(</a:t>
            </a:r>
            <a:endPar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b="1" dirty="0" smtClean="0">
                <a:solidFill>
                  <a:srgbClr val="1369B2"/>
                </a:solidFill>
                <a:latin typeface="Courier New" panose="02070309020205020404" pitchFamily="49" charset="0"/>
                <a:ea typeface="宋体" panose="02010600030101010101" pitchFamily="2" charset="-122"/>
                <a:cs typeface="Courier New" panose="02070309020205020404" pitchFamily="49" charset="0"/>
              </a:rPr>
              <a:t>np.int32</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int_data</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7" name="文本框 16"/>
          <p:cNvSpPr txBox="1"/>
          <p:nvPr/>
        </p:nvSpPr>
        <p:spPr>
          <a:xfrm>
            <a:off x="6316684" y="3667502"/>
            <a:ext cx="3153427" cy="400110"/>
          </a:xfrm>
          <a:prstGeom prst="rect">
            <a:avLst/>
          </a:prstGeom>
          <a:noFill/>
        </p:spPr>
        <p:txBody>
          <a:bodyPr wrap="none" rtlCol="0">
            <a:spAutoFit/>
          </a:bodyPr>
          <a:lstStyle/>
          <a:p>
            <a:r>
              <a:rPr lang="zh-CN" altLang="en-US" sz="2000" b="1" dirty="0" smtClean="0">
                <a:latin typeface="黑体" panose="02010609060101010101" charset="-122"/>
                <a:ea typeface="黑体" panose="02010609060101010101" charset="-122"/>
                <a:cs typeface="+mn-ea"/>
                <a:sym typeface="+mn-lt"/>
              </a:rPr>
              <a:t>（</a:t>
            </a:r>
            <a:r>
              <a:rPr lang="en-US" altLang="zh-CN" sz="2000" b="1" dirty="0" smtClean="0">
                <a:latin typeface="黑体" panose="02010609060101010101" charset="-122"/>
                <a:ea typeface="黑体" panose="02010609060101010101" charset="-122"/>
                <a:cs typeface="+mn-ea"/>
                <a:sym typeface="+mn-lt"/>
              </a:rPr>
              <a:t>3</a:t>
            </a:r>
            <a:r>
              <a:rPr lang="zh-CN" altLang="en-US" sz="2000" b="1" dirty="0" smtClean="0">
                <a:latin typeface="黑体" panose="02010609060101010101" charset="-122"/>
                <a:ea typeface="黑体" panose="02010609060101010101" charset="-122"/>
                <a:cs typeface="+mn-ea"/>
                <a:sym typeface="+mn-lt"/>
              </a:rPr>
              <a:t>）由</a:t>
            </a:r>
            <a:r>
              <a:rPr lang="zh-CN" altLang="en-US" sz="2000" b="1" dirty="0">
                <a:latin typeface="黑体" panose="02010609060101010101" charset="-122"/>
                <a:ea typeface="黑体" panose="02010609060101010101" charset="-122"/>
                <a:cs typeface="+mn-ea"/>
                <a:sym typeface="+mn-lt"/>
              </a:rPr>
              <a:t>字符串转换为整数</a:t>
            </a:r>
            <a:endParaRPr lang="zh-CN" altLang="en-US" sz="2000" b="1" dirty="0">
              <a:latin typeface="黑体" panose="02010609060101010101" charset="-122"/>
              <a:ea typeface="黑体" panose="02010609060101010101" charset="-122"/>
              <a:cs typeface="+mn-ea"/>
              <a:sym typeface="+mn-lt"/>
            </a:endParaRPr>
          </a:p>
        </p:txBody>
      </p:sp>
      <p:sp>
        <p:nvSpPr>
          <p:cNvPr id="18" name="矩形 17"/>
          <p:cNvSpPr/>
          <p:nvPr/>
        </p:nvSpPr>
        <p:spPr>
          <a:xfrm>
            <a:off x="6311230" y="4113528"/>
            <a:ext cx="4896544" cy="203475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文本框 18"/>
          <p:cNvSpPr txBox="1"/>
          <p:nvPr/>
        </p:nvSpPr>
        <p:spPr>
          <a:xfrm>
            <a:off x="6758911" y="4392239"/>
            <a:ext cx="4001182" cy="1477328"/>
          </a:xfrm>
          <a:prstGeom prst="rect">
            <a:avLst/>
          </a:prstGeom>
          <a:noFill/>
        </p:spPr>
        <p:txBody>
          <a:bodyPr wrap="square">
            <a:spAutoFit/>
          </a:bodyPr>
          <a:lstStyle/>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str_data</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['1', '2', '3'])</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int_data</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str_data.</a:t>
            </a:r>
            <a:r>
              <a:rPr lang="en-US" altLang="zh-CN" sz="1800" b="1" dirty="0" err="1">
                <a:solidFill>
                  <a:srgbClr val="1369B2"/>
                </a:solidFill>
                <a:latin typeface="Courier New" panose="02070309020205020404" pitchFamily="49" charset="0"/>
                <a:ea typeface="宋体" panose="02010600030101010101" pitchFamily="2" charset="-122"/>
                <a:cs typeface="Courier New" panose="02070309020205020404" pitchFamily="49" charset="0"/>
              </a:rPr>
              <a:t>astype</a:t>
            </a:r>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    np.int64)</a:t>
            </a:r>
            <a:endParaRPr lang="zh-CN" altLang="zh-CN" sz="18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int_data</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2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21" name="组合 20"/>
          <p:cNvGrpSpPr/>
          <p:nvPr/>
        </p:nvGrpSpPr>
        <p:grpSpPr>
          <a:xfrm>
            <a:off x="1019175" y="857056"/>
            <a:ext cx="4067919" cy="466725"/>
            <a:chOff x="1019175" y="847725"/>
            <a:chExt cx="3533775" cy="466725"/>
          </a:xfrm>
        </p:grpSpPr>
        <p:sp>
          <p:nvSpPr>
            <p:cNvPr id="2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转换</a:t>
              </a:r>
              <a:r>
                <a:rPr lang="zh-CN" altLang="zh-CN" sz="2000" dirty="0">
                  <a:solidFill>
                    <a:srgbClr val="595959"/>
                  </a:solidFill>
                  <a:latin typeface="微软雅黑" panose="020B0503020204020204" pitchFamily="34" charset="-122"/>
                  <a:ea typeface="微软雅黑" panose="020B0503020204020204" pitchFamily="34" charset="-122"/>
                </a:rPr>
                <a:t>数组的数据类型</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637706"/>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743523" y="3285778"/>
            <a:ext cx="4733009" cy="1825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创建一个</a:t>
            </a:r>
            <a:r>
              <a:rPr lang="en-US" altLang="zh-CN" sz="1900" dirty="0">
                <a:solidFill>
                  <a:srgbClr val="595959"/>
                </a:solidFill>
                <a:latin typeface="微软雅黑" panose="020B0503020204020204" pitchFamily="34" charset="-122"/>
                <a:ea typeface="微软雅黑" panose="020B0503020204020204" pitchFamily="34" charset="-122"/>
              </a:rPr>
              <a:t>8</a:t>
            </a:r>
            <a:r>
              <a:rPr lang="zh-CN" altLang="zh-CN" sz="1900" dirty="0">
                <a:solidFill>
                  <a:srgbClr val="595959"/>
                </a:solidFill>
                <a:latin typeface="微软雅黑" panose="020B0503020204020204" pitchFamily="34" charset="-122"/>
                <a:ea typeface="微软雅黑" panose="020B0503020204020204" pitchFamily="34" charset="-122"/>
              </a:rPr>
              <a:t>行</a:t>
            </a:r>
            <a:r>
              <a:rPr lang="en-US" altLang="zh-CN" sz="1900" dirty="0">
                <a:solidFill>
                  <a:srgbClr val="595959"/>
                </a:solidFill>
                <a:latin typeface="微软雅黑" panose="020B0503020204020204" pitchFamily="34" charset="-122"/>
                <a:ea typeface="微软雅黑" panose="020B0503020204020204" pitchFamily="34" charset="-122"/>
              </a:rPr>
              <a:t>8</a:t>
            </a:r>
            <a:r>
              <a:rPr lang="zh-CN" altLang="zh-CN" sz="1900" dirty="0">
                <a:solidFill>
                  <a:srgbClr val="595959"/>
                </a:solidFill>
                <a:latin typeface="微软雅黑" panose="020B0503020204020204" pitchFamily="34" charset="-122"/>
                <a:ea typeface="微软雅黑" panose="020B0503020204020204" pitchFamily="34" charset="-122"/>
              </a:rPr>
              <a:t>列的数组，元素均为</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白</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将奇数行偶数列的元素设置为</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黑</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将偶数行奇数列的元素设置为</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黑</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将四个角的元素设置为</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红</a:t>
            </a:r>
            <a:r>
              <a:rPr lang="en-US" altLang="zh-CN" sz="1900" dirty="0">
                <a:solidFill>
                  <a:srgbClr val="595959"/>
                </a:solidFill>
                <a:latin typeface="微软雅黑" panose="020B0503020204020204" pitchFamily="34" charset="-122"/>
                <a:ea typeface="微软雅黑" panose="020B0503020204020204" pitchFamily="34" charset="-122"/>
              </a:rPr>
              <a:t>'</a:t>
            </a:r>
            <a:r>
              <a:rPr lang="zh-CN" altLang="zh-CN" sz="1900" dirty="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评选优秀员工</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2-3</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143690" y="2131752"/>
            <a:ext cx="3600400" cy="332398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已知某公司年终打算从销售部门评选优秀员工，评选的要求是</a:t>
            </a:r>
            <a:r>
              <a:rPr lang="zh-CN" altLang="zh-CN" sz="2000" dirty="0">
                <a:solidFill>
                  <a:srgbClr val="005DA2"/>
                </a:solidFill>
              </a:rPr>
              <a:t>绩效评估等级为</a:t>
            </a:r>
            <a:r>
              <a:rPr lang="en-US" altLang="zh-CN" sz="2000" dirty="0">
                <a:solidFill>
                  <a:srgbClr val="005DA2"/>
                </a:solidFill>
              </a:rPr>
              <a:t>A</a:t>
            </a:r>
            <a:r>
              <a:rPr lang="zh-CN" altLang="zh-CN" sz="2000" dirty="0"/>
              <a:t>，年度</a:t>
            </a:r>
            <a:r>
              <a:rPr lang="zh-CN" altLang="zh-CN" sz="2000" dirty="0">
                <a:solidFill>
                  <a:srgbClr val="005DA2"/>
                </a:solidFill>
              </a:rPr>
              <a:t>目标完成率至少为</a:t>
            </a:r>
            <a:r>
              <a:rPr lang="en-US" altLang="zh-CN" sz="2000" dirty="0">
                <a:solidFill>
                  <a:srgbClr val="005DA2"/>
                </a:solidFill>
              </a:rPr>
              <a:t>110%</a:t>
            </a:r>
            <a:r>
              <a:rPr lang="zh-CN" altLang="zh-CN" sz="2000" dirty="0"/>
              <a:t>，</a:t>
            </a:r>
            <a:r>
              <a:rPr lang="zh-CN" altLang="zh-CN" sz="2000" dirty="0">
                <a:solidFill>
                  <a:srgbClr val="005DA2"/>
                </a:solidFill>
              </a:rPr>
              <a:t>客户满意度评分</a:t>
            </a:r>
            <a:r>
              <a:rPr lang="en-US" altLang="zh-CN" sz="2000" dirty="0">
                <a:solidFill>
                  <a:srgbClr val="005DA2"/>
                </a:solidFill>
              </a:rPr>
              <a:t>4.5</a:t>
            </a:r>
            <a:r>
              <a:rPr lang="zh-CN" altLang="zh-CN" sz="2000" dirty="0">
                <a:solidFill>
                  <a:srgbClr val="005DA2"/>
                </a:solidFill>
              </a:rPr>
              <a:t>分以上</a:t>
            </a:r>
            <a:r>
              <a:rPr lang="zh-CN" altLang="zh-CN" sz="2000" dirty="0" smtClean="0"/>
              <a:t>。销售</a:t>
            </a:r>
            <a:r>
              <a:rPr lang="zh-CN" altLang="zh-CN" sz="2000" dirty="0"/>
              <a:t>部门的负责人</a:t>
            </a:r>
            <a:r>
              <a:rPr lang="zh-CN" altLang="zh-CN" sz="2000" dirty="0" smtClean="0"/>
              <a:t>对所有</a:t>
            </a:r>
            <a:r>
              <a:rPr lang="zh-CN" altLang="zh-CN" sz="2000" dirty="0"/>
              <a:t>员工的工作表现进行了</a:t>
            </a:r>
            <a:r>
              <a:rPr lang="zh-CN" altLang="zh-CN" sz="2000" dirty="0" smtClean="0"/>
              <a:t>统计</a:t>
            </a:r>
            <a:r>
              <a:rPr lang="zh-CN" altLang="en-US" sz="2000" dirty="0" smtClean="0"/>
              <a:t>。</a:t>
            </a:r>
            <a:endParaRPr lang="zh-CN" altLang="zh-CN" sz="2000" dirty="0"/>
          </a:p>
        </p:txBody>
      </p:sp>
      <p:pic>
        <p:nvPicPr>
          <p:cNvPr id="6" name="图片 5"/>
          <p:cNvPicPr/>
          <p:nvPr/>
        </p:nvPicPr>
        <p:blipFill>
          <a:blip r:embed="rId1"/>
          <a:stretch>
            <a:fillRect/>
          </a:stretch>
        </p:blipFill>
        <p:spPr>
          <a:xfrm>
            <a:off x="5303117" y="2362584"/>
            <a:ext cx="6246570" cy="286232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565698"/>
            <a:ext cx="6679708" cy="2160240"/>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73178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429794"/>
            <a:ext cx="5436205" cy="1015663"/>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本任务要求运用数组的知识编写代码，帮助销售部门的负责人</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筛选出符合要求的员工姓名</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671292" y="572758"/>
            <a:ext cx="3911746"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章节概述</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 Summary</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80" name="TextBox 35"/>
          <p:cNvSpPr txBox="1">
            <a:spLocks noChangeArrowheads="1"/>
          </p:cNvSpPr>
          <p:nvPr/>
        </p:nvSpPr>
        <p:spPr bwMode="auto">
          <a:xfrm>
            <a:off x="1918742" y="3069754"/>
            <a:ext cx="8424936" cy="1508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nchor="t">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lnSpc>
                <a:spcPct val="150000"/>
              </a:lnSpc>
            </a:pPr>
            <a:r>
              <a:rPr lang="en-US" altLang="zh-CN" sz="2000" dirty="0">
                <a:solidFill>
                  <a:srgbClr val="005DA2"/>
                </a:solidFill>
                <a:latin typeface="微软雅黑" panose="020B0503020204020204" pitchFamily="34" charset="-122"/>
                <a:ea typeface="微软雅黑" panose="020B0503020204020204" pitchFamily="34" charset="-122"/>
              </a:rPr>
              <a:t>NumPy</a:t>
            </a:r>
            <a:r>
              <a:rPr lang="zh-CN" altLang="zh-CN" sz="2000" dirty="0">
                <a:solidFill>
                  <a:srgbClr val="005DA2"/>
                </a:solidFill>
                <a:latin typeface="微软雅黑" panose="020B0503020204020204" pitchFamily="34" charset="-122"/>
                <a:ea typeface="微软雅黑" panose="020B0503020204020204" pitchFamily="34" charset="-122"/>
              </a:rPr>
              <a:t>作为高性能科学</a:t>
            </a:r>
            <a:r>
              <a:rPr lang="zh-CN" altLang="zh-CN" sz="2000" dirty="0" smtClean="0">
                <a:solidFill>
                  <a:srgbClr val="005DA2"/>
                </a:solidFill>
                <a:latin typeface="微软雅黑" panose="020B0503020204020204" pitchFamily="34" charset="-122"/>
                <a:ea typeface="微软雅黑" panose="020B0503020204020204" pitchFamily="34" charset="-122"/>
              </a:rPr>
              <a:t>计算库</a:t>
            </a:r>
            <a:r>
              <a:rPr lang="zh-CN" altLang="zh-CN" sz="2000" dirty="0" smtClean="0">
                <a:solidFill>
                  <a:srgbClr val="595959"/>
                </a:solidFill>
                <a:latin typeface="微软雅黑" panose="020B0503020204020204" pitchFamily="34" charset="-122"/>
                <a:ea typeface="微软雅黑" panose="020B0503020204020204" pitchFamily="34" charset="-122"/>
              </a:rPr>
              <a:t>，是</a:t>
            </a:r>
            <a:r>
              <a:rPr lang="zh-CN" altLang="zh-CN" sz="2000" dirty="0" smtClean="0">
                <a:solidFill>
                  <a:srgbClr val="005DA2"/>
                </a:solidFill>
                <a:latin typeface="微软雅黑" panose="020B0503020204020204" pitchFamily="34" charset="-122"/>
                <a:ea typeface="微软雅黑" panose="020B0503020204020204" pitchFamily="34" charset="-122"/>
              </a:rPr>
              <a:t>数据分析</a:t>
            </a:r>
            <a:r>
              <a:rPr lang="zh-CN" altLang="zh-CN" sz="2000" dirty="0">
                <a:solidFill>
                  <a:srgbClr val="005DA2"/>
                </a:solidFill>
                <a:latin typeface="微软雅黑" panose="020B0503020204020204" pitchFamily="34" charset="-122"/>
                <a:ea typeface="微软雅黑" panose="020B0503020204020204" pitchFamily="34" charset="-122"/>
              </a:rPr>
              <a:t>相关库的基础</a:t>
            </a:r>
            <a:r>
              <a:rPr lang="zh-CN" altLang="zh-CN" sz="2000" dirty="0">
                <a:solidFill>
                  <a:srgbClr val="595959"/>
                </a:solidFill>
                <a:latin typeface="微软雅黑" panose="020B0503020204020204" pitchFamily="34" charset="-122"/>
                <a:ea typeface="微软雅黑" panose="020B0503020204020204" pitchFamily="34" charset="-122"/>
              </a:rPr>
              <a:t>，掌握</a:t>
            </a:r>
            <a:r>
              <a:rPr lang="en-US" altLang="zh-CN" sz="2000" dirty="0">
                <a:solidFill>
                  <a:srgbClr val="595959"/>
                </a:solidFill>
                <a:latin typeface="微软雅黑" panose="020B0503020204020204" pitchFamily="34" charset="-122"/>
                <a:ea typeface="微软雅黑" panose="020B0503020204020204" pitchFamily="34" charset="-122"/>
              </a:rPr>
              <a:t>NumPy</a:t>
            </a:r>
            <a:r>
              <a:rPr lang="zh-CN" altLang="zh-CN" sz="2000" dirty="0">
                <a:solidFill>
                  <a:srgbClr val="595959"/>
                </a:solidFill>
                <a:latin typeface="微软雅黑" panose="020B0503020204020204" pitchFamily="34" charset="-122"/>
                <a:ea typeface="微软雅黑" panose="020B0503020204020204" pitchFamily="34" charset="-122"/>
              </a:rPr>
              <a:t>的功能及其用法，将有助于后续其他数据分析相关库的学习。本章以</a:t>
            </a:r>
            <a:r>
              <a:rPr lang="en-US" altLang="zh-CN" sz="2000" dirty="0">
                <a:solidFill>
                  <a:srgbClr val="595959"/>
                </a:solidFill>
                <a:latin typeface="微软雅黑" panose="020B0503020204020204" pitchFamily="34" charset="-122"/>
                <a:ea typeface="微软雅黑" panose="020B0503020204020204" pitchFamily="34" charset="-122"/>
              </a:rPr>
              <a:t>8</a:t>
            </a:r>
            <a:r>
              <a:rPr lang="zh-CN" altLang="zh-CN" sz="2000" dirty="0">
                <a:solidFill>
                  <a:srgbClr val="595959"/>
                </a:solidFill>
                <a:latin typeface="微软雅黑" panose="020B0503020204020204" pitchFamily="34" charset="-122"/>
                <a:ea typeface="微软雅黑" panose="020B0503020204020204" pitchFamily="34" charset="-122"/>
              </a:rPr>
              <a:t>个任务为主线，</a:t>
            </a:r>
            <a:r>
              <a:rPr lang="zh-CN" altLang="zh-CN" sz="2000" dirty="0" smtClean="0">
                <a:solidFill>
                  <a:srgbClr val="595959"/>
                </a:solidFill>
                <a:latin typeface="微软雅黑" panose="020B0503020204020204" pitchFamily="34" charset="-122"/>
                <a:ea typeface="微软雅黑" panose="020B0503020204020204" pitchFamily="34" charset="-122"/>
              </a:rPr>
              <a:t>带领</a:t>
            </a:r>
            <a:r>
              <a:rPr lang="zh-CN" altLang="en-US" sz="2000" dirty="0" smtClean="0">
                <a:solidFill>
                  <a:srgbClr val="595959"/>
                </a:solidFill>
                <a:latin typeface="微软雅黑" panose="020B0503020204020204" pitchFamily="34" charset="-122"/>
                <a:ea typeface="微软雅黑" panose="020B0503020204020204" pitchFamily="34" charset="-122"/>
              </a:rPr>
              <a:t>读者在</a:t>
            </a:r>
            <a:r>
              <a:rPr lang="zh-CN" altLang="zh-CN" sz="2000" dirty="0" smtClean="0">
                <a:solidFill>
                  <a:srgbClr val="595959"/>
                </a:solidFill>
                <a:latin typeface="微软雅黑" panose="020B0503020204020204" pitchFamily="34" charset="-122"/>
                <a:ea typeface="微软雅黑" panose="020B0503020204020204" pitchFamily="34" charset="-122"/>
              </a:rPr>
              <a:t>完成</a:t>
            </a:r>
            <a:r>
              <a:rPr lang="zh-CN" altLang="zh-CN" sz="2000" dirty="0">
                <a:solidFill>
                  <a:srgbClr val="595959"/>
                </a:solidFill>
                <a:latin typeface="微软雅黑" panose="020B0503020204020204" pitchFamily="34" charset="-122"/>
                <a:ea typeface="微软雅黑" panose="020B0503020204020204" pitchFamily="34" charset="-122"/>
              </a:rPr>
              <a:t>任务的同时学习</a:t>
            </a:r>
            <a:r>
              <a:rPr lang="en-US" altLang="zh-CN" sz="2000" dirty="0">
                <a:solidFill>
                  <a:srgbClr val="595959"/>
                </a:solidFill>
                <a:latin typeface="微软雅黑" panose="020B0503020204020204" pitchFamily="34" charset="-122"/>
                <a:ea typeface="微软雅黑" panose="020B0503020204020204" pitchFamily="34" charset="-122"/>
              </a:rPr>
              <a:t>NumPy</a:t>
            </a:r>
            <a:r>
              <a:rPr lang="zh-CN" altLang="zh-CN" sz="2000" dirty="0">
                <a:solidFill>
                  <a:srgbClr val="595959"/>
                </a:solidFill>
                <a:latin typeface="微软雅黑" panose="020B0503020204020204" pitchFamily="34" charset="-122"/>
                <a:ea typeface="微软雅黑" panose="020B0503020204020204" pitchFamily="34" charset="-122"/>
              </a:rPr>
              <a:t>的相关知识。</a:t>
            </a:r>
            <a:endParaRPr lang="zh-CN" altLang="zh-CN" sz="20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239480" y="3746576"/>
            <a:ext cx="4150120" cy="923330"/>
          </a:xfrm>
          <a:prstGeom prst="rect">
            <a:avLst/>
          </a:prstGeom>
        </p:spPr>
        <p:txBody>
          <a:bodyPr wrap="square">
            <a:spAutoFit/>
          </a:bodyPr>
          <a:lstStyle/>
          <a:p>
            <a:pPr>
              <a:lnSpc>
                <a:spcPct val="150000"/>
              </a:lnSpc>
            </a:pPr>
            <a:r>
              <a:rPr lang="zh-CN" altLang="en-US"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布尔索引的使用</a:t>
            </a:r>
            <a:r>
              <a:rPr lang="zh-CN" altLang="en-US" sz="1800" dirty="0">
                <a:solidFill>
                  <a:srgbClr val="595959"/>
                </a:solidFill>
                <a:latin typeface="微软雅黑" panose="020B0503020204020204" pitchFamily="34" charset="-122"/>
                <a:ea typeface="微软雅黑" panose="020B0503020204020204" pitchFamily="34" charset="-122"/>
                <a:cs typeface="+mn-ea"/>
              </a:rPr>
              <a:t>，能够熟练通过布尔索引获取数组中符合条件的的元素</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布尔索引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32966" y="2709714"/>
            <a:ext cx="6840761" cy="55399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solidFill>
                  <a:srgbClr val="005DA2"/>
                </a:solidFill>
              </a:rPr>
              <a:t>布尔索引</a:t>
            </a:r>
            <a:r>
              <a:rPr lang="zh-CN" altLang="zh-CN" sz="2000" dirty="0"/>
              <a:t>指的是将一个布尔数组或布尔列表作为数组的索引。</a:t>
            </a:r>
            <a:endParaRPr lang="en-US" altLang="zh-CN" sz="2000" dirty="0"/>
          </a:p>
        </p:txBody>
      </p:sp>
      <p:sp>
        <p:nvSpPr>
          <p:cNvPr id="11" name="矩形: 圆角 139"/>
          <p:cNvSpPr/>
          <p:nvPr/>
        </p:nvSpPr>
        <p:spPr>
          <a:xfrm>
            <a:off x="994599" y="2018066"/>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布尔索引的概念</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12" name="文本框 11"/>
          <p:cNvSpPr txBox="1"/>
          <p:nvPr/>
        </p:nvSpPr>
        <p:spPr>
          <a:xfrm>
            <a:off x="1028222" y="4191019"/>
            <a:ext cx="6696744" cy="1938992"/>
          </a:xfrm>
          <a:prstGeom prst="rect">
            <a:avLst/>
          </a:prstGeom>
          <a:noFill/>
        </p:spPr>
        <p:txBody>
          <a:bodyPr wrap="square">
            <a:spAutoFit/>
          </a:bodyPr>
          <a:lstStyle>
            <a:defPPr>
              <a:defRPr lang="zh-CN"/>
            </a:defPPr>
            <a:lvl1pPr indent="0">
              <a:lnSpc>
                <a:spcPct val="150000"/>
              </a:lnSpc>
              <a:defRPr sz="2000" kern="0">
                <a:solidFill>
                  <a:srgbClr val="1369B2"/>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zh-CN" altLang="zh-CN" dirty="0" smtClean="0">
                <a:solidFill>
                  <a:srgbClr val="595959"/>
                </a:solidFill>
              </a:rPr>
              <a:t>使用</a:t>
            </a:r>
            <a:r>
              <a:rPr lang="zh-CN" altLang="zh-CN" dirty="0">
                <a:solidFill>
                  <a:srgbClr val="595959"/>
                </a:solidFill>
              </a:rPr>
              <a:t>布尔索引访问数组时，</a:t>
            </a:r>
            <a:r>
              <a:rPr lang="en-US" altLang="zh-CN" dirty="0" err="1">
                <a:solidFill>
                  <a:srgbClr val="595959"/>
                </a:solidFill>
              </a:rPr>
              <a:t>NumPy</a:t>
            </a:r>
            <a:r>
              <a:rPr lang="zh-CN" altLang="zh-CN" dirty="0">
                <a:solidFill>
                  <a:srgbClr val="595959"/>
                </a:solidFill>
              </a:rPr>
              <a:t>会</a:t>
            </a:r>
            <a:r>
              <a:rPr lang="zh-CN" altLang="en-US" dirty="0">
                <a:solidFill>
                  <a:srgbClr val="595959"/>
                </a:solidFill>
              </a:rPr>
              <a:t>将布尔数组或布尔列表与数组按位置对齐，自动</a:t>
            </a:r>
            <a:r>
              <a:rPr lang="zh-CN" altLang="en-US" dirty="0"/>
              <a:t>筛</a:t>
            </a:r>
            <a:r>
              <a:rPr lang="zh-CN" altLang="en-US" dirty="0" smtClean="0"/>
              <a:t>选出数组中与布尔值</a:t>
            </a:r>
            <a:r>
              <a:rPr lang="en-US" altLang="zh-CN" dirty="0" smtClean="0"/>
              <a:t>True</a:t>
            </a:r>
            <a:r>
              <a:rPr lang="zh-CN" altLang="en-US" dirty="0" smtClean="0"/>
              <a:t>位置对应的元素</a:t>
            </a:r>
            <a:r>
              <a:rPr lang="zh-CN" altLang="en-US" dirty="0" smtClean="0">
                <a:solidFill>
                  <a:srgbClr val="595959"/>
                </a:solidFill>
              </a:rPr>
              <a:t>，同时忽略与</a:t>
            </a:r>
            <a:r>
              <a:rPr lang="en-US" altLang="zh-CN" dirty="0" smtClean="0">
                <a:solidFill>
                  <a:srgbClr val="595959"/>
                </a:solidFill>
              </a:rPr>
              <a:t>False</a:t>
            </a:r>
            <a:r>
              <a:rPr lang="zh-CN" altLang="en-US" dirty="0" smtClean="0">
                <a:solidFill>
                  <a:srgbClr val="595959"/>
                </a:solidFill>
              </a:rPr>
              <a:t>位置对应的元素，最终</a:t>
            </a:r>
            <a:r>
              <a:rPr lang="zh-CN" altLang="en-US" dirty="0" smtClean="0"/>
              <a:t>返回一个由符合条件的元素组成的新数组</a:t>
            </a:r>
            <a:r>
              <a:rPr lang="zh-CN" altLang="zh-CN" dirty="0" smtClean="0">
                <a:solidFill>
                  <a:srgbClr val="595959"/>
                </a:solidFill>
              </a:rPr>
              <a:t>。</a:t>
            </a:r>
            <a:endParaRPr lang="zh-CN" altLang="zh-CN" dirty="0">
              <a:solidFill>
                <a:srgbClr val="595959"/>
              </a:solidFill>
            </a:endParaRPr>
          </a:p>
        </p:txBody>
      </p:sp>
      <p:sp>
        <p:nvSpPr>
          <p:cNvPr id="13" name="矩形: 圆角 139"/>
          <p:cNvSpPr/>
          <p:nvPr/>
        </p:nvSpPr>
        <p:spPr>
          <a:xfrm>
            <a:off x="1028221" y="3537259"/>
            <a:ext cx="2769041"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布尔索引的用法</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14" name="图片 13"/>
          <p:cNvPicPr>
            <a:picLocks noChangeAspect="1"/>
          </p:cNvPicPr>
          <p:nvPr/>
        </p:nvPicPr>
        <p:blipFill rotWithShape="1">
          <a:blip r:embed="rId1"/>
          <a:srcRect l="18574" r="10319"/>
          <a:stretch>
            <a:fillRect/>
          </a:stretch>
        </p:blipFill>
        <p:spPr>
          <a:xfrm flipH="1">
            <a:off x="8327454" y="2261823"/>
            <a:ext cx="2736307" cy="3848151"/>
          </a:xfrm>
          <a:prstGeom prst="rect">
            <a:avLst/>
          </a:prstGeom>
        </p:spPr>
      </p:pic>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6" name="组合 15"/>
          <p:cNvGrpSpPr/>
          <p:nvPr/>
        </p:nvGrpSpPr>
        <p:grpSpPr>
          <a:xfrm>
            <a:off x="1019175" y="857056"/>
            <a:ext cx="4067919" cy="466725"/>
            <a:chOff x="1019175" y="847725"/>
            <a:chExt cx="3533775" cy="466725"/>
          </a:xfrm>
        </p:grpSpPr>
        <p:sp>
          <p:nvSpPr>
            <p:cNvPr id="1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布尔索引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9" name="文本框 18"/>
          <p:cNvSpPr txBox="1"/>
          <p:nvPr/>
        </p:nvSpPr>
        <p:spPr>
          <a:xfrm>
            <a:off x="1028221" y="6109974"/>
            <a:ext cx="8614373" cy="458908"/>
          </a:xfrm>
          <a:prstGeom prst="rect">
            <a:avLst/>
          </a:prstGeom>
          <a:noFill/>
        </p:spPr>
        <p:txBody>
          <a:bodyPr wrap="square">
            <a:spAutoFit/>
          </a:bodyPr>
          <a:lstStyle>
            <a:defPPr>
              <a:defRPr lang="zh-CN"/>
            </a:defPPr>
            <a:lvl1pPr indent="0">
              <a:lnSpc>
                <a:spcPct val="150000"/>
              </a:lnSpc>
              <a:buFont typeface="Arial" panose="020B0604020202020204" pitchFamily="34" charset="0"/>
              <a:buNone/>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r>
              <a:rPr lang="en-US" altLang="zh-CN" sz="1800" dirty="0" smtClean="0"/>
              <a:t>※</a:t>
            </a:r>
            <a:r>
              <a:rPr lang="zh-CN" altLang="en-US" sz="1800" dirty="0" smtClean="0"/>
              <a:t> </a:t>
            </a:r>
            <a:r>
              <a:rPr lang="zh-CN" altLang="zh-CN" sz="1800" dirty="0" smtClean="0"/>
              <a:t>布尔</a:t>
            </a:r>
            <a:r>
              <a:rPr lang="zh-CN" altLang="zh-CN" sz="1800" dirty="0"/>
              <a:t>数组或布尔列表的长度必须与数组中相应轴上元素的数量保持</a:t>
            </a:r>
            <a:r>
              <a:rPr lang="zh-CN" altLang="zh-CN" sz="1800" dirty="0" smtClean="0"/>
              <a:t>一致。</a:t>
            </a:r>
            <a:endParaRPr lang="zh-CN" altLang="zh-CN" sz="1800" dirty="0"/>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39"/>
          <p:cNvSpPr/>
          <p:nvPr/>
        </p:nvSpPr>
        <p:spPr>
          <a:xfrm>
            <a:off x="994599" y="1730034"/>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latin typeface="宋体" panose="02010600030101010101" pitchFamily="2" charset="-122"/>
                <a:ea typeface="宋体" panose="02010600030101010101" pitchFamily="2" charset="-122"/>
                <a:sym typeface="思源宋体 CN" panose="02020400000000000000" pitchFamily="18" charset="-122"/>
              </a:rPr>
              <a:t>布尔索引的使用</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6" name="组合 15"/>
          <p:cNvGrpSpPr/>
          <p:nvPr/>
        </p:nvGrpSpPr>
        <p:grpSpPr>
          <a:xfrm>
            <a:off x="1019175" y="857056"/>
            <a:ext cx="4067919" cy="466725"/>
            <a:chOff x="1019175" y="847725"/>
            <a:chExt cx="3533775" cy="466725"/>
          </a:xfrm>
        </p:grpSpPr>
        <p:sp>
          <p:nvSpPr>
            <p:cNvPr id="1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布尔索引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5" name="文本框 14"/>
          <p:cNvSpPr txBox="1"/>
          <p:nvPr/>
        </p:nvSpPr>
        <p:spPr>
          <a:xfrm>
            <a:off x="1025475" y="2493335"/>
            <a:ext cx="1733167" cy="400110"/>
          </a:xfrm>
          <a:prstGeom prst="rect">
            <a:avLst/>
          </a:prstGeom>
          <a:noFill/>
        </p:spPr>
        <p:txBody>
          <a:bodyPr wrap="none" rtlCol="0">
            <a:spAutoFit/>
          </a:bodyPr>
          <a:lstStyle/>
          <a:p>
            <a:r>
              <a:rPr lang="zh-CN" altLang="en-US" sz="2000" b="1" dirty="0" smtClean="0">
                <a:latin typeface="黑体" panose="02010609060101010101" charset="-122"/>
                <a:ea typeface="黑体" panose="02010609060101010101" charset="-122"/>
                <a:cs typeface="+mn-ea"/>
                <a:sym typeface="+mn-lt"/>
              </a:rPr>
              <a:t>创建二维数组</a:t>
            </a:r>
            <a:endParaRPr lang="zh-CN" altLang="en-US" sz="2000" b="1" dirty="0">
              <a:latin typeface="黑体" panose="02010609060101010101" charset="-122"/>
              <a:ea typeface="黑体" panose="02010609060101010101" charset="-122"/>
              <a:cs typeface="+mn-ea"/>
              <a:sym typeface="+mn-lt"/>
            </a:endParaRPr>
          </a:p>
        </p:txBody>
      </p:sp>
      <p:sp>
        <p:nvSpPr>
          <p:cNvPr id="20" name="矩形 19"/>
          <p:cNvSpPr/>
          <p:nvPr/>
        </p:nvSpPr>
        <p:spPr>
          <a:xfrm>
            <a:off x="1025475" y="2971402"/>
            <a:ext cx="4999474" cy="1466465"/>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1" name="文本框 20"/>
          <p:cNvSpPr txBox="1"/>
          <p:nvPr/>
        </p:nvSpPr>
        <p:spPr>
          <a:xfrm>
            <a:off x="1407606" y="3242969"/>
            <a:ext cx="4235212" cy="923330"/>
          </a:xfrm>
          <a:prstGeom prst="rect">
            <a:avLst/>
          </a:prstGeom>
          <a:noFill/>
        </p:spPr>
        <p:txBody>
          <a:bodyPr wrap="square">
            <a:spAutoFit/>
          </a:bodyPr>
          <a:lstStyle/>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student_score</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 </a:t>
            </a:r>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np.array</a:t>
            </a:r>
            <a:r>
              <a:rPr lang="en-US" altLang="zh-CN" sz="1800" dirty="0" smtClean="0">
                <a:solidFill>
                  <a:srgbClr val="000000"/>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dirty="0" smtClean="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dirty="0" smtClean="0">
                <a:solidFill>
                  <a:srgbClr val="000000"/>
                </a:solidFill>
                <a:latin typeface="Courier New" panose="02070309020205020404" pitchFamily="49" charset="0"/>
                <a:ea typeface="宋体" panose="02010600030101010101" pitchFamily="2" charset="-122"/>
                <a:cs typeface="Courier New" panose="02070309020205020404" pitchFamily="49" charset="0"/>
              </a:rPr>
              <a:t>[</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79, 88, 80], [89, 90, 92], </a:t>
            </a:r>
            <a:r>
              <a:rPr lang="en-US" altLang="zh-CN" sz="1800" dirty="0" smtClean="0">
                <a:solidFill>
                  <a:srgbClr val="000000"/>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rPr>
              <a:t>[83, 78, 85], [78, 76, 80]])</a:t>
            </a:r>
            <a:endParaRPr lang="zh-CN" altLang="zh-CN" sz="18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22" name="文本框 21"/>
          <p:cNvSpPr txBox="1"/>
          <p:nvPr/>
        </p:nvSpPr>
        <p:spPr>
          <a:xfrm>
            <a:off x="1025475" y="4581922"/>
            <a:ext cx="4055919" cy="400110"/>
          </a:xfrm>
          <a:prstGeom prst="rect">
            <a:avLst/>
          </a:prstGeom>
          <a:noFill/>
        </p:spPr>
        <p:txBody>
          <a:bodyPr wrap="none" rtlCol="0">
            <a:spAutoFit/>
          </a:bodyPr>
          <a:lstStyle/>
          <a:p>
            <a:r>
              <a:rPr lang="zh-CN" altLang="en-US" sz="2000" b="1" dirty="0" smtClean="0">
                <a:latin typeface="黑体" panose="02010609060101010101" charset="-122"/>
                <a:ea typeface="黑体" panose="02010609060101010101" charset="-122"/>
                <a:cs typeface="+mn-ea"/>
                <a:sym typeface="+mn-lt"/>
              </a:rPr>
              <a:t>根据布尔数组获取符合条件的元素</a:t>
            </a:r>
            <a:endParaRPr lang="zh-CN" altLang="en-US" sz="2000" b="1" dirty="0">
              <a:latin typeface="黑体" panose="02010609060101010101" charset="-122"/>
              <a:ea typeface="黑体" panose="02010609060101010101" charset="-122"/>
              <a:cs typeface="+mn-ea"/>
              <a:sym typeface="+mn-lt"/>
            </a:endParaRPr>
          </a:p>
        </p:txBody>
      </p:sp>
      <p:sp>
        <p:nvSpPr>
          <p:cNvPr id="23" name="矩形 22"/>
          <p:cNvSpPr/>
          <p:nvPr/>
        </p:nvSpPr>
        <p:spPr>
          <a:xfrm>
            <a:off x="1025475" y="5059989"/>
            <a:ext cx="4999474" cy="1176833"/>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p:cNvSpPr txBox="1"/>
          <p:nvPr/>
        </p:nvSpPr>
        <p:spPr>
          <a:xfrm>
            <a:off x="1407606" y="5331556"/>
            <a:ext cx="4235212" cy="646331"/>
          </a:xfrm>
          <a:prstGeom prst="rect">
            <a:avLst/>
          </a:prstGeom>
          <a:noFill/>
        </p:spPr>
        <p:txBody>
          <a:bodyPr wrap="square">
            <a:spAutoFit/>
          </a:bodyPr>
          <a:lstStyle/>
          <a:p>
            <a:r>
              <a:rPr lang="en-US" altLang="zh-CN" sz="18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student_score</a:t>
            </a:r>
            <a:r>
              <a:rPr lang="en-US" altLang="zh-CN" sz="1800" b="1" dirty="0" smtClean="0">
                <a:solidFill>
                  <a:srgbClr val="005DA2"/>
                </a:solidFill>
                <a:latin typeface="Courier New" panose="02070309020205020404" pitchFamily="49" charset="0"/>
                <a:ea typeface="宋体" panose="02010600030101010101" pitchFamily="2" charset="-122"/>
                <a:cs typeface="Courier New" panose="02070309020205020404" pitchFamily="49" charset="0"/>
              </a:rPr>
              <a:t>[</a:t>
            </a:r>
            <a:endParaRPr lang="en-US" altLang="zh-CN" sz="1800" b="1" dirty="0" smtClean="0">
              <a:solidFill>
                <a:srgbClr val="005DA2"/>
              </a:solidFill>
              <a:latin typeface="Courier New" panose="02070309020205020404" pitchFamily="49" charset="0"/>
              <a:ea typeface="宋体" panose="02010600030101010101" pitchFamily="2" charset="-122"/>
              <a:cs typeface="Courier New" panose="02070309020205020404" pitchFamily="49" charset="0"/>
            </a:endParaRPr>
          </a:p>
          <a:p>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b="1" dirty="0" smtClean="0">
                <a:solidFill>
                  <a:srgbClr val="005DA2"/>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b="1" dirty="0" err="1" smtClean="0">
                <a:solidFill>
                  <a:srgbClr val="005DA2"/>
                </a:solidFill>
                <a:latin typeface="Courier New" panose="02070309020205020404" pitchFamily="49" charset="0"/>
                <a:ea typeface="宋体" panose="02010600030101010101" pitchFamily="2" charset="-122"/>
                <a:cs typeface="Courier New" panose="02070309020205020404" pitchFamily="49" charset="0"/>
              </a:rPr>
              <a:t>student_score</a:t>
            </a:r>
            <a:r>
              <a:rPr lang="en-US" altLang="zh-CN" sz="1800" b="1" dirty="0" smtClean="0">
                <a:solidFill>
                  <a:srgbClr val="005DA2"/>
                </a:solidFill>
                <a:latin typeface="Courier New" panose="02070309020205020404" pitchFamily="49" charset="0"/>
                <a:ea typeface="宋体" panose="02010600030101010101" pitchFamily="2" charset="-122"/>
                <a:cs typeface="Courier New" panose="02070309020205020404" pitchFamily="49" charset="0"/>
              </a:rPr>
              <a:t> </a:t>
            </a:r>
            <a:r>
              <a:rPr lang="en-US"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&gt; 80]</a:t>
            </a:r>
            <a:endParaRPr lang="zh-CN" altLang="zh-CN" sz="18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pic>
        <p:nvPicPr>
          <p:cNvPr id="25" name="图片 24"/>
          <p:cNvPicPr/>
          <p:nvPr/>
        </p:nvPicPr>
        <p:blipFill rotWithShape="1">
          <a:blip r:embed="rId1"/>
          <a:srcRect r="35407"/>
          <a:stretch>
            <a:fillRect/>
          </a:stretch>
        </p:blipFill>
        <p:spPr>
          <a:xfrm>
            <a:off x="6464870" y="2781722"/>
            <a:ext cx="4855964" cy="3623247"/>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圆角 139"/>
          <p:cNvSpPr/>
          <p:nvPr/>
        </p:nvSpPr>
        <p:spPr>
          <a:xfrm>
            <a:off x="994598" y="2347404"/>
            <a:ext cx="408679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布尔索引与切片混合使用</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9"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6" name="组合 15"/>
          <p:cNvGrpSpPr/>
          <p:nvPr/>
        </p:nvGrpSpPr>
        <p:grpSpPr>
          <a:xfrm>
            <a:off x="1019175" y="857056"/>
            <a:ext cx="4067919" cy="466725"/>
            <a:chOff x="1019175" y="847725"/>
            <a:chExt cx="3533775" cy="466725"/>
          </a:xfrm>
        </p:grpSpPr>
        <p:sp>
          <p:nvSpPr>
            <p:cNvPr id="1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1019175" y="881033"/>
              <a:ext cx="3533775" cy="400110"/>
            </a:xfrm>
            <a:prstGeom prst="rect">
              <a:avLst/>
            </a:prstGeom>
          </p:spPr>
          <p:txBody>
            <a:bodyPr wrap="square">
              <a:spAutoFit/>
            </a:bodyPr>
            <a:lstStyle/>
            <a:p>
              <a:pPr algn="ctr"/>
              <a:r>
                <a:rPr lang="zh-CN" altLang="zh-CN" sz="2000" dirty="0">
                  <a:solidFill>
                    <a:srgbClr val="595959"/>
                  </a:solidFill>
                  <a:latin typeface="微软雅黑" panose="020B0503020204020204" pitchFamily="34" charset="-122"/>
                  <a:ea typeface="微软雅黑" panose="020B0503020204020204" pitchFamily="34" charset="-122"/>
                </a:rPr>
                <a:t>布尔索引</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22" name="文本框 21"/>
          <p:cNvSpPr txBox="1"/>
          <p:nvPr/>
        </p:nvSpPr>
        <p:spPr>
          <a:xfrm>
            <a:off x="1025475" y="3311767"/>
            <a:ext cx="4055919" cy="400110"/>
          </a:xfrm>
          <a:prstGeom prst="rect">
            <a:avLst/>
          </a:prstGeom>
          <a:noFill/>
        </p:spPr>
        <p:txBody>
          <a:bodyPr wrap="none" rtlCol="0">
            <a:spAutoFit/>
          </a:bodyPr>
          <a:lstStyle/>
          <a:p>
            <a:r>
              <a:rPr lang="zh-CN" altLang="en-US" sz="2000" b="1" dirty="0" smtClean="0">
                <a:latin typeface="黑体" panose="02010609060101010101" charset="-122"/>
                <a:ea typeface="黑体" panose="02010609060101010101" charset="-122"/>
                <a:cs typeface="+mn-ea"/>
                <a:sym typeface="+mn-lt"/>
              </a:rPr>
              <a:t>根据布尔</a:t>
            </a:r>
            <a:r>
              <a:rPr lang="zh-CN" altLang="en-US" sz="2000" b="1" dirty="0">
                <a:latin typeface="黑体" panose="02010609060101010101" charset="-122"/>
                <a:ea typeface="黑体" panose="02010609060101010101" charset="-122"/>
                <a:cs typeface="+mn-ea"/>
                <a:sym typeface="+mn-lt"/>
              </a:rPr>
              <a:t>列表</a:t>
            </a:r>
            <a:r>
              <a:rPr lang="zh-CN" altLang="en-US" sz="2000" b="1" dirty="0" smtClean="0">
                <a:latin typeface="黑体" panose="02010609060101010101" charset="-122"/>
                <a:ea typeface="黑体" panose="02010609060101010101" charset="-122"/>
                <a:cs typeface="+mn-ea"/>
                <a:sym typeface="+mn-lt"/>
              </a:rPr>
              <a:t>获取符合条件的元素</a:t>
            </a:r>
            <a:endParaRPr lang="zh-CN" altLang="en-US" sz="2000" b="1" dirty="0">
              <a:latin typeface="黑体" panose="02010609060101010101" charset="-122"/>
              <a:ea typeface="黑体" panose="02010609060101010101" charset="-122"/>
              <a:cs typeface="+mn-ea"/>
              <a:sym typeface="+mn-lt"/>
            </a:endParaRPr>
          </a:p>
        </p:txBody>
      </p:sp>
      <p:sp>
        <p:nvSpPr>
          <p:cNvPr id="23" name="矩形 22"/>
          <p:cNvSpPr/>
          <p:nvPr/>
        </p:nvSpPr>
        <p:spPr>
          <a:xfrm>
            <a:off x="1025475" y="3789834"/>
            <a:ext cx="4999474" cy="15121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p:cNvSpPr txBox="1"/>
          <p:nvPr/>
        </p:nvSpPr>
        <p:spPr>
          <a:xfrm>
            <a:off x="1407606" y="4101565"/>
            <a:ext cx="4235212" cy="977191"/>
          </a:xfrm>
          <a:prstGeom prst="rect">
            <a:avLst/>
          </a:prstGeom>
          <a:noFill/>
        </p:spPr>
        <p:txBody>
          <a:bodyPr wrap="square">
            <a:spAutoFit/>
          </a:bodyPr>
          <a:lstStyle/>
          <a:p>
            <a:pPr>
              <a:lnSpc>
                <a:spcPct val="150000"/>
              </a:lnSpc>
            </a:pPr>
            <a:r>
              <a:rPr lang="en-US" altLang="zh-CN" sz="2000" dirty="0" err="1">
                <a:solidFill>
                  <a:srgbClr val="000000"/>
                </a:solidFill>
                <a:latin typeface="Courier New" panose="02070309020205020404" pitchFamily="49" charset="0"/>
                <a:ea typeface="宋体" panose="02010600030101010101" pitchFamily="2" charset="-122"/>
                <a:cs typeface="Courier New" panose="02070309020205020404" pitchFamily="49" charset="0"/>
              </a:rPr>
              <a:t>student_score</a:t>
            </a:r>
            <a:r>
              <a:rPr lang="en-US"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rPr>
              <a:t>[[True, False, True, False], :2]</a:t>
            </a:r>
            <a:endParaRPr lang="zh-CN" altLang="zh-CN" sz="2000" b="1" dirty="0">
              <a:solidFill>
                <a:srgbClr val="005DA2"/>
              </a:solidFill>
              <a:latin typeface="Courier New" panose="02070309020205020404" pitchFamily="49" charset="0"/>
              <a:ea typeface="宋体" panose="02010600030101010101" pitchFamily="2" charset="-122"/>
              <a:cs typeface="Courier New" panose="02070309020205020404" pitchFamily="49" charset="0"/>
            </a:endParaRPr>
          </a:p>
        </p:txBody>
      </p:sp>
      <p:pic>
        <p:nvPicPr>
          <p:cNvPr id="14" name="图片 13"/>
          <p:cNvPicPr/>
          <p:nvPr/>
        </p:nvPicPr>
        <p:blipFill rotWithShape="1">
          <a:blip r:embed="rId1"/>
          <a:srcRect l="66772"/>
          <a:stretch>
            <a:fillRect/>
          </a:stretch>
        </p:blipFill>
        <p:spPr>
          <a:xfrm>
            <a:off x="7463358" y="1989634"/>
            <a:ext cx="2708308" cy="392823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5517740" y="3357786"/>
            <a:ext cx="5184576" cy="18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创建数组，用于保存所有员工的工作表现。</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根据筛选要求构建布尔索引。</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根据布尔索引获取员工信息。</a:t>
            </a:r>
            <a:endParaRPr lang="zh-CN" altLang="zh-CN" sz="1900" dirty="0">
              <a:solidFill>
                <a:srgbClr val="595959"/>
              </a:solidFill>
              <a:latin typeface="微软雅黑" panose="020B0503020204020204" pitchFamily="34" charset="-122"/>
              <a:ea typeface="微软雅黑" panose="020B0503020204020204" pitchFamily="34" charset="-122"/>
            </a:endParaRPr>
          </a:p>
          <a:p>
            <a:pPr marL="457200" lvl="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输出员工姓名。</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计算同比增速</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2-4</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imagepphcloud.thepaper.cn/pph/image/180/783/697.jpg"/>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16942" t="13553" r="8512" b="13594"/>
          <a:stretch>
            <a:fillRect/>
          </a:stretch>
        </p:blipFill>
        <p:spPr bwMode="auto">
          <a:xfrm>
            <a:off x="8255446" y="2421682"/>
            <a:ext cx="2952328" cy="2885228"/>
          </a:xfrm>
          <a:prstGeom prst="rect">
            <a:avLst/>
          </a:prstGeom>
          <a:noFill/>
          <a:extLst>
            <a:ext uri="{909E8E84-426E-40DD-AFC4-6F175D3DCCD1}">
              <a14:hiddenFill xmlns:a14="http://schemas.microsoft.com/office/drawing/2010/main">
                <a:solidFill>
                  <a:srgbClr val="FFFFFF"/>
                </a:solidFill>
              </a14:hiddenFill>
            </a:ext>
          </a:extLst>
        </p:spPr>
      </p:pic>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982638" y="2044174"/>
            <a:ext cx="7128792" cy="1477328"/>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smtClean="0">
                <a:solidFill>
                  <a:srgbClr val="005DA2"/>
                </a:solidFill>
              </a:rPr>
              <a:t>同比增速是指与去年同期相比的增长速度</a:t>
            </a:r>
            <a:r>
              <a:rPr lang="zh-CN" altLang="zh-CN" sz="2000" dirty="0" smtClean="0"/>
              <a:t>，是评估一个数据集发展趋势的重要指标之一。为了</a:t>
            </a:r>
            <a:r>
              <a:rPr lang="zh-CN" altLang="zh-CN" sz="2000" dirty="0"/>
              <a:t>了解公司今年各季度销售额的变化情况，某公司分别统计了今年和去年各季度的</a:t>
            </a:r>
            <a:r>
              <a:rPr lang="zh-CN" altLang="zh-CN" sz="2000" dirty="0" smtClean="0"/>
              <a:t>销售额</a:t>
            </a:r>
            <a:r>
              <a:rPr lang="zh-CN" altLang="en-US" sz="2000" dirty="0"/>
              <a:t>。</a:t>
            </a:r>
            <a:endParaRPr lang="zh-CN" altLang="zh-CN" sz="2000" dirty="0"/>
          </a:p>
        </p:txBody>
      </p:sp>
      <p:pic>
        <p:nvPicPr>
          <p:cNvPr id="6" name="图片 5"/>
          <p:cNvPicPr/>
          <p:nvPr/>
        </p:nvPicPr>
        <p:blipFill>
          <a:blip r:embed="rId2"/>
          <a:stretch>
            <a:fillRect/>
          </a:stretch>
        </p:blipFill>
        <p:spPr>
          <a:xfrm>
            <a:off x="1098624" y="3665518"/>
            <a:ext cx="6896819" cy="165618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2493690"/>
            <a:ext cx="6679708" cy="2664296"/>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731780"/>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765441" y="3429794"/>
            <a:ext cx="5436205" cy="1477328"/>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本任务要求运用数组的知识编写代码，分别计算</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今年</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每</a:t>
            </a:r>
            <a:r>
              <a:rPr lang="zh-CN" altLang="en-US"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月</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的</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同比增速</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全年的平均增速</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全年的最高增速</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和</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全年的最低增速</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746576"/>
            <a:ext cx="3843331" cy="874407"/>
          </a:xfrm>
          <a:prstGeom prst="rect">
            <a:avLst/>
          </a:prstGeom>
        </p:spPr>
        <p:txBody>
          <a:bodyPr wrap="square">
            <a:spAutoFit/>
          </a:bodyPr>
          <a:lstStyle/>
          <a:p>
            <a:pPr>
              <a:lnSpc>
                <a:spcPct val="150000"/>
              </a:lnSpc>
            </a:pPr>
            <a:r>
              <a:rPr lang="zh-CN" altLang="zh-CN" sz="1800" dirty="0" smtClean="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相同</a:t>
            </a:r>
            <a:r>
              <a:rPr lang="zh-CN" altLang="en-US" sz="1800" dirty="0" smtClean="0">
                <a:solidFill>
                  <a:srgbClr val="1369B2"/>
                </a:solidFill>
                <a:latin typeface="微软雅黑" panose="020B0503020204020204" pitchFamily="34" charset="-122"/>
                <a:ea typeface="微软雅黑" panose="020B0503020204020204" pitchFamily="34" charset="-122"/>
                <a:cs typeface="+mn-ea"/>
              </a:rPr>
              <a:t>形状</a:t>
            </a:r>
            <a:r>
              <a:rPr lang="zh-CN" altLang="zh-CN" sz="1800" dirty="0" smtClean="0">
                <a:solidFill>
                  <a:srgbClr val="1369B2"/>
                </a:solidFill>
                <a:latin typeface="微软雅黑" panose="020B0503020204020204" pitchFamily="34" charset="-122"/>
                <a:ea typeface="微软雅黑" panose="020B0503020204020204" pitchFamily="34" charset="-122"/>
                <a:cs typeface="+mn-ea"/>
              </a:rPr>
              <a:t>数组</a:t>
            </a:r>
            <a:r>
              <a:rPr lang="zh-CN" altLang="zh-CN" sz="1800" dirty="0">
                <a:solidFill>
                  <a:srgbClr val="1369B2"/>
                </a:solidFill>
                <a:latin typeface="微软雅黑" panose="020B0503020204020204" pitchFamily="34" charset="-122"/>
                <a:ea typeface="微软雅黑" panose="020B0503020204020204" pitchFamily="34" charset="-122"/>
                <a:cs typeface="+mn-ea"/>
              </a:rPr>
              <a:t>的算术运算</a:t>
            </a:r>
            <a:r>
              <a:rPr lang="zh-CN" altLang="zh-CN" sz="1800" dirty="0">
                <a:solidFill>
                  <a:srgbClr val="595959"/>
                </a:solidFill>
                <a:latin typeface="微软雅黑" panose="020B0503020204020204" pitchFamily="34" charset="-122"/>
                <a:ea typeface="微软雅黑" panose="020B0503020204020204" pitchFamily="34" charset="-122"/>
                <a:cs typeface="+mn-ea"/>
              </a:rPr>
              <a:t>，能够</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实现</a:t>
            </a:r>
            <a:r>
              <a:rPr lang="zh-CN" altLang="en-US" sz="1800" dirty="0">
                <a:solidFill>
                  <a:srgbClr val="595959"/>
                </a:solidFill>
                <a:latin typeface="微软雅黑" panose="020B0503020204020204" pitchFamily="34" charset="-122"/>
                <a:ea typeface="微软雅黑" panose="020B0503020204020204" pitchFamily="34" charset="-122"/>
                <a:cs typeface="+mn-ea"/>
              </a:rPr>
              <a:t>相同</a:t>
            </a:r>
            <a:r>
              <a:rPr lang="zh-CN" altLang="en-US" sz="1800" dirty="0" smtClean="0">
                <a:solidFill>
                  <a:srgbClr val="595959"/>
                </a:solidFill>
                <a:latin typeface="微软雅黑" panose="020B0503020204020204" pitchFamily="34" charset="-122"/>
                <a:ea typeface="微软雅黑" panose="020B0503020204020204" pitchFamily="34" charset="-122"/>
                <a:cs typeface="+mn-ea"/>
              </a:rPr>
              <a:t>形状</a:t>
            </a:r>
            <a:r>
              <a:rPr lang="zh-CN" altLang="zh-CN" sz="1800" dirty="0" smtClean="0">
                <a:solidFill>
                  <a:srgbClr val="595959"/>
                </a:solidFill>
                <a:latin typeface="微软雅黑" panose="020B0503020204020204" pitchFamily="34" charset="-122"/>
                <a:ea typeface="微软雅黑" panose="020B0503020204020204" pitchFamily="34" charset="-122"/>
                <a:cs typeface="+mn-ea"/>
              </a:rPr>
              <a:t>数组</a:t>
            </a:r>
            <a:r>
              <a:rPr lang="zh-CN" altLang="en-US" sz="1800" dirty="0">
                <a:solidFill>
                  <a:srgbClr val="595959"/>
                </a:solidFill>
                <a:latin typeface="微软雅黑" panose="020B0503020204020204" pitchFamily="34" charset="-122"/>
                <a:ea typeface="微软雅黑" panose="020B0503020204020204" pitchFamily="34" charset="-122"/>
                <a:cs typeface="+mn-ea"/>
              </a:rPr>
              <a:t>的</a:t>
            </a:r>
            <a:r>
              <a:rPr lang="zh-CN" altLang="zh-CN" sz="1800" dirty="0">
                <a:solidFill>
                  <a:srgbClr val="595959"/>
                </a:solidFill>
                <a:latin typeface="微软雅黑" panose="020B0503020204020204" pitchFamily="34" charset="-122"/>
                <a:ea typeface="微软雅黑" panose="020B0503020204020204" pitchFamily="34" charset="-122"/>
                <a:cs typeface="+mn-ea"/>
              </a:rPr>
              <a:t>算术运算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相同的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1143690" y="1701602"/>
            <a:ext cx="9920068"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NumPy</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中，形状相同的</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数组进行</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任何算术运算时都会应用到元素级别，即</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对数组中对应位置的元素依次执行相应的算术操作</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并将算术操作后得到的结果组成一个新的数组</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。同样</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的规则也适用于其他相应的算术运算符。</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2" name="图片 11"/>
          <p:cNvPicPr/>
          <p:nvPr/>
        </p:nvPicPr>
        <p:blipFill>
          <a:blip r:embed="rId1"/>
          <a:stretch>
            <a:fillRect/>
          </a:stretch>
        </p:blipFill>
        <p:spPr>
          <a:xfrm>
            <a:off x="1927260" y="3429794"/>
            <a:ext cx="8352928" cy="2384453"/>
          </a:xfrm>
          <a:prstGeom prst="rect">
            <a:avLst/>
          </a:prstGeom>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相同的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27" name="组合 26"/>
          <p:cNvGrpSpPr/>
          <p:nvPr/>
        </p:nvGrpSpPr>
        <p:grpSpPr>
          <a:xfrm>
            <a:off x="2476964" y="2515869"/>
            <a:ext cx="2123954" cy="613062"/>
            <a:chOff x="2087386" y="982844"/>
            <a:chExt cx="1256128" cy="842780"/>
          </a:xfrm>
        </p:grpSpPr>
        <p:sp>
          <p:nvSpPr>
            <p:cNvPr id="28" name="平行四边形 27"/>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29"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2-1</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30" name="组合 29"/>
          <p:cNvGrpSpPr/>
          <p:nvPr/>
        </p:nvGrpSpPr>
        <p:grpSpPr>
          <a:xfrm>
            <a:off x="2476964" y="3441612"/>
            <a:ext cx="2309096" cy="613061"/>
            <a:chOff x="2215144" y="2033848"/>
            <a:chExt cx="1238504" cy="842781"/>
          </a:xfrm>
        </p:grpSpPr>
        <p:sp>
          <p:nvSpPr>
            <p:cNvPr id="45" name="平行四边形 44"/>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46"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2-2</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47" name="组合 46"/>
          <p:cNvGrpSpPr/>
          <p:nvPr/>
        </p:nvGrpSpPr>
        <p:grpSpPr>
          <a:xfrm>
            <a:off x="2476964" y="4366843"/>
            <a:ext cx="2309096" cy="613061"/>
            <a:chOff x="2215144" y="3084852"/>
            <a:chExt cx="1238504" cy="842781"/>
          </a:xfrm>
        </p:grpSpPr>
        <p:sp>
          <p:nvSpPr>
            <p:cNvPr id="48" name="平行四边形 47"/>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49"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2-3</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50" name="组合 49"/>
          <p:cNvGrpSpPr/>
          <p:nvPr/>
        </p:nvGrpSpPr>
        <p:grpSpPr>
          <a:xfrm>
            <a:off x="4511030" y="2493690"/>
            <a:ext cx="5142331" cy="613062"/>
            <a:chOff x="4315150" y="953426"/>
            <a:chExt cx="3857250" cy="540057"/>
          </a:xfrm>
        </p:grpSpPr>
        <p:sp>
          <p:nvSpPr>
            <p:cNvPr id="51" name="矩形 50"/>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创建</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象棋和</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围棋</a:t>
              </a:r>
              <a:r>
                <a:rPr lang="zh-CN" altLang="en-US"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的</a:t>
              </a:r>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棋盘</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52" name="平行四边形 51"/>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3" name="组合 52"/>
          <p:cNvGrpSpPr/>
          <p:nvPr/>
        </p:nvGrpSpPr>
        <p:grpSpPr>
          <a:xfrm>
            <a:off x="4511030" y="3419441"/>
            <a:ext cx="5142331" cy="613062"/>
            <a:chOff x="4315150" y="1647579"/>
            <a:chExt cx="3857250" cy="540057"/>
          </a:xfrm>
        </p:grpSpPr>
        <p:sp>
          <p:nvSpPr>
            <p:cNvPr id="60" name="矩形 59"/>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填</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色小游戏</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1" name="平行四边形 60"/>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62" name="组合 61"/>
          <p:cNvGrpSpPr/>
          <p:nvPr/>
        </p:nvGrpSpPr>
        <p:grpSpPr>
          <a:xfrm>
            <a:off x="4511030" y="4345192"/>
            <a:ext cx="5142331" cy="613062"/>
            <a:chOff x="4315150" y="2341731"/>
            <a:chExt cx="3857250" cy="540057"/>
          </a:xfrm>
        </p:grpSpPr>
        <p:sp>
          <p:nvSpPr>
            <p:cNvPr id="63" name="矩形 6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评选</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优秀员工</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4" name="平行四边形 6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65" name="组合 64"/>
          <p:cNvGrpSpPr/>
          <p:nvPr/>
        </p:nvGrpSpPr>
        <p:grpSpPr>
          <a:xfrm>
            <a:off x="2476964" y="5313725"/>
            <a:ext cx="2309096" cy="613061"/>
            <a:chOff x="2215144" y="3084852"/>
            <a:chExt cx="1238504" cy="842781"/>
          </a:xfrm>
        </p:grpSpPr>
        <p:sp>
          <p:nvSpPr>
            <p:cNvPr id="66" name="平行四边形 65"/>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67"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2-4</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8" name="组合 67"/>
          <p:cNvGrpSpPr/>
          <p:nvPr/>
        </p:nvGrpSpPr>
        <p:grpSpPr>
          <a:xfrm>
            <a:off x="4511030" y="5292074"/>
            <a:ext cx="5142331" cy="613062"/>
            <a:chOff x="4315150" y="2341731"/>
            <a:chExt cx="3857250" cy="540057"/>
          </a:xfrm>
        </p:grpSpPr>
        <p:sp>
          <p:nvSpPr>
            <p:cNvPr id="73" name="矩形 7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计算</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同比增速</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74" name="平行四边形 7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746576"/>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en-US" sz="1800" dirty="0">
                <a:solidFill>
                  <a:srgbClr val="1369B2"/>
                </a:solidFill>
                <a:latin typeface="微软雅黑" panose="020B0503020204020204" pitchFamily="34" charset="-122"/>
                <a:ea typeface="微软雅黑" panose="020B0503020204020204" pitchFamily="34" charset="-122"/>
                <a:cs typeface="+mn-ea"/>
              </a:rPr>
              <a:t>形状不同的</a:t>
            </a:r>
            <a:r>
              <a:rPr lang="zh-CN" altLang="zh-CN" sz="1800" dirty="0">
                <a:solidFill>
                  <a:srgbClr val="1369B2"/>
                </a:solidFill>
                <a:latin typeface="微软雅黑" panose="020B0503020204020204" pitchFamily="34" charset="-122"/>
                <a:ea typeface="微软雅黑" panose="020B0503020204020204" pitchFamily="34" charset="-122"/>
                <a:cs typeface="+mn-ea"/>
              </a:rPr>
              <a:t>数组的算术运算</a:t>
            </a:r>
            <a:r>
              <a:rPr lang="zh-CN" altLang="zh-CN" sz="1800" dirty="0">
                <a:solidFill>
                  <a:srgbClr val="595959"/>
                </a:solidFill>
                <a:latin typeface="微软雅黑" panose="020B0503020204020204" pitchFamily="34" charset="-122"/>
                <a:ea typeface="微软雅黑" panose="020B0503020204020204" pitchFamily="34" charset="-122"/>
                <a:cs typeface="+mn-ea"/>
              </a:rPr>
              <a:t>，能够实现</a:t>
            </a:r>
            <a:r>
              <a:rPr lang="zh-CN" altLang="en-US" sz="1800" dirty="0">
                <a:solidFill>
                  <a:srgbClr val="595959"/>
                </a:solidFill>
                <a:latin typeface="微软雅黑" panose="020B0503020204020204" pitchFamily="34" charset="-122"/>
                <a:ea typeface="微软雅黑" panose="020B0503020204020204" pitchFamily="34" charset="-122"/>
                <a:cs typeface="+mn-ea"/>
              </a:rPr>
              <a:t>形状不同的</a:t>
            </a:r>
            <a:r>
              <a:rPr lang="zh-CN" altLang="zh-CN" sz="1800" dirty="0">
                <a:solidFill>
                  <a:srgbClr val="595959"/>
                </a:solidFill>
                <a:latin typeface="微软雅黑" panose="020B0503020204020204" pitchFamily="34" charset="-122"/>
                <a:ea typeface="微软雅黑" panose="020B0503020204020204" pitchFamily="34" charset="-122"/>
                <a:cs typeface="+mn-ea"/>
              </a:rPr>
              <a:t>数组</a:t>
            </a:r>
            <a:r>
              <a:rPr lang="zh-CN" altLang="en-US" sz="1800" dirty="0">
                <a:solidFill>
                  <a:srgbClr val="595959"/>
                </a:solidFill>
                <a:latin typeface="微软雅黑" panose="020B0503020204020204" pitchFamily="34" charset="-122"/>
                <a:ea typeface="微软雅黑" panose="020B0503020204020204" pitchFamily="34" charset="-122"/>
                <a:cs typeface="+mn-ea"/>
              </a:rPr>
              <a:t>的</a:t>
            </a:r>
            <a:r>
              <a:rPr lang="zh-CN" altLang="zh-CN" sz="1800" dirty="0">
                <a:solidFill>
                  <a:srgbClr val="595959"/>
                </a:solidFill>
                <a:latin typeface="微软雅黑" panose="020B0503020204020204" pitchFamily="34" charset="-122"/>
                <a:ea typeface="微软雅黑" panose="020B0503020204020204" pitchFamily="34" charset="-122"/>
                <a:cs typeface="+mn-ea"/>
              </a:rPr>
              <a:t>算术运算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不同的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4655046" y="2205658"/>
            <a:ext cx="6336704" cy="2862322"/>
          </a:xfrm>
          <a:prstGeom prst="rect">
            <a:avLst/>
          </a:prstGeom>
          <a:noFill/>
        </p:spPr>
        <p:txBody>
          <a:bodyPr wrap="square">
            <a:spAutoFit/>
          </a:bodyPr>
          <a:lstStyle/>
          <a:p>
            <a:pPr marL="285750" indent="-285750">
              <a:lnSpc>
                <a:spcPct val="150000"/>
              </a:lnSpc>
              <a:buFont typeface="Arial" panose="020B0604020202020204" pitchFamily="34" charset="0"/>
              <a:buChar char="•"/>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a:t>
            </a:r>
            <a:r>
              <a:rPr lang="en-US"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NumPy</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中，形状不同的数组在执行算术计算时可能会触发</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广播机制</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该机制会对参与运算的数组进行扩展</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使扩展后的数组具有相同的形状</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，这样就可以按照形状相同数组的算术运算规则进行操作。</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285750" indent="-285750">
              <a:lnSpc>
                <a:spcPct val="150000"/>
              </a:lnSpc>
              <a:buFont typeface="Arial" panose="020B0604020202020204" pitchFamily="34" charset="0"/>
              <a:buChar char="•"/>
            </a:pP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并非</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所有的数组进行算术运算都会触发广播机制，这主要取决于数组的形状是否兼容。</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p:nvPr/>
        </p:nvSpPr>
        <p:spPr>
          <a:xfrm>
            <a:off x="6023198" y="5229994"/>
            <a:ext cx="3877985" cy="584775"/>
          </a:xfrm>
          <a:prstGeom prst="rect">
            <a:avLst/>
          </a:prstGeom>
          <a:noFill/>
        </p:spPr>
        <p:txBody>
          <a:bodyPr wrap="none" rtlCol="0">
            <a:spAutoFit/>
          </a:bodyPr>
          <a:lstStyle/>
          <a:p>
            <a:r>
              <a:rPr lang="zh-CN" altLang="en-US" sz="3200" dirty="0">
                <a:solidFill>
                  <a:srgbClr val="FF0000"/>
                </a:solidFill>
                <a:latin typeface="微软雅黑" panose="020B0503020204020204" pitchFamily="34" charset="-122"/>
                <a:ea typeface="微软雅黑" panose="020B0503020204020204" pitchFamily="34" charset="-122"/>
              </a:rPr>
              <a:t>什么是形状兼容呢？</a:t>
            </a:r>
            <a:endParaRPr lang="zh-CN" altLang="en-US" sz="3200" dirty="0">
              <a:solidFill>
                <a:srgbClr val="FF0000"/>
              </a:solidFill>
              <a:latin typeface="微软雅黑" panose="020B0503020204020204" pitchFamily="34" charset="-122"/>
              <a:ea typeface="微软雅黑" panose="020B0503020204020204" pitchFamily="34"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不同的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838323"/>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形状</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兼容的判定规则</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6" name="文本框 5"/>
          <p:cNvSpPr txBox="1"/>
          <p:nvPr/>
        </p:nvSpPr>
        <p:spPr>
          <a:xfrm>
            <a:off x="1143690" y="2619482"/>
            <a:ext cx="5527580" cy="2343719"/>
          </a:xfrm>
          <a:prstGeom prst="rect">
            <a:avLst/>
          </a:prstGeom>
          <a:noFill/>
        </p:spPr>
        <p:txBody>
          <a:bodyPr wrap="square">
            <a:spAutoFit/>
          </a:bodyPr>
          <a:lstStyle>
            <a:defPPr>
              <a:defRPr lang="zh-CN"/>
            </a:defPPr>
            <a:lvl1pPr marL="342900" indent="-342900">
              <a:lnSpc>
                <a:spcPct val="150000"/>
              </a:lnSpc>
              <a:buFont typeface="Arial" panose="020B0604020202020204" pitchFamily="34" charset="0"/>
              <a:buChar char="•"/>
              <a:defRPr sz="20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marL="0" indent="0">
              <a:buNone/>
            </a:pPr>
            <a:r>
              <a:rPr lang="zh-CN" altLang="zh-CN" sz="1900" dirty="0"/>
              <a:t>以两个数组为例，这两个数组的形状右对齐，之后按照从右向左（从最后一个维度开始往前）的顺序逐个比较对应纬度是否满足以下任意一种</a:t>
            </a:r>
            <a:r>
              <a:rPr lang="zh-CN" altLang="zh-CN" sz="1900" dirty="0" smtClean="0"/>
              <a:t>情况</a:t>
            </a:r>
            <a:r>
              <a:rPr lang="zh-CN" altLang="en-US" sz="1900" dirty="0"/>
              <a:t>。</a:t>
            </a:r>
            <a:endParaRPr lang="en-US" altLang="zh-CN" sz="1900" dirty="0"/>
          </a:p>
          <a:p>
            <a:pPr marL="0" indent="0">
              <a:lnSpc>
                <a:spcPct val="160000"/>
              </a:lnSpc>
              <a:buNone/>
            </a:pPr>
            <a:r>
              <a:rPr lang="zh-CN" altLang="en-US" sz="1900" b="1" dirty="0" smtClean="0"/>
              <a:t>情况</a:t>
            </a:r>
            <a:r>
              <a:rPr lang="en-US" altLang="zh-CN" sz="1900" b="1" dirty="0" smtClean="0"/>
              <a:t>1</a:t>
            </a:r>
            <a:r>
              <a:rPr lang="zh-CN" altLang="en-US" sz="1900" b="1" dirty="0" smtClean="0"/>
              <a:t>：</a:t>
            </a:r>
            <a:r>
              <a:rPr lang="zh-CN" altLang="zh-CN" sz="1900" dirty="0" smtClean="0"/>
              <a:t>两</a:t>
            </a:r>
            <a:r>
              <a:rPr lang="zh-CN" altLang="zh-CN" sz="1900" dirty="0"/>
              <a:t>个数组在该维度</a:t>
            </a:r>
            <a:r>
              <a:rPr lang="zh-CN" altLang="zh-CN" sz="1900" dirty="0" smtClean="0"/>
              <a:t>的</a:t>
            </a:r>
            <a:r>
              <a:rPr lang="zh-CN" altLang="en-US" sz="1900" dirty="0" smtClean="0">
                <a:solidFill>
                  <a:srgbClr val="1369B2"/>
                </a:solidFill>
              </a:rPr>
              <a:t>大小</a:t>
            </a:r>
            <a:r>
              <a:rPr lang="zh-CN" altLang="zh-CN" sz="1900" dirty="0" smtClean="0">
                <a:solidFill>
                  <a:srgbClr val="005DA2"/>
                </a:solidFill>
              </a:rPr>
              <a:t>相等</a:t>
            </a:r>
            <a:r>
              <a:rPr lang="zh-CN" altLang="zh-CN" sz="1900" dirty="0" smtClean="0"/>
              <a:t>。</a:t>
            </a:r>
            <a:endParaRPr lang="en-US" altLang="zh-CN" sz="1900" dirty="0" smtClean="0"/>
          </a:p>
          <a:p>
            <a:pPr marL="0" indent="0">
              <a:lnSpc>
                <a:spcPct val="160000"/>
              </a:lnSpc>
              <a:buNone/>
            </a:pPr>
            <a:r>
              <a:rPr lang="zh-CN" altLang="en-US" sz="1900" b="1" dirty="0" smtClean="0"/>
              <a:t>情况</a:t>
            </a:r>
            <a:r>
              <a:rPr lang="en-US" altLang="zh-CN" sz="1900" b="1" dirty="0" smtClean="0"/>
              <a:t>2</a:t>
            </a:r>
            <a:r>
              <a:rPr lang="zh-CN" altLang="en-US" sz="1900" b="1" dirty="0" smtClean="0"/>
              <a:t>：</a:t>
            </a:r>
            <a:r>
              <a:rPr lang="zh-CN" altLang="zh-CN" sz="1900" dirty="0" smtClean="0"/>
              <a:t>其中</a:t>
            </a:r>
            <a:r>
              <a:rPr lang="zh-CN" altLang="zh-CN" sz="1900" dirty="0"/>
              <a:t>一个数组在该维度</a:t>
            </a:r>
            <a:r>
              <a:rPr lang="zh-CN" altLang="zh-CN" sz="1900" dirty="0" smtClean="0"/>
              <a:t>的</a:t>
            </a:r>
            <a:r>
              <a:rPr lang="zh-CN" altLang="en-US" sz="1900" dirty="0">
                <a:solidFill>
                  <a:srgbClr val="1369B2"/>
                </a:solidFill>
              </a:rPr>
              <a:t>大小</a:t>
            </a:r>
            <a:r>
              <a:rPr lang="zh-CN" altLang="zh-CN" sz="1900" dirty="0" smtClean="0">
                <a:solidFill>
                  <a:srgbClr val="005DA2"/>
                </a:solidFill>
              </a:rPr>
              <a:t>为</a:t>
            </a:r>
            <a:r>
              <a:rPr lang="en-US" altLang="zh-CN" sz="1900" dirty="0">
                <a:solidFill>
                  <a:srgbClr val="005DA2"/>
                </a:solidFill>
              </a:rPr>
              <a:t>1</a:t>
            </a:r>
            <a:r>
              <a:rPr lang="zh-CN" altLang="zh-CN" sz="1900" dirty="0" smtClean="0"/>
              <a:t>。</a:t>
            </a:r>
            <a:endParaRPr lang="en-US" altLang="zh-CN" sz="1900" dirty="0" smtClean="0"/>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6671270" y="1701602"/>
            <a:ext cx="4392488" cy="4392488"/>
          </a:xfrm>
          <a:prstGeom prst="rect">
            <a:avLst/>
          </a:prstGeom>
        </p:spPr>
      </p:pic>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不同的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3" name="矩形 2"/>
          <p:cNvSpPr/>
          <p:nvPr/>
        </p:nvSpPr>
        <p:spPr>
          <a:xfrm>
            <a:off x="1143690" y="5114161"/>
            <a:ext cx="5383564" cy="969496"/>
          </a:xfrm>
          <a:prstGeom prst="rect">
            <a:avLst/>
          </a:prstGeom>
          <a:ln>
            <a:solidFill>
              <a:srgbClr val="005DA2"/>
            </a:solidFill>
          </a:ln>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如果数组的形状在每个维度都</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满足上述任意一种情况</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，说明</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两个数组的形状</a:t>
            </a:r>
            <a:r>
              <a:rPr lang="zh-CN" altLang="zh-CN"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兼容</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不同的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10"/>
          <p:cNvSpPr/>
          <p:nvPr/>
        </p:nvSpPr>
        <p:spPr>
          <a:xfrm>
            <a:off x="4441034" y="3668427"/>
            <a:ext cx="6246379" cy="1015663"/>
          </a:xfrm>
          <a:prstGeom prst="rect">
            <a:avLst/>
          </a:prstGeom>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如果两个数组的维度不同，较小维度数组会缺失某些维度，在这种情况下，</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缺失的维度会被假定为大小为</a:t>
            </a:r>
            <a:r>
              <a:rPr lang="en-US"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1</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grpSp>
        <p:nvGrpSpPr>
          <p:cNvPr id="12" name="Группа 65"/>
          <p:cNvGrpSpPr/>
          <p:nvPr/>
        </p:nvGrpSpPr>
        <p:grpSpPr>
          <a:xfrm flipH="1">
            <a:off x="1630710" y="2853731"/>
            <a:ext cx="2016224" cy="3033670"/>
            <a:chOff x="10248578" y="3546427"/>
            <a:chExt cx="4067901" cy="6120679"/>
          </a:xfrm>
        </p:grpSpPr>
        <p:grpSp>
          <p:nvGrpSpPr>
            <p:cNvPr id="13" name="Группа 66"/>
            <p:cNvGrpSpPr/>
            <p:nvPr/>
          </p:nvGrpSpPr>
          <p:grpSpPr>
            <a:xfrm>
              <a:off x="10248578" y="3656158"/>
              <a:ext cx="4067901" cy="6010948"/>
              <a:chOff x="15868751" y="9379074"/>
              <a:chExt cx="1136650" cy="1679575"/>
            </a:xfrm>
          </p:grpSpPr>
          <p:sp>
            <p:nvSpPr>
              <p:cNvPr id="15" name="Freeform 917"/>
              <p:cNvSpPr/>
              <p:nvPr/>
            </p:nvSpPr>
            <p:spPr bwMode="auto">
              <a:xfrm>
                <a:off x="16608526" y="10871324"/>
                <a:ext cx="165100" cy="187325"/>
              </a:xfrm>
              <a:custGeom>
                <a:avLst/>
                <a:gdLst>
                  <a:gd name="T0" fmla="*/ 42 w 52"/>
                  <a:gd name="T1" fmla="*/ 34 h 59"/>
                  <a:gd name="T2" fmla="*/ 42 w 52"/>
                  <a:gd name="T3" fmla="*/ 10 h 59"/>
                  <a:gd name="T4" fmla="*/ 43 w 52"/>
                  <a:gd name="T5" fmla="*/ 4 h 59"/>
                  <a:gd name="T6" fmla="*/ 7 w 52"/>
                  <a:gd name="T7" fmla="*/ 0 h 59"/>
                  <a:gd name="T8" fmla="*/ 9 w 52"/>
                  <a:gd name="T9" fmla="*/ 10 h 59"/>
                  <a:gd name="T10" fmla="*/ 10 w 52"/>
                  <a:gd name="T11" fmla="*/ 34 h 59"/>
                  <a:gd name="T12" fmla="*/ 0 w 52"/>
                  <a:gd name="T13" fmla="*/ 51 h 59"/>
                  <a:gd name="T14" fmla="*/ 26 w 52"/>
                  <a:gd name="T15" fmla="*/ 57 h 59"/>
                  <a:gd name="T16" fmla="*/ 52 w 52"/>
                  <a:gd name="T17" fmla="*/ 51 h 59"/>
                  <a:gd name="T18" fmla="*/ 42 w 52"/>
                  <a:gd name="T19" fmla="*/ 3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2" h="59">
                    <a:moveTo>
                      <a:pt x="42" y="34"/>
                    </a:moveTo>
                    <a:cubicBezTo>
                      <a:pt x="42" y="29"/>
                      <a:pt x="41" y="22"/>
                      <a:pt x="42" y="10"/>
                    </a:cubicBezTo>
                    <a:cubicBezTo>
                      <a:pt x="43" y="8"/>
                      <a:pt x="43" y="6"/>
                      <a:pt x="43" y="4"/>
                    </a:cubicBezTo>
                    <a:cubicBezTo>
                      <a:pt x="35" y="3"/>
                      <a:pt x="21" y="2"/>
                      <a:pt x="7" y="0"/>
                    </a:cubicBezTo>
                    <a:cubicBezTo>
                      <a:pt x="8" y="3"/>
                      <a:pt x="9" y="6"/>
                      <a:pt x="9" y="10"/>
                    </a:cubicBezTo>
                    <a:cubicBezTo>
                      <a:pt x="11" y="22"/>
                      <a:pt x="10" y="29"/>
                      <a:pt x="10" y="34"/>
                    </a:cubicBezTo>
                    <a:cubicBezTo>
                      <a:pt x="4" y="38"/>
                      <a:pt x="0" y="44"/>
                      <a:pt x="0" y="51"/>
                    </a:cubicBezTo>
                    <a:cubicBezTo>
                      <a:pt x="0" y="59"/>
                      <a:pt x="11" y="57"/>
                      <a:pt x="26" y="57"/>
                    </a:cubicBezTo>
                    <a:cubicBezTo>
                      <a:pt x="40" y="57"/>
                      <a:pt x="52" y="59"/>
                      <a:pt x="52" y="51"/>
                    </a:cubicBezTo>
                    <a:cubicBezTo>
                      <a:pt x="52" y="44"/>
                      <a:pt x="48" y="38"/>
                      <a:pt x="42" y="34"/>
                    </a:cubicBezTo>
                    <a:close/>
                  </a:path>
                </a:pathLst>
              </a:custGeom>
              <a:solidFill>
                <a:srgbClr val="BDC3C7"/>
              </a:solidFill>
              <a:ln>
                <a:noFill/>
              </a:ln>
              <a:extLst>
                <a:ext uri="{91240B29-F687-4F45-9708-019B960494DF}">
                  <a14:hiddenLine xmlns:a14="http://schemas.microsoft.com/office/drawing/2010/main" w="9525">
                    <a:solidFill>
                      <a:srgbClr val="000000"/>
                    </a:solidFill>
                    <a:round/>
                  </a14:hiddenLine>
                </a:ext>
              </a:extLst>
            </p:spPr>
            <p:txBody>
              <a:bodyPr vert="horz" wrap="square" lIns="45715" tIns="22857" rIns="45715" bIns="22857" numCol="1" anchor="t" anchorCtr="0" compatLnSpc="1"/>
              <a:lstStyle/>
              <a:p>
                <a:endParaRPr lang="en-US" sz="900">
                  <a:cs typeface="+mn-ea"/>
                  <a:sym typeface="+mn-lt"/>
                </a:endParaRPr>
              </a:p>
            </p:txBody>
          </p:sp>
          <p:sp>
            <p:nvSpPr>
              <p:cNvPr id="16" name="Freeform 918"/>
              <p:cNvSpPr/>
              <p:nvPr/>
            </p:nvSpPr>
            <p:spPr bwMode="auto">
              <a:xfrm>
                <a:off x="16075126" y="9379074"/>
                <a:ext cx="930275" cy="1676400"/>
              </a:xfrm>
              <a:custGeom>
                <a:avLst/>
                <a:gdLst>
                  <a:gd name="T0" fmla="*/ 229 w 293"/>
                  <a:gd name="T1" fmla="*/ 347 h 528"/>
                  <a:gd name="T2" fmla="*/ 271 w 293"/>
                  <a:gd name="T3" fmla="*/ 308 h 528"/>
                  <a:gd name="T4" fmla="*/ 189 w 293"/>
                  <a:gd name="T5" fmla="*/ 215 h 528"/>
                  <a:gd name="T6" fmla="*/ 276 w 293"/>
                  <a:gd name="T7" fmla="*/ 100 h 528"/>
                  <a:gd name="T8" fmla="*/ 76 w 293"/>
                  <a:gd name="T9" fmla="*/ 100 h 528"/>
                  <a:gd name="T10" fmla="*/ 141 w 293"/>
                  <a:gd name="T11" fmla="*/ 215 h 528"/>
                  <a:gd name="T12" fmla="*/ 19 w 293"/>
                  <a:gd name="T13" fmla="*/ 284 h 528"/>
                  <a:gd name="T14" fmla="*/ 1 w 293"/>
                  <a:gd name="T15" fmla="*/ 294 h 528"/>
                  <a:gd name="T16" fmla="*/ 7 w 293"/>
                  <a:gd name="T17" fmla="*/ 302 h 528"/>
                  <a:gd name="T18" fmla="*/ 10 w 293"/>
                  <a:gd name="T19" fmla="*/ 295 h 528"/>
                  <a:gd name="T20" fmla="*/ 8 w 293"/>
                  <a:gd name="T21" fmla="*/ 315 h 528"/>
                  <a:gd name="T22" fmla="*/ 16 w 293"/>
                  <a:gd name="T23" fmla="*/ 302 h 528"/>
                  <a:gd name="T24" fmla="*/ 18 w 293"/>
                  <a:gd name="T25" fmla="*/ 302 h 528"/>
                  <a:gd name="T26" fmla="*/ 25 w 293"/>
                  <a:gd name="T27" fmla="*/ 320 h 528"/>
                  <a:gd name="T28" fmla="*/ 27 w 293"/>
                  <a:gd name="T29" fmla="*/ 300 h 528"/>
                  <a:gd name="T30" fmla="*/ 34 w 293"/>
                  <a:gd name="T31" fmla="*/ 317 h 528"/>
                  <a:gd name="T32" fmla="*/ 43 w 293"/>
                  <a:gd name="T33" fmla="*/ 292 h 528"/>
                  <a:gd name="T34" fmla="*/ 45 w 293"/>
                  <a:gd name="T35" fmla="*/ 293 h 528"/>
                  <a:gd name="T36" fmla="*/ 56 w 293"/>
                  <a:gd name="T37" fmla="*/ 299 h 528"/>
                  <a:gd name="T38" fmla="*/ 89 w 293"/>
                  <a:gd name="T39" fmla="*/ 264 h 528"/>
                  <a:gd name="T40" fmla="*/ 116 w 293"/>
                  <a:gd name="T41" fmla="*/ 308 h 528"/>
                  <a:gd name="T42" fmla="*/ 135 w 293"/>
                  <a:gd name="T43" fmla="*/ 439 h 528"/>
                  <a:gd name="T44" fmla="*/ 214 w 293"/>
                  <a:gd name="T45" fmla="*/ 467 h 528"/>
                  <a:gd name="T46" fmla="*/ 220 w 293"/>
                  <a:gd name="T47" fmla="*/ 496 h 528"/>
                  <a:gd name="T48" fmla="*/ 257 w 293"/>
                  <a:gd name="T49" fmla="*/ 488 h 528"/>
                  <a:gd name="T50" fmla="*/ 238 w 293"/>
                  <a:gd name="T51" fmla="*/ 434 h 528"/>
                  <a:gd name="T52" fmla="*/ 203 w 293"/>
                  <a:gd name="T53" fmla="*/ 424 h 528"/>
                  <a:gd name="T54" fmla="*/ 171 w 293"/>
                  <a:gd name="T55" fmla="*/ 375 h 528"/>
                  <a:gd name="T56" fmla="*/ 208 w 293"/>
                  <a:gd name="T57" fmla="*/ 420 h 528"/>
                  <a:gd name="T58" fmla="*/ 224 w 293"/>
                  <a:gd name="T59" fmla="*/ 413 h 528"/>
                  <a:gd name="T60" fmla="*/ 223 w 293"/>
                  <a:gd name="T61" fmla="*/ 351 h 528"/>
                  <a:gd name="T62" fmla="*/ 212 w 293"/>
                  <a:gd name="T63" fmla="*/ 316 h 528"/>
                  <a:gd name="T64" fmla="*/ 211 w 293"/>
                  <a:gd name="T65" fmla="*/ 314 h 528"/>
                  <a:gd name="T66" fmla="*/ 219 w 293"/>
                  <a:gd name="T67" fmla="*/ 295 h 528"/>
                  <a:gd name="T68" fmla="*/ 261 w 293"/>
                  <a:gd name="T69" fmla="*/ 276 h 528"/>
                  <a:gd name="T70" fmla="*/ 236 w 293"/>
                  <a:gd name="T71" fmla="*/ 296 h 528"/>
                  <a:gd name="T72" fmla="*/ 216 w 293"/>
                  <a:gd name="T73" fmla="*/ 311 h 528"/>
                  <a:gd name="T74" fmla="*/ 218 w 293"/>
                  <a:gd name="T75" fmla="*/ 318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93" h="528">
                    <a:moveTo>
                      <a:pt x="218" y="318"/>
                    </a:moveTo>
                    <a:cubicBezTo>
                      <a:pt x="216" y="324"/>
                      <a:pt x="222" y="348"/>
                      <a:pt x="229" y="347"/>
                    </a:cubicBezTo>
                    <a:cubicBezTo>
                      <a:pt x="239" y="345"/>
                      <a:pt x="252" y="333"/>
                      <a:pt x="258" y="326"/>
                    </a:cubicBezTo>
                    <a:cubicBezTo>
                      <a:pt x="266" y="316"/>
                      <a:pt x="266" y="315"/>
                      <a:pt x="271" y="308"/>
                    </a:cubicBezTo>
                    <a:cubicBezTo>
                      <a:pt x="275" y="301"/>
                      <a:pt x="293" y="280"/>
                      <a:pt x="291" y="273"/>
                    </a:cubicBezTo>
                    <a:cubicBezTo>
                      <a:pt x="283" y="246"/>
                      <a:pt x="218" y="222"/>
                      <a:pt x="189" y="215"/>
                    </a:cubicBezTo>
                    <a:cubicBezTo>
                      <a:pt x="186" y="215"/>
                      <a:pt x="186" y="205"/>
                      <a:pt x="191" y="199"/>
                    </a:cubicBezTo>
                    <a:cubicBezTo>
                      <a:pt x="239" y="192"/>
                      <a:pt x="276" y="151"/>
                      <a:pt x="276" y="100"/>
                    </a:cubicBezTo>
                    <a:cubicBezTo>
                      <a:pt x="276" y="45"/>
                      <a:pt x="231" y="0"/>
                      <a:pt x="176" y="0"/>
                    </a:cubicBezTo>
                    <a:cubicBezTo>
                      <a:pt x="121" y="0"/>
                      <a:pt x="76" y="45"/>
                      <a:pt x="76" y="100"/>
                    </a:cubicBezTo>
                    <a:cubicBezTo>
                      <a:pt x="76" y="144"/>
                      <a:pt x="103" y="180"/>
                      <a:pt x="142" y="194"/>
                    </a:cubicBezTo>
                    <a:cubicBezTo>
                      <a:pt x="146" y="201"/>
                      <a:pt x="147" y="215"/>
                      <a:pt x="141" y="215"/>
                    </a:cubicBezTo>
                    <a:cubicBezTo>
                      <a:pt x="107" y="218"/>
                      <a:pt x="92" y="228"/>
                      <a:pt x="85" y="233"/>
                    </a:cubicBezTo>
                    <a:cubicBezTo>
                      <a:pt x="74" y="242"/>
                      <a:pt x="33" y="275"/>
                      <a:pt x="19" y="284"/>
                    </a:cubicBezTo>
                    <a:cubicBezTo>
                      <a:pt x="18" y="284"/>
                      <a:pt x="18" y="284"/>
                      <a:pt x="18" y="284"/>
                    </a:cubicBezTo>
                    <a:cubicBezTo>
                      <a:pt x="5" y="286"/>
                      <a:pt x="1" y="291"/>
                      <a:pt x="1" y="294"/>
                    </a:cubicBezTo>
                    <a:cubicBezTo>
                      <a:pt x="1" y="301"/>
                      <a:pt x="1" y="301"/>
                      <a:pt x="1" y="301"/>
                    </a:cubicBezTo>
                    <a:cubicBezTo>
                      <a:pt x="0" y="307"/>
                      <a:pt x="6" y="308"/>
                      <a:pt x="7" y="302"/>
                    </a:cubicBezTo>
                    <a:cubicBezTo>
                      <a:pt x="7" y="302"/>
                      <a:pt x="7" y="305"/>
                      <a:pt x="8" y="298"/>
                    </a:cubicBezTo>
                    <a:cubicBezTo>
                      <a:pt x="8" y="297"/>
                      <a:pt x="9" y="296"/>
                      <a:pt x="10" y="295"/>
                    </a:cubicBezTo>
                    <a:cubicBezTo>
                      <a:pt x="9" y="296"/>
                      <a:pt x="9" y="297"/>
                      <a:pt x="8" y="298"/>
                    </a:cubicBezTo>
                    <a:cubicBezTo>
                      <a:pt x="8" y="306"/>
                      <a:pt x="8" y="315"/>
                      <a:pt x="8" y="315"/>
                    </a:cubicBezTo>
                    <a:cubicBezTo>
                      <a:pt x="7" y="321"/>
                      <a:pt x="15" y="322"/>
                      <a:pt x="16" y="316"/>
                    </a:cubicBezTo>
                    <a:cubicBezTo>
                      <a:pt x="16" y="316"/>
                      <a:pt x="15" y="310"/>
                      <a:pt x="16" y="302"/>
                    </a:cubicBezTo>
                    <a:cubicBezTo>
                      <a:pt x="16" y="301"/>
                      <a:pt x="18" y="299"/>
                      <a:pt x="19" y="298"/>
                    </a:cubicBezTo>
                    <a:cubicBezTo>
                      <a:pt x="18" y="299"/>
                      <a:pt x="18" y="301"/>
                      <a:pt x="18" y="302"/>
                    </a:cubicBezTo>
                    <a:cubicBezTo>
                      <a:pt x="17" y="309"/>
                      <a:pt x="17" y="319"/>
                      <a:pt x="17" y="319"/>
                    </a:cubicBezTo>
                    <a:cubicBezTo>
                      <a:pt x="16" y="325"/>
                      <a:pt x="24" y="326"/>
                      <a:pt x="25" y="320"/>
                    </a:cubicBezTo>
                    <a:cubicBezTo>
                      <a:pt x="25" y="320"/>
                      <a:pt x="25" y="311"/>
                      <a:pt x="26" y="303"/>
                    </a:cubicBezTo>
                    <a:cubicBezTo>
                      <a:pt x="26" y="302"/>
                      <a:pt x="26" y="301"/>
                      <a:pt x="27" y="300"/>
                    </a:cubicBezTo>
                    <a:cubicBezTo>
                      <a:pt x="27" y="308"/>
                      <a:pt x="26" y="316"/>
                      <a:pt x="26" y="316"/>
                    </a:cubicBezTo>
                    <a:cubicBezTo>
                      <a:pt x="26" y="322"/>
                      <a:pt x="34" y="323"/>
                      <a:pt x="34" y="317"/>
                    </a:cubicBezTo>
                    <a:cubicBezTo>
                      <a:pt x="34" y="317"/>
                      <a:pt x="35" y="308"/>
                      <a:pt x="35" y="300"/>
                    </a:cubicBezTo>
                    <a:cubicBezTo>
                      <a:pt x="36" y="297"/>
                      <a:pt x="40" y="292"/>
                      <a:pt x="43" y="292"/>
                    </a:cubicBezTo>
                    <a:cubicBezTo>
                      <a:pt x="46" y="292"/>
                      <a:pt x="49" y="290"/>
                      <a:pt x="49" y="290"/>
                    </a:cubicBezTo>
                    <a:cubicBezTo>
                      <a:pt x="49" y="293"/>
                      <a:pt x="47" y="293"/>
                      <a:pt x="45" y="293"/>
                    </a:cubicBezTo>
                    <a:cubicBezTo>
                      <a:pt x="39" y="293"/>
                      <a:pt x="39" y="302"/>
                      <a:pt x="45" y="302"/>
                    </a:cubicBezTo>
                    <a:cubicBezTo>
                      <a:pt x="45" y="302"/>
                      <a:pt x="54" y="301"/>
                      <a:pt x="56" y="299"/>
                    </a:cubicBezTo>
                    <a:cubicBezTo>
                      <a:pt x="59" y="294"/>
                      <a:pt x="59" y="289"/>
                      <a:pt x="55" y="285"/>
                    </a:cubicBezTo>
                    <a:cubicBezTo>
                      <a:pt x="62" y="280"/>
                      <a:pt x="75" y="275"/>
                      <a:pt x="89" y="264"/>
                    </a:cubicBezTo>
                    <a:cubicBezTo>
                      <a:pt x="102" y="254"/>
                      <a:pt x="112" y="255"/>
                      <a:pt x="113" y="259"/>
                    </a:cubicBezTo>
                    <a:cubicBezTo>
                      <a:pt x="114" y="264"/>
                      <a:pt x="115" y="288"/>
                      <a:pt x="116" y="308"/>
                    </a:cubicBezTo>
                    <a:cubicBezTo>
                      <a:pt x="118" y="330"/>
                      <a:pt x="112" y="350"/>
                      <a:pt x="113" y="370"/>
                    </a:cubicBezTo>
                    <a:cubicBezTo>
                      <a:pt x="113" y="388"/>
                      <a:pt x="120" y="423"/>
                      <a:pt x="135" y="439"/>
                    </a:cubicBezTo>
                    <a:cubicBezTo>
                      <a:pt x="142" y="447"/>
                      <a:pt x="150" y="453"/>
                      <a:pt x="157" y="457"/>
                    </a:cubicBezTo>
                    <a:cubicBezTo>
                      <a:pt x="180" y="466"/>
                      <a:pt x="204" y="467"/>
                      <a:pt x="214" y="467"/>
                    </a:cubicBezTo>
                    <a:cubicBezTo>
                      <a:pt x="232" y="467"/>
                      <a:pt x="227" y="479"/>
                      <a:pt x="226" y="482"/>
                    </a:cubicBezTo>
                    <a:cubicBezTo>
                      <a:pt x="225" y="490"/>
                      <a:pt x="222" y="493"/>
                      <a:pt x="220" y="496"/>
                    </a:cubicBezTo>
                    <a:cubicBezTo>
                      <a:pt x="214" y="509"/>
                      <a:pt x="223" y="527"/>
                      <a:pt x="235" y="527"/>
                    </a:cubicBezTo>
                    <a:cubicBezTo>
                      <a:pt x="246" y="528"/>
                      <a:pt x="252" y="504"/>
                      <a:pt x="257" y="488"/>
                    </a:cubicBezTo>
                    <a:cubicBezTo>
                      <a:pt x="262" y="472"/>
                      <a:pt x="274" y="436"/>
                      <a:pt x="244" y="434"/>
                    </a:cubicBezTo>
                    <a:cubicBezTo>
                      <a:pt x="243" y="434"/>
                      <a:pt x="241" y="434"/>
                      <a:pt x="238" y="434"/>
                    </a:cubicBezTo>
                    <a:cubicBezTo>
                      <a:pt x="238" y="434"/>
                      <a:pt x="238" y="434"/>
                      <a:pt x="238" y="434"/>
                    </a:cubicBezTo>
                    <a:cubicBezTo>
                      <a:pt x="230" y="434"/>
                      <a:pt x="213" y="430"/>
                      <a:pt x="203" y="424"/>
                    </a:cubicBezTo>
                    <a:cubicBezTo>
                      <a:pt x="196" y="420"/>
                      <a:pt x="182" y="413"/>
                      <a:pt x="178" y="412"/>
                    </a:cubicBezTo>
                    <a:cubicBezTo>
                      <a:pt x="177" y="384"/>
                      <a:pt x="170" y="374"/>
                      <a:pt x="171" y="375"/>
                    </a:cubicBezTo>
                    <a:cubicBezTo>
                      <a:pt x="177" y="382"/>
                      <a:pt x="181" y="390"/>
                      <a:pt x="183" y="409"/>
                    </a:cubicBezTo>
                    <a:cubicBezTo>
                      <a:pt x="192" y="412"/>
                      <a:pt x="201" y="416"/>
                      <a:pt x="208" y="420"/>
                    </a:cubicBezTo>
                    <a:cubicBezTo>
                      <a:pt x="212" y="423"/>
                      <a:pt x="217" y="424"/>
                      <a:pt x="222" y="426"/>
                    </a:cubicBezTo>
                    <a:cubicBezTo>
                      <a:pt x="223" y="422"/>
                      <a:pt x="224" y="417"/>
                      <a:pt x="224" y="413"/>
                    </a:cubicBezTo>
                    <a:cubicBezTo>
                      <a:pt x="227" y="396"/>
                      <a:pt x="224" y="368"/>
                      <a:pt x="224" y="368"/>
                    </a:cubicBezTo>
                    <a:cubicBezTo>
                      <a:pt x="224" y="368"/>
                      <a:pt x="224" y="360"/>
                      <a:pt x="223" y="351"/>
                    </a:cubicBezTo>
                    <a:cubicBezTo>
                      <a:pt x="222" y="350"/>
                      <a:pt x="221" y="349"/>
                      <a:pt x="220" y="348"/>
                    </a:cubicBezTo>
                    <a:cubicBezTo>
                      <a:pt x="214" y="341"/>
                      <a:pt x="211" y="323"/>
                      <a:pt x="212" y="316"/>
                    </a:cubicBezTo>
                    <a:cubicBezTo>
                      <a:pt x="212" y="316"/>
                      <a:pt x="212" y="316"/>
                      <a:pt x="212" y="316"/>
                    </a:cubicBezTo>
                    <a:cubicBezTo>
                      <a:pt x="212" y="315"/>
                      <a:pt x="211" y="315"/>
                      <a:pt x="211" y="314"/>
                    </a:cubicBezTo>
                    <a:cubicBezTo>
                      <a:pt x="209" y="310"/>
                      <a:pt x="209" y="306"/>
                      <a:pt x="211" y="302"/>
                    </a:cubicBezTo>
                    <a:cubicBezTo>
                      <a:pt x="213" y="300"/>
                      <a:pt x="216" y="297"/>
                      <a:pt x="219" y="295"/>
                    </a:cubicBezTo>
                    <a:cubicBezTo>
                      <a:pt x="219" y="284"/>
                      <a:pt x="220" y="275"/>
                      <a:pt x="219" y="268"/>
                    </a:cubicBezTo>
                    <a:cubicBezTo>
                      <a:pt x="227" y="273"/>
                      <a:pt x="260" y="274"/>
                      <a:pt x="261" y="276"/>
                    </a:cubicBezTo>
                    <a:cubicBezTo>
                      <a:pt x="261" y="277"/>
                      <a:pt x="258" y="290"/>
                      <a:pt x="255" y="292"/>
                    </a:cubicBezTo>
                    <a:cubicBezTo>
                      <a:pt x="246" y="297"/>
                      <a:pt x="241" y="297"/>
                      <a:pt x="236" y="296"/>
                    </a:cubicBezTo>
                    <a:cubicBezTo>
                      <a:pt x="230" y="296"/>
                      <a:pt x="219" y="300"/>
                      <a:pt x="217" y="305"/>
                    </a:cubicBezTo>
                    <a:cubicBezTo>
                      <a:pt x="215" y="308"/>
                      <a:pt x="216" y="310"/>
                      <a:pt x="216" y="311"/>
                    </a:cubicBezTo>
                    <a:cubicBezTo>
                      <a:pt x="218" y="315"/>
                      <a:pt x="230" y="306"/>
                      <a:pt x="231" y="306"/>
                    </a:cubicBezTo>
                    <a:cubicBezTo>
                      <a:pt x="236" y="305"/>
                      <a:pt x="219" y="313"/>
                      <a:pt x="218" y="318"/>
                    </a:cubicBezTo>
                    <a:close/>
                  </a:path>
                </a:pathLst>
              </a:custGeom>
              <a:solidFill>
                <a:srgbClr val="BDC3C7"/>
              </a:solidFill>
              <a:ln>
                <a:noFill/>
              </a:ln>
              <a:extLst>
                <a:ext uri="{91240B29-F687-4F45-9708-019B960494DF}">
                  <a14:hiddenLine xmlns:a14="http://schemas.microsoft.com/office/drawing/2010/main" w="9525">
                    <a:solidFill>
                      <a:srgbClr val="000000"/>
                    </a:solidFill>
                    <a:round/>
                  </a14:hiddenLine>
                </a:ext>
              </a:extLst>
            </p:spPr>
            <p:txBody>
              <a:bodyPr vert="horz" wrap="square" lIns="45715" tIns="22857" rIns="45715" bIns="22857" numCol="1" anchor="t" anchorCtr="0" compatLnSpc="1"/>
              <a:lstStyle/>
              <a:p>
                <a:endParaRPr lang="en-US" sz="900">
                  <a:cs typeface="+mn-ea"/>
                  <a:sym typeface="+mn-lt"/>
                </a:endParaRPr>
              </a:p>
            </p:txBody>
          </p:sp>
          <p:sp>
            <p:nvSpPr>
              <p:cNvPr id="17" name="Freeform 919"/>
              <p:cNvSpPr/>
              <p:nvPr/>
            </p:nvSpPr>
            <p:spPr bwMode="auto">
              <a:xfrm>
                <a:off x="15868751" y="10306174"/>
                <a:ext cx="581025" cy="746125"/>
              </a:xfrm>
              <a:custGeom>
                <a:avLst/>
                <a:gdLst>
                  <a:gd name="T0" fmla="*/ 176 w 183"/>
                  <a:gd name="T1" fmla="*/ 198 h 235"/>
                  <a:gd name="T2" fmla="*/ 154 w 183"/>
                  <a:gd name="T3" fmla="*/ 198 h 235"/>
                  <a:gd name="T4" fmla="*/ 147 w 183"/>
                  <a:gd name="T5" fmla="*/ 191 h 235"/>
                  <a:gd name="T6" fmla="*/ 147 w 183"/>
                  <a:gd name="T7" fmla="*/ 6 h 235"/>
                  <a:gd name="T8" fmla="*/ 141 w 183"/>
                  <a:gd name="T9" fmla="*/ 0 h 235"/>
                  <a:gd name="T10" fmla="*/ 129 w 183"/>
                  <a:gd name="T11" fmla="*/ 0 h 235"/>
                  <a:gd name="T12" fmla="*/ 126 w 183"/>
                  <a:gd name="T13" fmla="*/ 10 h 235"/>
                  <a:gd name="T14" fmla="*/ 110 w 183"/>
                  <a:gd name="T15" fmla="*/ 16 h 235"/>
                  <a:gd name="T16" fmla="*/ 109 w 183"/>
                  <a:gd name="T17" fmla="*/ 16 h 235"/>
                  <a:gd name="T18" fmla="*/ 106 w 183"/>
                  <a:gd name="T19" fmla="*/ 15 h 235"/>
                  <a:gd name="T20" fmla="*/ 105 w 183"/>
                  <a:gd name="T21" fmla="*/ 25 h 235"/>
                  <a:gd name="T22" fmla="*/ 105 w 183"/>
                  <a:gd name="T23" fmla="*/ 26 h 235"/>
                  <a:gd name="T24" fmla="*/ 105 w 183"/>
                  <a:gd name="T25" fmla="*/ 26 h 235"/>
                  <a:gd name="T26" fmla="*/ 95 w 183"/>
                  <a:gd name="T27" fmla="*/ 35 h 235"/>
                  <a:gd name="T28" fmla="*/ 93 w 183"/>
                  <a:gd name="T29" fmla="*/ 35 h 235"/>
                  <a:gd name="T30" fmla="*/ 85 w 183"/>
                  <a:gd name="T31" fmla="*/ 38 h 235"/>
                  <a:gd name="T32" fmla="*/ 78 w 183"/>
                  <a:gd name="T33" fmla="*/ 35 h 235"/>
                  <a:gd name="T34" fmla="*/ 77 w 183"/>
                  <a:gd name="T35" fmla="*/ 34 h 235"/>
                  <a:gd name="T36" fmla="*/ 76 w 183"/>
                  <a:gd name="T37" fmla="*/ 34 h 235"/>
                  <a:gd name="T38" fmla="*/ 69 w 183"/>
                  <a:gd name="T39" fmla="*/ 30 h 235"/>
                  <a:gd name="T40" fmla="*/ 67 w 183"/>
                  <a:gd name="T41" fmla="*/ 23 h 235"/>
                  <a:gd name="T42" fmla="*/ 67 w 183"/>
                  <a:gd name="T43" fmla="*/ 20 h 235"/>
                  <a:gd name="T44" fmla="*/ 62 w 183"/>
                  <a:gd name="T45" fmla="*/ 17 h 235"/>
                  <a:gd name="T46" fmla="*/ 60 w 183"/>
                  <a:gd name="T47" fmla="*/ 10 h 235"/>
                  <a:gd name="T48" fmla="*/ 60 w 183"/>
                  <a:gd name="T49" fmla="*/ 1 h 235"/>
                  <a:gd name="T50" fmla="*/ 60 w 183"/>
                  <a:gd name="T51" fmla="*/ 0 h 235"/>
                  <a:gd name="T52" fmla="*/ 7 w 183"/>
                  <a:gd name="T53" fmla="*/ 0 h 235"/>
                  <a:gd name="T54" fmla="*/ 0 w 183"/>
                  <a:gd name="T55" fmla="*/ 6 h 235"/>
                  <a:gd name="T56" fmla="*/ 0 w 183"/>
                  <a:gd name="T57" fmla="*/ 30 h 235"/>
                  <a:gd name="T58" fmla="*/ 7 w 183"/>
                  <a:gd name="T59" fmla="*/ 37 h 235"/>
                  <a:gd name="T60" fmla="*/ 29 w 183"/>
                  <a:gd name="T61" fmla="*/ 37 h 235"/>
                  <a:gd name="T62" fmla="*/ 36 w 183"/>
                  <a:gd name="T63" fmla="*/ 43 h 235"/>
                  <a:gd name="T64" fmla="*/ 36 w 183"/>
                  <a:gd name="T65" fmla="*/ 191 h 235"/>
                  <a:gd name="T66" fmla="*/ 29 w 183"/>
                  <a:gd name="T67" fmla="*/ 198 h 235"/>
                  <a:gd name="T68" fmla="*/ 7 w 183"/>
                  <a:gd name="T69" fmla="*/ 198 h 235"/>
                  <a:gd name="T70" fmla="*/ 0 w 183"/>
                  <a:gd name="T71" fmla="*/ 204 h 235"/>
                  <a:gd name="T72" fmla="*/ 0 w 183"/>
                  <a:gd name="T73" fmla="*/ 228 h 235"/>
                  <a:gd name="T74" fmla="*/ 7 w 183"/>
                  <a:gd name="T75" fmla="*/ 235 h 235"/>
                  <a:gd name="T76" fmla="*/ 176 w 183"/>
                  <a:gd name="T77" fmla="*/ 235 h 235"/>
                  <a:gd name="T78" fmla="*/ 183 w 183"/>
                  <a:gd name="T79" fmla="*/ 228 h 235"/>
                  <a:gd name="T80" fmla="*/ 183 w 183"/>
                  <a:gd name="T81" fmla="*/ 204 h 235"/>
                  <a:gd name="T82" fmla="*/ 176 w 183"/>
                  <a:gd name="T83" fmla="*/ 198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83" h="235">
                    <a:moveTo>
                      <a:pt x="176" y="198"/>
                    </a:moveTo>
                    <a:cubicBezTo>
                      <a:pt x="154" y="198"/>
                      <a:pt x="154" y="198"/>
                      <a:pt x="154" y="198"/>
                    </a:cubicBezTo>
                    <a:cubicBezTo>
                      <a:pt x="150" y="198"/>
                      <a:pt x="147" y="195"/>
                      <a:pt x="147" y="191"/>
                    </a:cubicBezTo>
                    <a:cubicBezTo>
                      <a:pt x="147" y="6"/>
                      <a:pt x="147" y="6"/>
                      <a:pt x="147" y="6"/>
                    </a:cubicBezTo>
                    <a:cubicBezTo>
                      <a:pt x="147" y="3"/>
                      <a:pt x="144" y="0"/>
                      <a:pt x="141" y="0"/>
                    </a:cubicBezTo>
                    <a:cubicBezTo>
                      <a:pt x="129" y="0"/>
                      <a:pt x="129" y="0"/>
                      <a:pt x="129" y="0"/>
                    </a:cubicBezTo>
                    <a:cubicBezTo>
                      <a:pt x="129" y="3"/>
                      <a:pt x="128" y="6"/>
                      <a:pt x="126" y="10"/>
                    </a:cubicBezTo>
                    <a:cubicBezTo>
                      <a:pt x="124" y="13"/>
                      <a:pt x="118" y="15"/>
                      <a:pt x="110" y="16"/>
                    </a:cubicBezTo>
                    <a:cubicBezTo>
                      <a:pt x="110" y="16"/>
                      <a:pt x="110" y="16"/>
                      <a:pt x="109" y="16"/>
                    </a:cubicBezTo>
                    <a:cubicBezTo>
                      <a:pt x="108" y="16"/>
                      <a:pt x="107" y="15"/>
                      <a:pt x="106" y="15"/>
                    </a:cubicBezTo>
                    <a:cubicBezTo>
                      <a:pt x="105" y="20"/>
                      <a:pt x="105" y="25"/>
                      <a:pt x="105" y="25"/>
                    </a:cubicBezTo>
                    <a:cubicBezTo>
                      <a:pt x="105" y="26"/>
                      <a:pt x="105" y="26"/>
                      <a:pt x="105" y="26"/>
                    </a:cubicBezTo>
                    <a:cubicBezTo>
                      <a:pt x="105" y="26"/>
                      <a:pt x="105" y="26"/>
                      <a:pt x="105" y="26"/>
                    </a:cubicBezTo>
                    <a:cubicBezTo>
                      <a:pt x="105" y="32"/>
                      <a:pt x="100" y="36"/>
                      <a:pt x="95" y="35"/>
                    </a:cubicBezTo>
                    <a:cubicBezTo>
                      <a:pt x="94" y="35"/>
                      <a:pt x="94" y="35"/>
                      <a:pt x="93" y="35"/>
                    </a:cubicBezTo>
                    <a:cubicBezTo>
                      <a:pt x="91" y="37"/>
                      <a:pt x="88" y="38"/>
                      <a:pt x="85" y="38"/>
                    </a:cubicBezTo>
                    <a:cubicBezTo>
                      <a:pt x="82" y="38"/>
                      <a:pt x="80" y="37"/>
                      <a:pt x="78" y="35"/>
                    </a:cubicBezTo>
                    <a:cubicBezTo>
                      <a:pt x="78" y="35"/>
                      <a:pt x="78" y="34"/>
                      <a:pt x="77" y="34"/>
                    </a:cubicBezTo>
                    <a:cubicBezTo>
                      <a:pt x="77" y="34"/>
                      <a:pt x="76" y="34"/>
                      <a:pt x="76" y="34"/>
                    </a:cubicBezTo>
                    <a:cubicBezTo>
                      <a:pt x="73" y="34"/>
                      <a:pt x="71" y="33"/>
                      <a:pt x="69" y="30"/>
                    </a:cubicBezTo>
                    <a:cubicBezTo>
                      <a:pt x="67" y="28"/>
                      <a:pt x="66" y="26"/>
                      <a:pt x="67" y="23"/>
                    </a:cubicBezTo>
                    <a:cubicBezTo>
                      <a:pt x="67" y="22"/>
                      <a:pt x="67" y="21"/>
                      <a:pt x="67" y="20"/>
                    </a:cubicBezTo>
                    <a:cubicBezTo>
                      <a:pt x="65" y="20"/>
                      <a:pt x="63" y="19"/>
                      <a:pt x="62" y="17"/>
                    </a:cubicBezTo>
                    <a:cubicBezTo>
                      <a:pt x="60" y="15"/>
                      <a:pt x="60" y="12"/>
                      <a:pt x="60" y="10"/>
                    </a:cubicBezTo>
                    <a:cubicBezTo>
                      <a:pt x="60" y="8"/>
                      <a:pt x="60" y="5"/>
                      <a:pt x="60" y="1"/>
                    </a:cubicBezTo>
                    <a:cubicBezTo>
                      <a:pt x="60" y="1"/>
                      <a:pt x="60" y="0"/>
                      <a:pt x="60" y="0"/>
                    </a:cubicBezTo>
                    <a:cubicBezTo>
                      <a:pt x="7" y="0"/>
                      <a:pt x="7" y="0"/>
                      <a:pt x="7" y="0"/>
                    </a:cubicBezTo>
                    <a:cubicBezTo>
                      <a:pt x="3" y="0"/>
                      <a:pt x="0" y="3"/>
                      <a:pt x="0" y="6"/>
                    </a:cubicBezTo>
                    <a:cubicBezTo>
                      <a:pt x="0" y="30"/>
                      <a:pt x="0" y="30"/>
                      <a:pt x="0" y="30"/>
                    </a:cubicBezTo>
                    <a:cubicBezTo>
                      <a:pt x="0" y="34"/>
                      <a:pt x="3" y="37"/>
                      <a:pt x="7" y="37"/>
                    </a:cubicBezTo>
                    <a:cubicBezTo>
                      <a:pt x="29" y="37"/>
                      <a:pt x="29" y="37"/>
                      <a:pt x="29" y="37"/>
                    </a:cubicBezTo>
                    <a:cubicBezTo>
                      <a:pt x="33" y="37"/>
                      <a:pt x="36" y="40"/>
                      <a:pt x="36" y="43"/>
                    </a:cubicBezTo>
                    <a:cubicBezTo>
                      <a:pt x="36" y="191"/>
                      <a:pt x="36" y="191"/>
                      <a:pt x="36" y="191"/>
                    </a:cubicBezTo>
                    <a:cubicBezTo>
                      <a:pt x="36" y="195"/>
                      <a:pt x="33" y="198"/>
                      <a:pt x="29" y="198"/>
                    </a:cubicBezTo>
                    <a:cubicBezTo>
                      <a:pt x="7" y="198"/>
                      <a:pt x="7" y="198"/>
                      <a:pt x="7" y="198"/>
                    </a:cubicBezTo>
                    <a:cubicBezTo>
                      <a:pt x="3" y="198"/>
                      <a:pt x="0" y="201"/>
                      <a:pt x="0" y="204"/>
                    </a:cubicBezTo>
                    <a:cubicBezTo>
                      <a:pt x="0" y="228"/>
                      <a:pt x="0" y="228"/>
                      <a:pt x="0" y="228"/>
                    </a:cubicBezTo>
                    <a:cubicBezTo>
                      <a:pt x="0" y="232"/>
                      <a:pt x="3" y="235"/>
                      <a:pt x="7" y="235"/>
                    </a:cubicBezTo>
                    <a:cubicBezTo>
                      <a:pt x="176" y="235"/>
                      <a:pt x="176" y="235"/>
                      <a:pt x="176" y="235"/>
                    </a:cubicBezTo>
                    <a:cubicBezTo>
                      <a:pt x="180" y="235"/>
                      <a:pt x="183" y="232"/>
                      <a:pt x="183" y="228"/>
                    </a:cubicBezTo>
                    <a:cubicBezTo>
                      <a:pt x="183" y="204"/>
                      <a:pt x="183" y="204"/>
                      <a:pt x="183" y="204"/>
                    </a:cubicBezTo>
                    <a:cubicBezTo>
                      <a:pt x="183" y="201"/>
                      <a:pt x="180" y="198"/>
                      <a:pt x="176" y="198"/>
                    </a:cubicBezTo>
                    <a:close/>
                  </a:path>
                </a:pathLst>
              </a:custGeom>
              <a:solidFill>
                <a:srgbClr val="C00000"/>
              </a:solidFill>
              <a:ln>
                <a:noFill/>
              </a:ln>
            </p:spPr>
            <p:txBody>
              <a:bodyPr vert="horz" wrap="square" lIns="45715" tIns="22857" rIns="45715" bIns="22857" numCol="1" anchor="t" anchorCtr="0" compatLnSpc="1"/>
              <a:lstStyle/>
              <a:p>
                <a:endParaRPr lang="en-US" sz="900">
                  <a:cs typeface="+mn-ea"/>
                  <a:sym typeface="+mn-lt"/>
                </a:endParaRPr>
              </a:p>
            </p:txBody>
          </p:sp>
          <p:sp>
            <p:nvSpPr>
              <p:cNvPr id="18" name="Oval 920"/>
              <p:cNvSpPr>
                <a:spLocks noChangeArrowheads="1"/>
              </p:cNvSpPr>
              <p:nvPr/>
            </p:nvSpPr>
            <p:spPr bwMode="auto">
              <a:xfrm>
                <a:off x="15967176" y="9807699"/>
                <a:ext cx="384175" cy="381000"/>
              </a:xfrm>
              <a:prstGeom prst="ellipse">
                <a:avLst/>
              </a:prstGeom>
              <a:solidFill>
                <a:srgbClr val="C00000"/>
              </a:solidFill>
              <a:ln>
                <a:noFill/>
              </a:ln>
            </p:spPr>
            <p:txBody>
              <a:bodyPr vert="horz" wrap="square" lIns="45715" tIns="22857" rIns="45715" bIns="22857" numCol="1" anchor="t" anchorCtr="0" compatLnSpc="1"/>
              <a:lstStyle/>
              <a:p>
                <a:endParaRPr lang="en-US" sz="900">
                  <a:cs typeface="+mn-ea"/>
                  <a:sym typeface="+mn-lt"/>
                </a:endParaRPr>
              </a:p>
            </p:txBody>
          </p:sp>
        </p:grpSp>
        <p:sp>
          <p:nvSpPr>
            <p:cNvPr id="14" name="Овал 67"/>
            <p:cNvSpPr/>
            <p:nvPr/>
          </p:nvSpPr>
          <p:spPr>
            <a:xfrm rot="10800000">
              <a:off x="12001341" y="3546427"/>
              <a:ext cx="2135669" cy="1941517"/>
            </a:xfrm>
            <a:prstGeom prst="ellipse">
              <a:avLst/>
            </a:prstGeom>
            <a:gradFill>
              <a:gsLst>
                <a:gs pos="0">
                  <a:schemeClr val="bg1">
                    <a:alpha val="0"/>
                  </a:schemeClr>
                </a:gs>
                <a:gs pos="100000">
                  <a:schemeClr val="bg1">
                    <a:alpha val="42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cs typeface="+mn-ea"/>
                <a:sym typeface="+mn-lt"/>
              </a:endParaRPr>
            </a:p>
          </p:txBody>
        </p:sp>
      </p:grpSp>
      <p:sp>
        <p:nvSpPr>
          <p:cNvPr id="19" name="矩形: 圆角 139"/>
          <p:cNvSpPr/>
          <p:nvPr/>
        </p:nvSpPr>
        <p:spPr>
          <a:xfrm>
            <a:off x="1143689" y="1887234"/>
            <a:ext cx="2503245"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rPr>
              <a:t>注意事项</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009818" y="1788057"/>
            <a:ext cx="3028539"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sym typeface="思源宋体 CN" panose="02020400000000000000" pitchFamily="18" charset="-122"/>
              </a:rPr>
              <a:t>形状</a:t>
            </a: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兼容的示例</a:t>
            </a:r>
            <a:endParaRPr lang="zh-CN" altLang="en-US" sz="2400"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7" name="矩形 6"/>
          <p:cNvSpPr/>
          <p:nvPr/>
        </p:nvSpPr>
        <p:spPr>
          <a:xfrm>
            <a:off x="910630" y="2997746"/>
            <a:ext cx="4608513" cy="216024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1009819" y="3462022"/>
            <a:ext cx="4509324" cy="1323439"/>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A       (2d array): 5 x </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4</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B       (1d array):     </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4</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endPar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Result  (2d array): 5 x 4</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9" name="矩形 8"/>
          <p:cNvSpPr/>
          <p:nvPr/>
        </p:nvSpPr>
        <p:spPr>
          <a:xfrm>
            <a:off x="5807174" y="2997746"/>
            <a:ext cx="5688632" cy="2160240"/>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5906361" y="3462022"/>
            <a:ext cx="5373421" cy="1323439"/>
          </a:xfrm>
          <a:prstGeom prst="rect">
            <a:avLst/>
          </a:prstGeom>
          <a:noFill/>
        </p:spPr>
        <p:txBody>
          <a:bodyPr wrap="square">
            <a:spAutoFit/>
          </a:bodyPr>
          <a:lstStyle/>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C      (4d array): 8 x </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1</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x 6 x </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1</a:t>
            </a:r>
            <a:endParaRPr lang="zh-CN"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D      (3d array):     7 x </a:t>
            </a:r>
            <a:r>
              <a:rPr lang="en-US" altLang="zh-CN" sz="2000" b="1" dirty="0">
                <a:solidFill>
                  <a:srgbClr val="1369B2"/>
                </a:solidFill>
                <a:latin typeface="Courier New" panose="02070309020205020404" pitchFamily="49" charset="0"/>
                <a:ea typeface="宋体" panose="02010600030101010101" pitchFamily="2" charset="-122"/>
                <a:cs typeface="Courier New" panose="02070309020205020404" pitchFamily="49" charset="0"/>
              </a:rPr>
              <a:t>1</a:t>
            </a:r>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 x 5</a:t>
            </a:r>
            <a:endPar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a:p>
            <a:pPr indent="228600"/>
            <a:r>
              <a:rPr lang="en-US"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rPr>
              <a:t>Result (4d array): 8 x 7 x 6 x 5</a:t>
            </a:r>
            <a:endParaRPr lang="zh-CN" altLang="zh-CN" sz="2000" dirty="0">
              <a:solidFill>
                <a:srgbClr val="000000"/>
              </a:solidFill>
              <a:latin typeface="Courier New" panose="02070309020205020404" pitchFamily="49" charset="0"/>
              <a:ea typeface="宋体" panose="02010600030101010101" pitchFamily="2" charset="-122"/>
              <a:cs typeface="Courier New" panose="02070309020205020404" pitchFamily="49" charset="0"/>
            </a:endParaRPr>
          </a:p>
        </p:txBody>
      </p:sp>
      <p:sp>
        <p:nvSpPr>
          <p:cNvPr id="11" name="矩形 10"/>
          <p:cNvSpPr/>
          <p:nvPr/>
        </p:nvSpPr>
        <p:spPr>
          <a:xfrm>
            <a:off x="4871070" y="3357787"/>
            <a:ext cx="432047" cy="8640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12" name="肘形连接符 11"/>
          <p:cNvCxnSpPr>
            <a:stCxn id="11" idx="2"/>
            <a:endCxn id="13" idx="0"/>
          </p:cNvCxnSpPr>
          <p:nvPr/>
        </p:nvCxnSpPr>
        <p:spPr>
          <a:xfrm rot="5400000">
            <a:off x="4232734" y="4767901"/>
            <a:ext cx="1400379" cy="308343"/>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p:cNvSpPr txBox="1"/>
          <p:nvPr/>
        </p:nvSpPr>
        <p:spPr>
          <a:xfrm>
            <a:off x="4038358" y="5622262"/>
            <a:ext cx="1480785" cy="369332"/>
          </a:xfrm>
          <a:prstGeom prst="rect">
            <a:avLst/>
          </a:prstGeom>
          <a:noFill/>
          <a:ln>
            <a:solidFill>
              <a:srgbClr val="8D8D8D"/>
            </a:solidFill>
          </a:ln>
        </p:spPr>
        <p:txBody>
          <a:bodyPr wrap="square" rtlCol="0">
            <a:spAutoFit/>
          </a:bodyPr>
          <a:lstStyle/>
          <a:p>
            <a:pPr algn="ctr"/>
            <a:r>
              <a:rPr kumimoji="1"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维度相等</a:t>
            </a:r>
            <a:endParaRPr kumimoji="1"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18" name="矩形 17"/>
          <p:cNvSpPr/>
          <p:nvPr/>
        </p:nvSpPr>
        <p:spPr>
          <a:xfrm>
            <a:off x="10845205" y="3357787"/>
            <a:ext cx="432047" cy="8640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9" name="矩形 18"/>
          <p:cNvSpPr/>
          <p:nvPr/>
        </p:nvSpPr>
        <p:spPr>
          <a:xfrm>
            <a:off x="10210168" y="3357787"/>
            <a:ext cx="432047" cy="864096"/>
          </a:xfrm>
          <a:prstGeom prst="rect">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0" name="矩形 19"/>
          <p:cNvSpPr/>
          <p:nvPr/>
        </p:nvSpPr>
        <p:spPr>
          <a:xfrm>
            <a:off x="9594595" y="3357787"/>
            <a:ext cx="432047" cy="864096"/>
          </a:xfrm>
          <a:prstGeom prst="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cxnSp>
        <p:nvCxnSpPr>
          <p:cNvPr id="21" name="肘形连接符 20"/>
          <p:cNvCxnSpPr>
            <a:stCxn id="20" idx="2"/>
            <a:endCxn id="22" idx="0"/>
          </p:cNvCxnSpPr>
          <p:nvPr/>
        </p:nvCxnSpPr>
        <p:spPr>
          <a:xfrm rot="5400000">
            <a:off x="8997462" y="4810288"/>
            <a:ext cx="1401562" cy="224753"/>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本框 21"/>
          <p:cNvSpPr txBox="1"/>
          <p:nvPr/>
        </p:nvSpPr>
        <p:spPr>
          <a:xfrm>
            <a:off x="8739190" y="5623445"/>
            <a:ext cx="1693352" cy="369332"/>
          </a:xfrm>
          <a:prstGeom prst="rect">
            <a:avLst/>
          </a:prstGeom>
          <a:noFill/>
          <a:ln>
            <a:solidFill>
              <a:srgbClr val="8D8D8D"/>
            </a:solidFill>
          </a:ln>
        </p:spPr>
        <p:txBody>
          <a:bodyPr wrap="square" rtlCol="0">
            <a:spAutoFit/>
          </a:bodyPr>
          <a:lstStyle/>
          <a:p>
            <a:pPr algn="ctr"/>
            <a:r>
              <a:rPr kumimoji="1" lang="zh-CN" altLang="en-US" sz="1800" dirty="0">
                <a:solidFill>
                  <a:schemeClr val="tx1">
                    <a:lumMod val="75000"/>
                    <a:lumOff val="25000"/>
                  </a:schemeClr>
                </a:solidFill>
                <a:latin typeface="微软雅黑" panose="020B0503020204020204" pitchFamily="34" charset="-122"/>
                <a:ea typeface="微软雅黑" panose="020B0503020204020204" pitchFamily="34" charset="-122"/>
              </a:rPr>
              <a:t>有一方维度为</a:t>
            </a:r>
            <a:r>
              <a:rPr kumimoji="1" lang="en-US" altLang="zh-CN" sz="1800" dirty="0">
                <a:solidFill>
                  <a:schemeClr val="tx1">
                    <a:lumMod val="75000"/>
                    <a:lumOff val="25000"/>
                  </a:schemeClr>
                </a:solidFill>
                <a:latin typeface="微软雅黑" panose="020B0503020204020204" pitchFamily="34" charset="-122"/>
                <a:ea typeface="微软雅黑" panose="020B0503020204020204" pitchFamily="34" charset="-122"/>
              </a:rPr>
              <a:t>1</a:t>
            </a:r>
            <a:endParaRPr kumimoji="1" lang="zh-CN" altLang="en-US" sz="18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cxnSp>
        <p:nvCxnSpPr>
          <p:cNvPr id="26" name="曲线连接符 25"/>
          <p:cNvCxnSpPr>
            <a:stCxn id="18" idx="0"/>
            <a:endCxn id="19" idx="0"/>
          </p:cNvCxnSpPr>
          <p:nvPr/>
        </p:nvCxnSpPr>
        <p:spPr>
          <a:xfrm rot="16200000" flipV="1">
            <a:off x="10743711" y="3040268"/>
            <a:ext cx="12700" cy="635037"/>
          </a:xfrm>
          <a:prstGeom prst="curvedConnector3">
            <a:avLst>
              <a:gd name="adj1" fmla="val 1800000"/>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曲线连接符 28"/>
          <p:cNvCxnSpPr>
            <a:stCxn id="19" idx="0"/>
            <a:endCxn id="20" idx="0"/>
          </p:cNvCxnSpPr>
          <p:nvPr/>
        </p:nvCxnSpPr>
        <p:spPr>
          <a:xfrm rot="16200000" flipV="1">
            <a:off x="10118406" y="3050000"/>
            <a:ext cx="12700" cy="615573"/>
          </a:xfrm>
          <a:prstGeom prst="curvedConnector3">
            <a:avLst>
              <a:gd name="adj1" fmla="val 1800000"/>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3"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24" name="组合 23"/>
          <p:cNvGrpSpPr/>
          <p:nvPr/>
        </p:nvGrpSpPr>
        <p:grpSpPr>
          <a:xfrm>
            <a:off x="1019175" y="857056"/>
            <a:ext cx="4067919" cy="466725"/>
            <a:chOff x="1019175" y="847725"/>
            <a:chExt cx="3533775" cy="466725"/>
          </a:xfrm>
        </p:grpSpPr>
        <p:sp>
          <p:nvSpPr>
            <p:cNvPr id="25"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不同的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7" y="1778286"/>
            <a:ext cx="3090697"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扩展数组的过程</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pic>
        <p:nvPicPr>
          <p:cNvPr id="23" name="图片 22"/>
          <p:cNvPicPr/>
          <p:nvPr/>
        </p:nvPicPr>
        <p:blipFill>
          <a:blip r:embed="rId1"/>
          <a:stretch>
            <a:fillRect/>
          </a:stretch>
        </p:blipFill>
        <p:spPr>
          <a:xfrm>
            <a:off x="1774726" y="2637706"/>
            <a:ext cx="8856984" cy="2895102"/>
          </a:xfrm>
          <a:prstGeom prst="rect">
            <a:avLst/>
          </a:prstGeom>
        </p:spPr>
      </p:pic>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形状</a:t>
              </a:r>
              <a:r>
                <a:rPr lang="zh-CN" altLang="zh-CN" sz="2000" dirty="0">
                  <a:solidFill>
                    <a:srgbClr val="595959"/>
                  </a:solidFill>
                  <a:latin typeface="微软雅黑" panose="020B0503020204020204" pitchFamily="34" charset="-122"/>
                  <a:ea typeface="微软雅黑" panose="020B0503020204020204" pitchFamily="34" charset="-122"/>
                </a:rPr>
                <a:t>不同的</a:t>
              </a:r>
              <a:r>
                <a:rPr lang="zh-CN" altLang="zh-CN" sz="2000" dirty="0" smtClean="0">
                  <a:solidFill>
                    <a:srgbClr val="595959"/>
                  </a:solidFill>
                  <a:latin typeface="微软雅黑" panose="020B0503020204020204" pitchFamily="34" charset="-122"/>
                  <a:ea typeface="微软雅黑" panose="020B0503020204020204" pitchFamily="34" charset="-122"/>
                </a:rPr>
                <a:t>数组的</a:t>
              </a:r>
              <a:r>
                <a:rPr lang="zh-CN" altLang="zh-CN" sz="2000" dirty="0">
                  <a:solidFill>
                    <a:srgbClr val="595959"/>
                  </a:solidFill>
                  <a:latin typeface="微软雅黑" panose="020B0503020204020204" pitchFamily="34" charset="-122"/>
                  <a:ea typeface="微软雅黑" panose="020B0503020204020204" pitchFamily="34" charset="-122"/>
                </a:rPr>
                <a:t>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709714"/>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746576"/>
            <a:ext cx="3843331" cy="874407"/>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1369B2"/>
                </a:solidFill>
                <a:latin typeface="微软雅黑" panose="020B0503020204020204" pitchFamily="34" charset="-122"/>
                <a:ea typeface="微软雅黑" panose="020B0503020204020204" pitchFamily="34" charset="-122"/>
                <a:cs typeface="+mn-ea"/>
              </a:rPr>
              <a:t>数组</a:t>
            </a:r>
            <a:r>
              <a:rPr lang="zh-CN" altLang="en-US" sz="1800" dirty="0">
                <a:solidFill>
                  <a:srgbClr val="1369B2"/>
                </a:solidFill>
                <a:latin typeface="微软雅黑" panose="020B0503020204020204" pitchFamily="34" charset="-122"/>
                <a:ea typeface="微软雅黑" panose="020B0503020204020204" pitchFamily="34" charset="-122"/>
                <a:cs typeface="+mn-ea"/>
              </a:rPr>
              <a:t>与标量</a:t>
            </a:r>
            <a:r>
              <a:rPr lang="zh-CN" altLang="zh-CN" sz="1800" dirty="0">
                <a:solidFill>
                  <a:srgbClr val="1369B2"/>
                </a:solidFill>
                <a:latin typeface="微软雅黑" panose="020B0503020204020204" pitchFamily="34" charset="-122"/>
                <a:ea typeface="微软雅黑" panose="020B0503020204020204" pitchFamily="34" charset="-122"/>
                <a:cs typeface="+mn-ea"/>
              </a:rPr>
              <a:t>的算术运算</a:t>
            </a:r>
            <a:r>
              <a:rPr lang="zh-CN" altLang="zh-CN" sz="1800" dirty="0">
                <a:solidFill>
                  <a:srgbClr val="595959"/>
                </a:solidFill>
                <a:latin typeface="微软雅黑" panose="020B0503020204020204" pitchFamily="34" charset="-122"/>
                <a:ea typeface="微软雅黑" panose="020B0503020204020204" pitchFamily="34" charset="-122"/>
                <a:cs typeface="+mn-ea"/>
              </a:rPr>
              <a:t>，能够实现数组</a:t>
            </a:r>
            <a:r>
              <a:rPr lang="zh-CN" altLang="en-US" sz="1800" dirty="0">
                <a:solidFill>
                  <a:srgbClr val="595959"/>
                </a:solidFill>
                <a:latin typeface="微软雅黑" panose="020B0503020204020204" pitchFamily="34" charset="-122"/>
                <a:ea typeface="微软雅黑" panose="020B0503020204020204" pitchFamily="34" charset="-122"/>
                <a:cs typeface="+mn-ea"/>
              </a:rPr>
              <a:t>与标量</a:t>
            </a:r>
            <a:r>
              <a:rPr lang="zh-CN" altLang="zh-CN" sz="1800" dirty="0">
                <a:solidFill>
                  <a:srgbClr val="595959"/>
                </a:solidFill>
                <a:latin typeface="微软雅黑" panose="020B0503020204020204" pitchFamily="34" charset="-122"/>
                <a:ea typeface="微软雅黑" panose="020B0503020204020204" pitchFamily="34" charset="-122"/>
                <a:cs typeface="+mn-ea"/>
              </a:rPr>
              <a:t>的算术运算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3089692"/>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与标量的算术运算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4727054" y="2493690"/>
            <a:ext cx="6120680" cy="3162404"/>
          </a:xfrm>
          <a:prstGeom prst="rect">
            <a:avLst/>
          </a:prstGeom>
          <a:noFill/>
        </p:spPr>
        <p:txBody>
          <a:bodyPr wrap="square">
            <a:spAutoFit/>
          </a:bodyPr>
          <a:lstStyle/>
          <a:p>
            <a:pPr>
              <a:lnSpc>
                <a:spcPct val="150000"/>
              </a:lnSpc>
            </a:pP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形状相同的数组</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之间</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进行</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算术运算</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时，运算会自动作用于</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对应</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位置</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每一对</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元素</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。类似地</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与</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标量</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进行</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算术运算</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时，标量会</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被</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自动作用于</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数组的</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每个元素</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让</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每个元素</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分别与该标量</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进行</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加法、减法、乘法、除法等</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操作，</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操作后生成</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一</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个</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与</a:t>
            </a:r>
            <a:r>
              <a:rPr lang="zh-CN" altLang="en-US"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原</a:t>
            </a:r>
            <a:r>
              <a:rPr lang="zh-CN" altLang="zh-CN" sz="19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形状相同的新数组，</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新数组中每个</a:t>
            </a:r>
            <a:r>
              <a:rPr lang="zh-CN" altLang="zh-CN"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元素是</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原数组</a:t>
            </a:r>
            <a:r>
              <a:rPr lang="zh-CN" altLang="zh-CN"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中</a:t>
            </a:r>
            <a:r>
              <a:rPr lang="zh-CN" altLang="en-US"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对应位置的</a:t>
            </a:r>
            <a:r>
              <a:rPr lang="zh-CN" altLang="zh-CN"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元素</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与</a:t>
            </a:r>
            <a:r>
              <a:rPr lang="zh-CN" altLang="zh-CN"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标量</a:t>
            </a:r>
            <a:r>
              <a:rPr lang="zh-CN" altLang="en-US"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进行</a:t>
            </a:r>
            <a:r>
              <a:rPr lang="zh-CN" altLang="zh-CN" sz="19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运算</a:t>
            </a:r>
            <a:r>
              <a:rPr lang="zh-CN" altLang="zh-CN" sz="19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后得到的结果</a:t>
            </a:r>
            <a:r>
              <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19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a:solidFill>
                    <a:srgbClr val="595959"/>
                  </a:solidFill>
                  <a:latin typeface="微软雅黑" panose="020B0503020204020204" pitchFamily="34" charset="-122"/>
                  <a:ea typeface="微软雅黑" panose="020B0503020204020204" pitchFamily="34" charset="-122"/>
                </a:rPr>
                <a:t>3</a:t>
              </a:r>
              <a:r>
                <a:rPr lang="en-US" altLang="zh-CN" sz="2000" dirty="0" smtClean="0">
                  <a:solidFill>
                    <a:srgbClr val="595959"/>
                  </a:solidFill>
                  <a:latin typeface="微软雅黑" panose="020B0503020204020204" pitchFamily="34" charset="-122"/>
                  <a:ea typeface="微软雅黑" panose="020B0503020204020204" pitchFamily="34" charset="-122"/>
                </a:rPr>
                <a:t>.</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与标量的算术运算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数组的统计运算</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，能够通过统计方法实现相应的统计运算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的统计运算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的统计运算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9" name="文本框 8"/>
          <p:cNvSpPr txBox="1"/>
          <p:nvPr/>
        </p:nvSpPr>
        <p:spPr>
          <a:xfrm>
            <a:off x="4727054" y="3213770"/>
            <a:ext cx="5976664" cy="1477328"/>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在数据分析中，除了对数组进行常见的算术运算之外，还可以对数组进行各种</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统计运算</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，比如计算平均值、中位数、标准差、相关系数等。</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0"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4"/>
          <p:cNvSpPr txBox="1"/>
          <p:nvPr/>
        </p:nvSpPr>
        <p:spPr>
          <a:xfrm>
            <a:off x="837863" y="572758"/>
            <a:ext cx="3007988" cy="662532"/>
          </a:xfrm>
          <a:prstGeom prst="rect">
            <a:avLst/>
          </a:prstGeom>
        </p:spPr>
        <p:txBody>
          <a:bodyPr lIns="121917" tIns="60958" rIns="121917" bIns="60958" anchor="ct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zh-CN" altLang="en-US" b="1" dirty="0">
                <a:solidFill>
                  <a:srgbClr val="1369B2"/>
                </a:solidFill>
                <a:latin typeface="微软雅黑" panose="020B0503020204020204" pitchFamily="34" charset="-122"/>
                <a:ea typeface="微软雅黑" panose="020B0503020204020204" pitchFamily="34" charset="-122"/>
                <a:cs typeface="+mn-ea"/>
                <a:sym typeface="+mn-lt"/>
              </a:rPr>
              <a:t>目录</a:t>
            </a:r>
            <a:r>
              <a:rPr lang="en-US" altLang="zh-CN" b="1" dirty="0">
                <a:solidFill>
                  <a:srgbClr val="1369B2"/>
                </a:solidFill>
                <a:latin typeface="微软雅黑" panose="020B0503020204020204" pitchFamily="34" charset="-122"/>
                <a:ea typeface="微软雅黑" panose="020B0503020204020204" pitchFamily="34" charset="-122"/>
                <a:cs typeface="+mn-ea"/>
                <a:sym typeface="+mn-lt"/>
              </a:rPr>
              <a:t>/</a:t>
            </a:r>
            <a:r>
              <a:rPr lang="en-US" altLang="zh-CN" sz="2400" dirty="0">
                <a:solidFill>
                  <a:srgbClr val="1369B2"/>
                </a:solidFill>
                <a:latin typeface="微软雅黑" panose="020B0503020204020204" pitchFamily="34" charset="-122"/>
                <a:ea typeface="微软雅黑" panose="020B0503020204020204" pitchFamily="34" charset="-122"/>
                <a:cs typeface="+mn-ea"/>
                <a:sym typeface="+mn-lt"/>
              </a:rPr>
              <a:t>Contents</a:t>
            </a:r>
            <a:endParaRPr lang="en-GB" sz="2400" dirty="0">
              <a:solidFill>
                <a:srgbClr val="1369B2"/>
              </a:solidFill>
              <a:latin typeface="微软雅黑" panose="020B0503020204020204" pitchFamily="34" charset="-122"/>
              <a:ea typeface="微软雅黑" panose="020B0503020204020204" pitchFamily="34" charset="-122"/>
              <a:cs typeface="+mn-ea"/>
              <a:sym typeface="+mn-lt"/>
            </a:endParaRPr>
          </a:p>
        </p:txBody>
      </p:sp>
      <p:grpSp>
        <p:nvGrpSpPr>
          <p:cNvPr id="27" name="组合 26"/>
          <p:cNvGrpSpPr/>
          <p:nvPr/>
        </p:nvGrpSpPr>
        <p:grpSpPr>
          <a:xfrm>
            <a:off x="2476964" y="2515869"/>
            <a:ext cx="2123954" cy="613062"/>
            <a:chOff x="2087386" y="982844"/>
            <a:chExt cx="1256128" cy="842780"/>
          </a:xfrm>
        </p:grpSpPr>
        <p:sp>
          <p:nvSpPr>
            <p:cNvPr id="28" name="平行四边形 27"/>
            <p:cNvSpPr/>
            <p:nvPr/>
          </p:nvSpPr>
          <p:spPr>
            <a:xfrm>
              <a:off x="2087386" y="982844"/>
              <a:ext cx="1248658" cy="842780"/>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latin typeface="微软雅黑" panose="020B0503020204020204" pitchFamily="34" charset="-122"/>
                <a:ea typeface="微软雅黑" panose="020B0503020204020204" pitchFamily="34" charset="-122"/>
                <a:cs typeface="+mn-ea"/>
                <a:sym typeface="+mn-lt"/>
              </a:endParaRPr>
            </a:p>
          </p:txBody>
        </p:sp>
        <p:sp>
          <p:nvSpPr>
            <p:cNvPr id="29" name="文本框 9"/>
            <p:cNvSpPr txBox="1"/>
            <p:nvPr/>
          </p:nvSpPr>
          <p:spPr>
            <a:xfrm>
              <a:off x="2276715" y="1044597"/>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2-5</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30" name="组合 29"/>
          <p:cNvGrpSpPr/>
          <p:nvPr/>
        </p:nvGrpSpPr>
        <p:grpSpPr>
          <a:xfrm>
            <a:off x="2476964" y="3441612"/>
            <a:ext cx="2309096" cy="613061"/>
            <a:chOff x="2215144" y="2033848"/>
            <a:chExt cx="1238504" cy="842781"/>
          </a:xfrm>
        </p:grpSpPr>
        <p:sp>
          <p:nvSpPr>
            <p:cNvPr id="45" name="平行四边形 44"/>
            <p:cNvSpPr/>
            <p:nvPr/>
          </p:nvSpPr>
          <p:spPr>
            <a:xfrm>
              <a:off x="2215144" y="2033848"/>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46" name="文本框 10"/>
            <p:cNvSpPr txBox="1"/>
            <p:nvPr/>
          </p:nvSpPr>
          <p:spPr>
            <a:xfrm>
              <a:off x="2386849" y="2095600"/>
              <a:ext cx="1066799" cy="719276"/>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2-6</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47" name="组合 46"/>
          <p:cNvGrpSpPr/>
          <p:nvPr/>
        </p:nvGrpSpPr>
        <p:grpSpPr>
          <a:xfrm>
            <a:off x="2476964" y="4366843"/>
            <a:ext cx="2309096" cy="613061"/>
            <a:chOff x="2215144" y="3084852"/>
            <a:chExt cx="1238504" cy="842781"/>
          </a:xfrm>
        </p:grpSpPr>
        <p:sp>
          <p:nvSpPr>
            <p:cNvPr id="48" name="平行四边形 47"/>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49"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2-7</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50" name="组合 49"/>
          <p:cNvGrpSpPr/>
          <p:nvPr/>
        </p:nvGrpSpPr>
        <p:grpSpPr>
          <a:xfrm>
            <a:off x="4511030" y="2493690"/>
            <a:ext cx="5142331" cy="613062"/>
            <a:chOff x="4315150" y="953426"/>
            <a:chExt cx="3857250" cy="540057"/>
          </a:xfrm>
        </p:grpSpPr>
        <p:sp>
          <p:nvSpPr>
            <p:cNvPr id="51" name="矩形 50"/>
            <p:cNvSpPr/>
            <p:nvPr/>
          </p:nvSpPr>
          <p:spPr>
            <a:xfrm>
              <a:off x="4841196" y="1036090"/>
              <a:ext cx="2827147"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随机</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漫步</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52" name="平行四边形 51"/>
            <p:cNvSpPr/>
            <p:nvPr/>
          </p:nvSpPr>
          <p:spPr>
            <a:xfrm>
              <a:off x="4315150" y="953426"/>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53" name="组合 52"/>
          <p:cNvGrpSpPr/>
          <p:nvPr/>
        </p:nvGrpSpPr>
        <p:grpSpPr>
          <a:xfrm>
            <a:off x="4511030" y="3419441"/>
            <a:ext cx="5142331" cy="613062"/>
            <a:chOff x="4315150" y="1647579"/>
            <a:chExt cx="3857250" cy="540057"/>
          </a:xfrm>
        </p:grpSpPr>
        <p:sp>
          <p:nvSpPr>
            <p:cNvPr id="60" name="矩形 59"/>
            <p:cNvSpPr/>
            <p:nvPr/>
          </p:nvSpPr>
          <p:spPr>
            <a:xfrm>
              <a:off x="4841196" y="1730243"/>
              <a:ext cx="2827147"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转换</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销售数据</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1" name="平行四边形 60"/>
            <p:cNvSpPr/>
            <p:nvPr/>
          </p:nvSpPr>
          <p:spPr>
            <a:xfrm>
              <a:off x="4315150" y="1647579"/>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62" name="组合 61"/>
          <p:cNvGrpSpPr/>
          <p:nvPr/>
        </p:nvGrpSpPr>
        <p:grpSpPr>
          <a:xfrm>
            <a:off x="4511030" y="4345192"/>
            <a:ext cx="5142331" cy="613062"/>
            <a:chOff x="4315150" y="2341731"/>
            <a:chExt cx="3857250" cy="540057"/>
          </a:xfrm>
        </p:grpSpPr>
        <p:sp>
          <p:nvSpPr>
            <p:cNvPr id="63" name="矩形 6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分店</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销售信息汇总</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64" name="平行四边形 6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grpSp>
        <p:nvGrpSpPr>
          <p:cNvPr id="65" name="组合 64"/>
          <p:cNvGrpSpPr/>
          <p:nvPr/>
        </p:nvGrpSpPr>
        <p:grpSpPr>
          <a:xfrm>
            <a:off x="2476964" y="5313725"/>
            <a:ext cx="2309096" cy="613061"/>
            <a:chOff x="2215144" y="3084852"/>
            <a:chExt cx="1238504" cy="842781"/>
          </a:xfrm>
        </p:grpSpPr>
        <p:sp>
          <p:nvSpPr>
            <p:cNvPr id="66" name="平行四边形 65"/>
            <p:cNvSpPr/>
            <p:nvPr/>
          </p:nvSpPr>
          <p:spPr>
            <a:xfrm>
              <a:off x="2215144" y="3084852"/>
              <a:ext cx="1120898" cy="842781"/>
            </a:xfrm>
            <a:prstGeom prst="parallelogram">
              <a:avLst>
                <a:gd name="adj" fmla="val 48207"/>
              </a:avLst>
            </a:prstGeom>
            <a:solidFill>
              <a:srgbClr val="1369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latin typeface="微软雅黑" panose="020B0503020204020204" pitchFamily="34" charset="-122"/>
                <a:ea typeface="微软雅黑" panose="020B0503020204020204" pitchFamily="34" charset="-122"/>
                <a:cs typeface="+mn-ea"/>
                <a:sym typeface="+mn-lt"/>
              </a:endParaRPr>
            </a:p>
          </p:txBody>
        </p:sp>
        <p:sp>
          <p:nvSpPr>
            <p:cNvPr id="67" name="文本框 11"/>
            <p:cNvSpPr txBox="1"/>
            <p:nvPr/>
          </p:nvSpPr>
          <p:spPr>
            <a:xfrm>
              <a:off x="2386849" y="3146604"/>
              <a:ext cx="1066799" cy="719274"/>
            </a:xfrm>
            <a:prstGeom prst="rect">
              <a:avLst/>
            </a:prstGeom>
            <a:noFill/>
          </p:spPr>
          <p:txBody>
            <a:bodyPr wrap="square" rtlCol="0">
              <a:spAutoFit/>
            </a:bodyPr>
            <a:lstStyle/>
            <a:p>
              <a:r>
                <a:rPr lang="zh-CN" altLang="en-US" sz="2800" dirty="0" smtClean="0">
                  <a:solidFill>
                    <a:schemeClr val="bg1"/>
                  </a:solidFill>
                  <a:latin typeface="微软雅黑" panose="020B0503020204020204" pitchFamily="34" charset="-122"/>
                  <a:ea typeface="微软雅黑" panose="020B0503020204020204" pitchFamily="34" charset="-122"/>
                  <a:cs typeface="+mn-ea"/>
                  <a:sym typeface="+mn-lt"/>
                </a:rPr>
                <a:t>任务</a:t>
              </a:r>
              <a:r>
                <a:rPr lang="en-US" altLang="zh-CN" sz="2800" dirty="0" smtClean="0">
                  <a:solidFill>
                    <a:schemeClr val="bg1"/>
                  </a:solidFill>
                  <a:latin typeface="微软雅黑" panose="020B0503020204020204" pitchFamily="34" charset="-122"/>
                  <a:ea typeface="微软雅黑" panose="020B0503020204020204" pitchFamily="34" charset="-122"/>
                  <a:cs typeface="+mn-ea"/>
                  <a:sym typeface="+mn-lt"/>
                </a:rPr>
                <a:t>2-8</a:t>
              </a:r>
              <a:endParaRPr lang="zh-CN" altLang="en-US" sz="2800"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68" name="组合 67"/>
          <p:cNvGrpSpPr/>
          <p:nvPr/>
        </p:nvGrpSpPr>
        <p:grpSpPr>
          <a:xfrm>
            <a:off x="4511030" y="5292074"/>
            <a:ext cx="5142331" cy="613062"/>
            <a:chOff x="4315150" y="2341731"/>
            <a:chExt cx="3857250" cy="540057"/>
          </a:xfrm>
        </p:grpSpPr>
        <p:sp>
          <p:nvSpPr>
            <p:cNvPr id="73" name="矩形 72"/>
            <p:cNvSpPr/>
            <p:nvPr/>
          </p:nvSpPr>
          <p:spPr>
            <a:xfrm>
              <a:off x="4841197" y="2424395"/>
              <a:ext cx="3133455" cy="332129"/>
            </a:xfrm>
            <a:prstGeom prst="rect">
              <a:avLst/>
            </a:prstGeom>
            <a:ln w="15875">
              <a:noFill/>
            </a:ln>
          </p:spPr>
          <p:txBody>
            <a:bodyPr wrap="square" lIns="68580" tIns="34290" rIns="68580" bIns="34290">
              <a:spAutoFit/>
            </a:bodyPr>
            <a:lstStyle/>
            <a:p>
              <a:r>
                <a:rPr lang="zh-CN" altLang="zh-CN" sz="2000" dirty="0" smtClean="0">
                  <a:solidFill>
                    <a:schemeClr val="tx1">
                      <a:lumMod val="65000"/>
                      <a:lumOff val="35000"/>
                    </a:schemeClr>
                  </a:solidFill>
                  <a:latin typeface="微软雅黑" panose="020B0503020204020204" pitchFamily="34" charset="-122"/>
                  <a:ea typeface="微软雅黑" panose="020B0503020204020204" pitchFamily="34" charset="-122"/>
                  <a:cs typeface="+mn-ea"/>
                </a:rPr>
                <a:t>兴趣</a:t>
              </a:r>
              <a:r>
                <a:rPr lang="zh-CN"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rPr>
                <a:t>班调查</a:t>
              </a:r>
              <a:endParaRPr lang="en-GB" altLang="zh-CN" sz="2000" dirty="0">
                <a:solidFill>
                  <a:schemeClr val="tx1">
                    <a:lumMod val="65000"/>
                    <a:lumOff val="35000"/>
                  </a:schemeClr>
                </a:solidFill>
                <a:latin typeface="微软雅黑" panose="020B0503020204020204" pitchFamily="34" charset="-122"/>
                <a:ea typeface="微软雅黑" panose="020B0503020204020204" pitchFamily="34" charset="-122"/>
                <a:cs typeface="+mn-ea"/>
                <a:sym typeface="+mn-lt"/>
              </a:endParaRPr>
            </a:p>
          </p:txBody>
        </p:sp>
        <p:sp>
          <p:nvSpPr>
            <p:cNvPr id="74" name="平行四边形 73"/>
            <p:cNvSpPr/>
            <p:nvPr/>
          </p:nvSpPr>
          <p:spPr>
            <a:xfrm>
              <a:off x="4315150" y="2341731"/>
              <a:ext cx="3857250" cy="540057"/>
            </a:xfrm>
            <a:prstGeom prst="parallelogram">
              <a:avLst>
                <a:gd name="adj" fmla="val 48207"/>
              </a:avLst>
            </a:prstGeom>
            <a:noFill/>
            <a:ln w="158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圆角 139"/>
          <p:cNvSpPr/>
          <p:nvPr/>
        </p:nvSpPr>
        <p:spPr>
          <a:xfrm>
            <a:off x="1019175" y="1583594"/>
            <a:ext cx="359475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a:latin typeface="宋体" panose="02010600030101010101" pitchFamily="2" charset="-122"/>
                <a:ea typeface="宋体" panose="02010600030101010101" pitchFamily="2" charset="-122"/>
              </a:rPr>
              <a:t>统计运算</a:t>
            </a:r>
            <a:r>
              <a:rPr lang="zh-CN" altLang="zh-CN" b="1" dirty="0" smtClean="0">
                <a:latin typeface="宋体" panose="02010600030101010101" pitchFamily="2" charset="-122"/>
                <a:ea typeface="宋体" panose="02010600030101010101" pitchFamily="2" charset="-122"/>
              </a:rPr>
              <a:t>的</a:t>
            </a:r>
            <a:r>
              <a:rPr lang="zh-CN" altLang="en-US" b="1" dirty="0" smtClean="0">
                <a:latin typeface="宋体" panose="02010600030101010101" pitchFamily="2" charset="-122"/>
                <a:ea typeface="宋体" panose="02010600030101010101" pitchFamily="2" charset="-122"/>
              </a:rPr>
              <a:t>常见</a:t>
            </a:r>
            <a:r>
              <a:rPr lang="zh-CN" altLang="zh-CN" b="1" dirty="0" smtClean="0">
                <a:latin typeface="宋体" panose="02010600030101010101" pitchFamily="2" charset="-122"/>
                <a:ea typeface="宋体" panose="02010600030101010101" pitchFamily="2" charset="-122"/>
              </a:rPr>
              <a:t>方法 </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3" name="表格 2"/>
          <p:cNvGraphicFramePr>
            <a:graphicFrameLocks noGrp="1"/>
          </p:cNvGraphicFramePr>
          <p:nvPr/>
        </p:nvGraphicFramePr>
        <p:xfrm>
          <a:off x="1630710" y="2277666"/>
          <a:ext cx="8928992" cy="4104459"/>
        </p:xfrm>
        <a:graphic>
          <a:graphicData uri="http://schemas.openxmlformats.org/drawingml/2006/table">
            <a:tbl>
              <a:tblPr>
                <a:tableStyleId>{00A15C55-8517-42AA-B614-E9B94910E393}</a:tableStyleId>
              </a:tblPr>
              <a:tblGrid>
                <a:gridCol w="4176464"/>
                <a:gridCol w="4752528"/>
              </a:tblGrid>
              <a:tr h="456051">
                <a:tc>
                  <a:txBody>
                    <a:bodyPr/>
                    <a:lstStyle/>
                    <a:p>
                      <a:pPr marL="0" indent="0" algn="ctr" defTabSz="1219200" rtl="0" eaLnBrk="1" latinLnBrk="0" hangingPunct="1">
                        <a:lnSpc>
                          <a:spcPct val="115000"/>
                        </a:lnSpc>
                        <a:spcAft>
                          <a:spcPts val="0"/>
                        </a:spcAft>
                      </a:pPr>
                      <a:r>
                        <a:rPr lang="zh-CN" altLang="en-US"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方法</a:t>
                      </a:r>
                      <a:endParaRPr lang="zh-CN" altLang="en-US"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altLang="en-US"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altLang="en-US"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sum()</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计算数组中元素的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和</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mean()</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计算数组中元素的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平均值</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min()</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找出数组中的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最小值</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max()</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找出数组中的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最大值</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argmin</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找出数组中</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最小值的索引</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argmax</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找出数组中</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最大值的索引</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cumsum</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计算数组元素的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累计和</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56051">
                <a:tc>
                  <a:txBody>
                    <a:bodyPr/>
                    <a:lstStyle/>
                    <a:p>
                      <a:pPr marL="0" indent="0" algn="ctr"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cumprod</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计算数组元素的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累计积</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4.</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的统计运算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850126" y="2205658"/>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023198" y="2853730"/>
            <a:ext cx="4608512" cy="275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创建两个数组</a:t>
            </a:r>
            <a:r>
              <a:rPr lang="zh-CN" altLang="en-US" sz="1900" dirty="0">
                <a:solidFill>
                  <a:srgbClr val="595959"/>
                </a:solidFill>
                <a:latin typeface="微软雅黑" panose="020B0503020204020204" pitchFamily="34" charset="-122"/>
                <a:ea typeface="微软雅黑" panose="020B0503020204020204" pitchFamily="34" charset="-122"/>
              </a:rPr>
              <a:t>，分别保存</a:t>
            </a:r>
            <a:r>
              <a:rPr lang="zh-CN" altLang="zh-CN" sz="1900" dirty="0">
                <a:solidFill>
                  <a:srgbClr val="595959"/>
                </a:solidFill>
                <a:latin typeface="微软雅黑" panose="020B0503020204020204" pitchFamily="34" charset="-122"/>
                <a:ea typeface="微软雅黑" panose="020B0503020204020204" pitchFamily="34" charset="-122"/>
              </a:rPr>
              <a:t>去年和</a:t>
            </a:r>
            <a:r>
              <a:rPr lang="zh-CN" altLang="zh-CN" sz="1900" dirty="0" smtClean="0">
                <a:solidFill>
                  <a:srgbClr val="595959"/>
                </a:solidFill>
                <a:latin typeface="微软雅黑" panose="020B0503020204020204" pitchFamily="34" charset="-122"/>
                <a:ea typeface="微软雅黑" panose="020B0503020204020204" pitchFamily="34" charset="-122"/>
              </a:rPr>
              <a:t>今年各</a:t>
            </a:r>
            <a:r>
              <a:rPr lang="zh-CN" altLang="en-US" sz="1900" dirty="0" smtClean="0">
                <a:solidFill>
                  <a:srgbClr val="595959"/>
                </a:solidFill>
                <a:latin typeface="微软雅黑" panose="020B0503020204020204" pitchFamily="34" charset="-122"/>
                <a:ea typeface="微软雅黑" panose="020B0503020204020204" pitchFamily="34" charset="-122"/>
              </a:rPr>
              <a:t>月</a:t>
            </a:r>
            <a:r>
              <a:rPr lang="zh-CN" altLang="zh-CN" sz="1900" dirty="0" smtClean="0">
                <a:solidFill>
                  <a:srgbClr val="595959"/>
                </a:solidFill>
                <a:latin typeface="微软雅黑" panose="020B0503020204020204" pitchFamily="34" charset="-122"/>
                <a:ea typeface="微软雅黑" panose="020B0503020204020204" pitchFamily="34" charset="-122"/>
              </a:rPr>
              <a:t>的</a:t>
            </a:r>
            <a:r>
              <a:rPr lang="zh-CN" altLang="zh-CN" sz="1900" dirty="0">
                <a:solidFill>
                  <a:srgbClr val="595959"/>
                </a:solidFill>
                <a:latin typeface="微软雅黑" panose="020B0503020204020204" pitchFamily="34" charset="-122"/>
                <a:ea typeface="微软雅黑" panose="020B0503020204020204" pitchFamily="34" charset="-122"/>
              </a:rPr>
              <a:t>销售额</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计算每月的同比增速</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计算全年的平均增速</a:t>
            </a:r>
            <a:r>
              <a:rPr lang="zh-CN" altLang="en-US" sz="1900" dirty="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计算全年的最高增速。</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a:solidFill>
                  <a:srgbClr val="595959"/>
                </a:solidFill>
                <a:latin typeface="微软雅黑" panose="020B0503020204020204" pitchFamily="34" charset="-122"/>
                <a:ea typeface="微软雅黑" panose="020B0503020204020204" pitchFamily="34" charset="-122"/>
              </a:rPr>
              <a:t>计算全年的最低增速</a:t>
            </a:r>
            <a:r>
              <a:rPr lang="zh-CN" altLang="zh-CN"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随机漫步</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2-5</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sp>
        <p:nvSpPr>
          <p:cNvPr id="9" name="文本框 8"/>
          <p:cNvSpPr txBox="1"/>
          <p:nvPr/>
        </p:nvSpPr>
        <p:spPr>
          <a:xfrm>
            <a:off x="1270670" y="2277666"/>
            <a:ext cx="4464496" cy="2862322"/>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r>
              <a:rPr lang="zh-CN" altLang="zh-CN" sz="2000" dirty="0"/>
              <a:t>在一片空旷的平地上有一个人，他起初停留在平地的某个位置，之后</a:t>
            </a:r>
            <a:r>
              <a:rPr lang="zh-CN" altLang="zh-CN" sz="2000" dirty="0" smtClean="0"/>
              <a:t>便</a:t>
            </a:r>
            <a:r>
              <a:rPr lang="zh-CN" altLang="en-US" sz="2000" dirty="0" smtClean="0"/>
              <a:t>固定直线随机</a:t>
            </a:r>
            <a:r>
              <a:rPr lang="zh-CN" altLang="zh-CN" sz="2000" dirty="0" smtClean="0"/>
              <a:t>向前</a:t>
            </a:r>
            <a:r>
              <a:rPr lang="zh-CN" altLang="zh-CN" sz="2000" dirty="0"/>
              <a:t>或者向后</a:t>
            </a:r>
            <a:r>
              <a:rPr lang="zh-CN" altLang="zh-CN" sz="2000" dirty="0" smtClean="0"/>
              <a:t>走。</a:t>
            </a:r>
            <a:r>
              <a:rPr lang="zh-CN" altLang="zh-CN" sz="2000" dirty="0"/>
              <a:t>假设他在这片平地上一共</a:t>
            </a:r>
            <a:r>
              <a:rPr lang="zh-CN" altLang="zh-CN" sz="2000" dirty="0">
                <a:solidFill>
                  <a:srgbClr val="005DA2"/>
                </a:solidFill>
              </a:rPr>
              <a:t>随机走了</a:t>
            </a:r>
            <a:r>
              <a:rPr lang="en-US" altLang="zh-CN" sz="2000" dirty="0">
                <a:solidFill>
                  <a:srgbClr val="005DA2"/>
                </a:solidFill>
              </a:rPr>
              <a:t>2000</a:t>
            </a:r>
            <a:r>
              <a:rPr lang="zh-CN" altLang="zh-CN" sz="2000" dirty="0">
                <a:solidFill>
                  <a:srgbClr val="005DA2"/>
                </a:solidFill>
              </a:rPr>
              <a:t>步</a:t>
            </a:r>
            <a:r>
              <a:rPr lang="zh-CN" altLang="zh-CN" sz="2000" dirty="0"/>
              <a:t>，</a:t>
            </a:r>
            <a:r>
              <a:rPr lang="zh-CN" altLang="zh-CN" sz="2000" dirty="0">
                <a:solidFill>
                  <a:srgbClr val="005DA2"/>
                </a:solidFill>
              </a:rPr>
              <a:t>一步的距离为</a:t>
            </a:r>
            <a:r>
              <a:rPr lang="en-US" altLang="zh-CN" sz="2000" dirty="0">
                <a:solidFill>
                  <a:srgbClr val="005DA2"/>
                </a:solidFill>
              </a:rPr>
              <a:t>0.5</a:t>
            </a:r>
            <a:r>
              <a:rPr lang="zh-CN" altLang="zh-CN" sz="2000" dirty="0">
                <a:solidFill>
                  <a:srgbClr val="005DA2"/>
                </a:solidFill>
              </a:rPr>
              <a:t>米</a:t>
            </a:r>
            <a:r>
              <a:rPr lang="zh-CN" altLang="zh-CN" sz="2000" dirty="0"/>
              <a:t>，</a:t>
            </a:r>
            <a:r>
              <a:rPr lang="zh-CN" altLang="zh-CN" sz="2000" dirty="0">
                <a:solidFill>
                  <a:srgbClr val="005DA2"/>
                </a:solidFill>
              </a:rPr>
              <a:t>向前走一步记为</a:t>
            </a:r>
            <a:r>
              <a:rPr lang="en-US" altLang="zh-CN" sz="2000" dirty="0">
                <a:solidFill>
                  <a:srgbClr val="005DA2"/>
                </a:solidFill>
              </a:rPr>
              <a:t>1</a:t>
            </a:r>
            <a:r>
              <a:rPr lang="zh-CN" altLang="zh-CN" sz="2000" dirty="0"/>
              <a:t>，</a:t>
            </a:r>
            <a:r>
              <a:rPr lang="zh-CN" altLang="zh-CN" sz="2000" dirty="0">
                <a:solidFill>
                  <a:srgbClr val="005DA2"/>
                </a:solidFill>
              </a:rPr>
              <a:t>向后走一步记为</a:t>
            </a:r>
            <a:r>
              <a:rPr lang="en-US" altLang="zh-CN" sz="2000" dirty="0">
                <a:solidFill>
                  <a:srgbClr val="005DA2"/>
                </a:solidFill>
              </a:rPr>
              <a:t>-</a:t>
            </a:r>
            <a:r>
              <a:rPr lang="en-US" altLang="zh-CN" sz="2000" dirty="0"/>
              <a:t>1</a:t>
            </a:r>
            <a:r>
              <a:rPr lang="zh-CN" altLang="zh-CN" sz="2000" dirty="0"/>
              <a:t>。</a:t>
            </a:r>
            <a:endParaRPr lang="zh-CN" altLang="zh-CN" sz="2000" dirty="0"/>
          </a:p>
        </p:txBody>
      </p:sp>
      <p:pic>
        <p:nvPicPr>
          <p:cNvPr id="10242" name="Picture 2" descr="https://img2.baidu.com/it/u=4212233239,2683856752&amp;fm=253&amp;fmt=auto&amp;app=138&amp;f=JPEG?w=750&amp;h=5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6383238" y="2277666"/>
            <a:ext cx="4983510" cy="33223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任务描述</a:t>
            </a:r>
            <a:endParaRPr lang="en-GB" altLang="zh-CN" sz="2400" b="1" dirty="0">
              <a:solidFill>
                <a:srgbClr val="595959"/>
              </a:solidFill>
              <a:latin typeface="微软雅黑" panose="020B0503020204020204" pitchFamily="34" charset="-122"/>
              <a:ea typeface="微软雅黑" panose="020B0503020204020204" pitchFamily="34" charset="-122"/>
              <a:cs typeface="+mn-ea"/>
              <a:sym typeface="+mn-lt"/>
            </a:endParaRPr>
          </a:p>
        </p:txBody>
      </p:sp>
      <p:pic>
        <p:nvPicPr>
          <p:cNvPr id="12" name="Picture 2" descr="https://img95.699pic.com/xsj/1l/q3/0f.jpg%21/fh/300"/>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flipH="1">
            <a:off x="8327453" y="2110109"/>
            <a:ext cx="3111705" cy="4488037"/>
          </a:xfrm>
          <a:prstGeom prst="rect">
            <a:avLst/>
          </a:prstGeom>
          <a:noFill/>
          <a:extLst>
            <a:ext uri="{909E8E84-426E-40DD-AFC4-6F175D3DCCD1}">
              <a14:hiddenFill xmlns:a14="http://schemas.microsoft.com/office/drawing/2010/main">
                <a:solidFill>
                  <a:srgbClr val="FFFFFF"/>
                </a:solidFill>
              </a14:hiddenFill>
            </a:ext>
          </a:extLst>
        </p:spPr>
      </p:pic>
      <p:sp>
        <p:nvSpPr>
          <p:cNvPr id="13" name="圆角矩形 12"/>
          <p:cNvSpPr/>
          <p:nvPr/>
        </p:nvSpPr>
        <p:spPr>
          <a:xfrm>
            <a:off x="1143690" y="1989634"/>
            <a:ext cx="6679708" cy="3456384"/>
          </a:xfrm>
          <a:prstGeom prst="roundRect">
            <a:avLst>
              <a:gd name="adj" fmla="val 9308"/>
            </a:avLst>
          </a:prstGeom>
          <a:solidFill>
            <a:schemeClr val="bg1"/>
          </a:solidFill>
          <a:ln w="19050">
            <a:solidFill>
              <a:srgbClr val="1369B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altLang="zh-CN" dirty="0" smtClean="0"/>
              <a:t>本任务要求在</a:t>
            </a:r>
            <a:r>
              <a:rPr lang="en-US" altLang="zh-CN" dirty="0" smtClean="0"/>
              <a:t>base</a:t>
            </a:r>
            <a:r>
              <a:rPr lang="zh-CN" altLang="zh-CN" dirty="0" smtClean="0"/>
              <a:t>环境中安装第三方库</a:t>
            </a:r>
            <a:r>
              <a:rPr lang="en-US" altLang="zh-CN" dirty="0" smtClean="0"/>
              <a:t>Pyecharts</a:t>
            </a:r>
            <a:r>
              <a:rPr lang="zh-CN" altLang="zh-CN" dirty="0" smtClean="0"/>
              <a:t>。</a:t>
            </a:r>
            <a:endParaRPr lang="zh-CN" altLang="zh-CN" dirty="0"/>
          </a:p>
        </p:txBody>
      </p:sp>
      <p:sp>
        <p:nvSpPr>
          <p:cNvPr id="14" name="文本框 13"/>
          <p:cNvSpPr txBox="1"/>
          <p:nvPr/>
        </p:nvSpPr>
        <p:spPr>
          <a:xfrm>
            <a:off x="1553477" y="2155716"/>
            <a:ext cx="5860134" cy="581057"/>
          </a:xfrm>
          <a:prstGeom prst="rect">
            <a:avLst/>
          </a:prstGeom>
          <a:noFill/>
        </p:spPr>
        <p:txBody>
          <a:bodyPr wrap="square">
            <a:spAutoFit/>
          </a:bodyPr>
          <a:lstStyle>
            <a:defPPr>
              <a:defRPr lang="zh-CN"/>
            </a:defPPr>
            <a:lvl1pPr indent="304800">
              <a:lnSpc>
                <a:spcPct val="150000"/>
              </a:lnSpc>
              <a:defRPr sz="1800" kern="0">
                <a:solidFill>
                  <a:srgbClr val="595959"/>
                </a:solidFill>
                <a:effectLst/>
                <a:latin typeface="微软雅黑" panose="020B0503020204020204" pitchFamily="34" charset="-122"/>
                <a:ea typeface="微软雅黑" panose="020B0503020204020204" pitchFamily="34" charset="-122"/>
                <a:cs typeface="宋体" panose="02010600030101010101" pitchFamily="2" charset="-122"/>
              </a:defRPr>
            </a:lvl1pPr>
          </a:lstStyle>
          <a:p>
            <a:pPr indent="0" algn="ctr"/>
            <a:r>
              <a:rPr lang="en-US" altLang="zh-CN" sz="2400" b="1" dirty="0" smtClean="0">
                <a:solidFill>
                  <a:srgbClr val="1369B2"/>
                </a:solidFill>
                <a:latin typeface="微软雅黑" panose="020B0503020204020204" pitchFamily="34" charset="-122"/>
                <a:ea typeface="微软雅黑" panose="020B0503020204020204" pitchFamily="34" charset="-122"/>
              </a:rPr>
              <a:t>【</a:t>
            </a:r>
            <a:r>
              <a:rPr lang="zh-CN" altLang="en-US" sz="2400" b="1" dirty="0" smtClean="0">
                <a:solidFill>
                  <a:srgbClr val="1369B2"/>
                </a:solidFill>
                <a:latin typeface="微软雅黑" panose="020B0503020204020204" pitchFamily="34" charset="-122"/>
                <a:ea typeface="微软雅黑" panose="020B0503020204020204" pitchFamily="34" charset="-122"/>
              </a:rPr>
              <a:t>任务的具体要求</a:t>
            </a:r>
            <a:r>
              <a:rPr lang="en-US" altLang="zh-CN" sz="2400" b="1" dirty="0" smtClean="0">
                <a:solidFill>
                  <a:srgbClr val="1369B2"/>
                </a:solidFill>
                <a:latin typeface="微软雅黑" panose="020B0503020204020204" pitchFamily="34" charset="-122"/>
                <a:ea typeface="微软雅黑" panose="020B0503020204020204" pitchFamily="34" charset="-122"/>
              </a:rPr>
              <a:t>】</a:t>
            </a:r>
            <a:endParaRPr lang="en-US" altLang="zh-CN" sz="2400" b="1" dirty="0" smtClean="0">
              <a:solidFill>
                <a:srgbClr val="1369B2"/>
              </a:solidFill>
            </a:endParaRPr>
          </a:p>
        </p:txBody>
      </p:sp>
      <p:sp>
        <p:nvSpPr>
          <p:cNvPr id="15" name="文本框 14"/>
          <p:cNvSpPr txBox="1"/>
          <p:nvPr/>
        </p:nvSpPr>
        <p:spPr>
          <a:xfrm>
            <a:off x="1553477" y="2853730"/>
            <a:ext cx="5860134" cy="2400657"/>
          </a:xfrm>
          <a:prstGeom prst="rect">
            <a:avLst/>
          </a:prstGeom>
          <a:noFill/>
        </p:spPr>
        <p:txBody>
          <a:bodyPr wrap="square" rtlCol="0">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本任务要求运用数组的知识编写代码，解答下面提出的两个问题。</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457200" lvl="0" indent="-457200">
              <a:lnSpc>
                <a:spcPct val="150000"/>
              </a:lnSpc>
              <a:buFont typeface="+mj-ea"/>
              <a:buAutoNum type="circleNumDbPlain"/>
            </a:pP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计算这个人</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向前走和向后走的最远距离</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a:p>
            <a:pPr marL="457200" indent="-457200">
              <a:lnSpc>
                <a:spcPct val="150000"/>
              </a:lnSpc>
              <a:buFont typeface="+mj-ea"/>
              <a:buAutoNum type="circleNumDbPlain"/>
            </a:pP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当前位置到初始位置的</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距离大于或等于</a:t>
            </a:r>
            <a:r>
              <a:rPr lang="en-US"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15</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米时</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，计算这个人</a:t>
            </a:r>
            <a:r>
              <a:rPr lang="zh-CN" altLang="zh-CN" sz="2000" kern="0" dirty="0" smtClean="0">
                <a:solidFill>
                  <a:srgbClr val="005DA2"/>
                </a:solidFill>
                <a:latin typeface="微软雅黑" panose="020B0503020204020204" pitchFamily="34" charset="-122"/>
                <a:ea typeface="微软雅黑" panose="020B0503020204020204" pitchFamily="34" charset="-122"/>
                <a:cs typeface="宋体" panose="02010600030101010101" pitchFamily="2" charset="-122"/>
              </a:rPr>
              <a:t>总共走了多少步</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a:t>
            </a:r>
            <a:r>
              <a:rPr lang="zh-CN" altLang="zh-CN" sz="1800" dirty="0">
                <a:solidFill>
                  <a:srgbClr val="005DA2"/>
                </a:solidFill>
                <a:latin typeface="微软雅黑" panose="020B0503020204020204" pitchFamily="34" charset="-122"/>
                <a:ea typeface="微软雅黑" panose="020B0503020204020204" pitchFamily="34" charset="-122"/>
                <a:cs typeface="+mn-ea"/>
              </a:rPr>
              <a:t>随机数模块</a:t>
            </a:r>
            <a:r>
              <a:rPr lang="zh-CN" altLang="zh-CN" sz="1800" dirty="0">
                <a:solidFill>
                  <a:srgbClr val="595959"/>
                </a:solidFill>
                <a:latin typeface="微软雅黑" panose="020B0503020204020204" pitchFamily="34" charset="-122"/>
                <a:ea typeface="微软雅黑" panose="020B0503020204020204" pitchFamily="34" charset="-122"/>
                <a:cs typeface="+mn-ea"/>
              </a:rPr>
              <a:t>，能够通过随机数模块的功能生成包含随机数的数组</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随机数</a:t>
              </a:r>
              <a:r>
                <a:rPr lang="zh-CN" altLang="zh-CN" sz="2000" dirty="0">
                  <a:solidFill>
                    <a:srgbClr val="595959"/>
                  </a:solidFill>
                  <a:latin typeface="微软雅黑" panose="020B0503020204020204" pitchFamily="34" charset="-122"/>
                  <a:ea typeface="微软雅黑" panose="020B0503020204020204" pitchFamily="34" charset="-122"/>
                </a:rPr>
                <a:t>模块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494130" y="3285778"/>
            <a:ext cx="6281595" cy="1938992"/>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rPr>
              <a:t>与</a:t>
            </a:r>
            <a:r>
              <a:rPr lang="en-US" altLang="zh-CN" sz="2000" kern="0" dirty="0">
                <a:solidFill>
                  <a:srgbClr val="595959"/>
                </a:solidFill>
                <a:latin typeface="微软雅黑" panose="020B0503020204020204" pitchFamily="34" charset="-122"/>
                <a:ea typeface="微软雅黑" panose="020B0503020204020204" pitchFamily="34" charset="-122"/>
              </a:rPr>
              <a:t>Python</a:t>
            </a:r>
            <a:r>
              <a:rPr lang="zh-CN" altLang="zh-CN" sz="2000" kern="0" dirty="0">
                <a:solidFill>
                  <a:srgbClr val="595959"/>
                </a:solidFill>
                <a:latin typeface="微软雅黑" panose="020B0503020204020204" pitchFamily="34" charset="-122"/>
                <a:ea typeface="微软雅黑" panose="020B0503020204020204" pitchFamily="34" charset="-122"/>
              </a:rPr>
              <a:t>的</a:t>
            </a:r>
            <a:r>
              <a:rPr lang="en-US" altLang="zh-CN" sz="2000" kern="0" dirty="0">
                <a:solidFill>
                  <a:srgbClr val="595959"/>
                </a:solidFill>
                <a:latin typeface="微软雅黑" panose="020B0503020204020204" pitchFamily="34" charset="-122"/>
                <a:ea typeface="微软雅黑" panose="020B0503020204020204" pitchFamily="34" charset="-122"/>
              </a:rPr>
              <a:t>random</a:t>
            </a:r>
            <a:r>
              <a:rPr lang="zh-CN" altLang="zh-CN" sz="2000" kern="0" dirty="0">
                <a:solidFill>
                  <a:srgbClr val="595959"/>
                </a:solidFill>
                <a:latin typeface="微软雅黑" panose="020B0503020204020204" pitchFamily="34" charset="-122"/>
                <a:ea typeface="微软雅黑" panose="020B0503020204020204" pitchFamily="34" charset="-122"/>
              </a:rPr>
              <a:t>模块相比，</a:t>
            </a:r>
            <a:r>
              <a:rPr lang="en-US" altLang="zh-CN" sz="2000" kern="0" dirty="0">
                <a:solidFill>
                  <a:srgbClr val="595959"/>
                </a:solidFill>
                <a:latin typeface="微软雅黑" panose="020B0503020204020204" pitchFamily="34" charset="-122"/>
                <a:ea typeface="微软雅黑" panose="020B0503020204020204" pitchFamily="34" charset="-122"/>
              </a:rPr>
              <a:t>NumPy</a:t>
            </a:r>
            <a:r>
              <a:rPr lang="zh-CN" altLang="zh-CN" sz="2000" kern="0" dirty="0">
                <a:solidFill>
                  <a:srgbClr val="595959"/>
                </a:solidFill>
                <a:latin typeface="微软雅黑" panose="020B0503020204020204" pitchFamily="34" charset="-122"/>
                <a:ea typeface="微软雅黑" panose="020B0503020204020204" pitchFamily="34" charset="-122"/>
              </a:rPr>
              <a:t>的</a:t>
            </a:r>
            <a:r>
              <a:rPr lang="en-US" altLang="zh-CN" sz="2000" kern="0" dirty="0">
                <a:solidFill>
                  <a:srgbClr val="005DA2"/>
                </a:solidFill>
                <a:latin typeface="微软雅黑" panose="020B0503020204020204" pitchFamily="34" charset="-122"/>
                <a:ea typeface="微软雅黑" panose="020B0503020204020204" pitchFamily="34" charset="-122"/>
              </a:rPr>
              <a:t>random</a:t>
            </a:r>
            <a:r>
              <a:rPr lang="zh-CN" altLang="zh-CN" sz="2000" kern="0" dirty="0">
                <a:solidFill>
                  <a:srgbClr val="005DA2"/>
                </a:solidFill>
                <a:latin typeface="微软雅黑" panose="020B0503020204020204" pitchFamily="34" charset="-122"/>
                <a:ea typeface="微软雅黑" panose="020B0503020204020204" pitchFamily="34" charset="-122"/>
              </a:rPr>
              <a:t>模块</a:t>
            </a:r>
            <a:r>
              <a:rPr lang="zh-CN" altLang="zh-CN" sz="2000" kern="0" dirty="0" smtClean="0">
                <a:solidFill>
                  <a:srgbClr val="595959"/>
                </a:solidFill>
                <a:latin typeface="微软雅黑" panose="020B0503020204020204" pitchFamily="34" charset="-122"/>
                <a:ea typeface="微软雅黑" panose="020B0503020204020204" pitchFamily="34" charset="-122"/>
              </a:rPr>
              <a:t>功能</a:t>
            </a:r>
            <a:r>
              <a:rPr lang="zh-CN" altLang="en-US" sz="2000" kern="0" dirty="0" smtClean="0">
                <a:solidFill>
                  <a:srgbClr val="595959"/>
                </a:solidFill>
                <a:latin typeface="微软雅黑" panose="020B0503020204020204" pitchFamily="34" charset="-122"/>
                <a:ea typeface="微软雅黑" panose="020B0503020204020204" pitchFamily="34" charset="-122"/>
              </a:rPr>
              <a:t>更为丰富，它不仅能够</a:t>
            </a:r>
            <a:r>
              <a:rPr lang="zh-CN" altLang="en-US" sz="2000" kern="0" dirty="0" smtClean="0">
                <a:solidFill>
                  <a:srgbClr val="1369B2"/>
                </a:solidFill>
                <a:latin typeface="微软雅黑" panose="020B0503020204020204" pitchFamily="34" charset="-122"/>
                <a:ea typeface="微软雅黑" panose="020B0503020204020204" pitchFamily="34" charset="-122"/>
              </a:rPr>
              <a:t>生成符合多种概率分布（如均匀分布、正态分布等）的随机数</a:t>
            </a:r>
            <a:r>
              <a:rPr lang="zh-CN" altLang="en-US" sz="2000" kern="0" dirty="0" smtClean="0">
                <a:solidFill>
                  <a:srgbClr val="595959"/>
                </a:solidFill>
                <a:latin typeface="微软雅黑" panose="020B0503020204020204" pitchFamily="34" charset="-122"/>
                <a:ea typeface="微软雅黑" panose="020B0503020204020204" pitchFamily="34" charset="-122"/>
              </a:rPr>
              <a:t>，还支持在多维数组上直接进行操作，提供了更高的灵活性和效率</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pic>
        <p:nvPicPr>
          <p:cNvPr id="3"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随机数</a:t>
              </a:r>
              <a:r>
                <a:rPr lang="zh-CN" altLang="zh-CN" sz="2000" dirty="0">
                  <a:solidFill>
                    <a:srgbClr val="595959"/>
                  </a:solidFill>
                  <a:latin typeface="微软雅黑" panose="020B0503020204020204" pitchFamily="34" charset="-122"/>
                  <a:ea typeface="微软雅黑" panose="020B0503020204020204" pitchFamily="34" charset="-122"/>
                </a:rPr>
                <a:t>模块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39"/>
          <p:cNvSpPr/>
          <p:nvPr/>
        </p:nvSpPr>
        <p:spPr>
          <a:xfrm>
            <a:off x="933462" y="1592575"/>
            <a:ext cx="2802664"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latin typeface="宋体" panose="02010600030101010101" pitchFamily="2" charset="-122"/>
                <a:ea typeface="宋体" panose="02010600030101010101" pitchFamily="2" charset="-122"/>
              </a:rPr>
              <a:t>随机生成数组</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
        <p:nvSpPr>
          <p:cNvPr id="5" name="矩形 4"/>
          <p:cNvSpPr/>
          <p:nvPr/>
        </p:nvSpPr>
        <p:spPr>
          <a:xfrm>
            <a:off x="927666" y="3417675"/>
            <a:ext cx="4999474" cy="1512168"/>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6" name="文本框 5"/>
          <p:cNvSpPr txBox="1"/>
          <p:nvPr/>
        </p:nvSpPr>
        <p:spPr>
          <a:xfrm>
            <a:off x="1106924" y="3774980"/>
            <a:ext cx="4640957" cy="788677"/>
          </a:xfrm>
          <a:prstGeom prst="rect">
            <a:avLst/>
          </a:prstGeom>
          <a:noFill/>
        </p:spPr>
        <p:txBody>
          <a:bodyPr wrap="square">
            <a:spAutoFit/>
          </a:bodyPr>
          <a:lstStyle/>
          <a:p>
            <a:pPr>
              <a:lnSpc>
                <a:spcPct val="115000"/>
              </a:lnSpc>
            </a:pPr>
            <a:r>
              <a:rPr lang="en-US" altLang="zh-CN" sz="2000" dirty="0">
                <a:solidFill>
                  <a:srgbClr val="000000"/>
                </a:solidFill>
                <a:latin typeface="Courier New" panose="02070309020205020404" pitchFamily="49" charset="0"/>
                <a:ea typeface="宋体" panose="02010600030101010101" pitchFamily="2" charset="-122"/>
              </a:rPr>
              <a:t>import </a:t>
            </a:r>
            <a:r>
              <a:rPr lang="en-US" altLang="zh-CN" sz="2000" dirty="0" err="1">
                <a:solidFill>
                  <a:srgbClr val="000000"/>
                </a:solidFill>
                <a:latin typeface="Courier New" panose="02070309020205020404" pitchFamily="49" charset="0"/>
                <a:ea typeface="宋体" panose="02010600030101010101" pitchFamily="2" charset="-122"/>
              </a:rPr>
              <a:t>numpy</a:t>
            </a:r>
            <a:r>
              <a:rPr lang="en-US" altLang="zh-CN" sz="2000" dirty="0">
                <a:solidFill>
                  <a:srgbClr val="000000"/>
                </a:solidFill>
                <a:latin typeface="Courier New" panose="02070309020205020404" pitchFamily="49" charset="0"/>
                <a:ea typeface="宋体" panose="02010600030101010101" pitchFamily="2" charset="-122"/>
              </a:rPr>
              <a:t> as np</a:t>
            </a:r>
            <a:endParaRPr lang="zh-CN"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np.random.</a:t>
            </a:r>
            <a:r>
              <a:rPr lang="en-US" altLang="zh-CN" sz="2000" b="1" dirty="0" err="1">
                <a:solidFill>
                  <a:srgbClr val="1369B2"/>
                </a:solidFill>
                <a:latin typeface="Courier New" panose="02070309020205020404" pitchFamily="49" charset="0"/>
                <a:ea typeface="宋体" panose="02010600030101010101" pitchFamily="2" charset="-122"/>
              </a:rPr>
              <a:t>rand</a:t>
            </a:r>
            <a:r>
              <a:rPr lang="en-US" altLang="zh-CN" sz="2000" b="1" dirty="0">
                <a:solidFill>
                  <a:srgbClr val="1369B2"/>
                </a:solidFill>
                <a:latin typeface="Courier New" panose="02070309020205020404" pitchFamily="49" charset="0"/>
                <a:ea typeface="宋体" panose="02010600030101010101" pitchFamily="2" charset="-122"/>
              </a:rPr>
              <a:t>(3, 3)</a:t>
            </a:r>
            <a:r>
              <a:rPr lang="en-US" altLang="zh-CN" sz="2000" dirty="0">
                <a:solidFill>
                  <a:srgbClr val="000000"/>
                </a:solidFill>
                <a:latin typeface="Courier New" panose="02070309020205020404" pitchFamily="49" charset="0"/>
                <a:ea typeface="宋体" panose="02010600030101010101" pitchFamily="2" charset="-122"/>
              </a:rPr>
              <a:t> </a:t>
            </a:r>
            <a:endParaRPr lang="en-US" altLang="zh-CN" sz="2000" dirty="0">
              <a:solidFill>
                <a:srgbClr val="000000"/>
              </a:solidFill>
              <a:latin typeface="Courier New" panose="02070309020205020404" pitchFamily="49" charset="0"/>
              <a:ea typeface="宋体" panose="02010600030101010101" pitchFamily="2" charset="-122"/>
            </a:endParaRPr>
          </a:p>
        </p:txBody>
      </p:sp>
      <p:sp>
        <p:nvSpPr>
          <p:cNvPr id="7" name="矩形 6"/>
          <p:cNvSpPr/>
          <p:nvPr/>
        </p:nvSpPr>
        <p:spPr>
          <a:xfrm>
            <a:off x="6383238" y="3417674"/>
            <a:ext cx="4999474" cy="1512169"/>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 name="文本框 7"/>
          <p:cNvSpPr txBox="1"/>
          <p:nvPr/>
        </p:nvSpPr>
        <p:spPr>
          <a:xfrm>
            <a:off x="6562496" y="3778134"/>
            <a:ext cx="4640957" cy="788677"/>
          </a:xfrm>
          <a:prstGeom prst="rect">
            <a:avLst/>
          </a:prstGeom>
          <a:noFill/>
        </p:spPr>
        <p:txBody>
          <a:bodyPr wrap="square">
            <a:spAutoFit/>
          </a:bodyPr>
          <a:lstStyle/>
          <a:p>
            <a:pPr>
              <a:lnSpc>
                <a:spcPct val="115000"/>
              </a:lnSpc>
            </a:pPr>
            <a:r>
              <a:rPr lang="en-US" altLang="zh-CN" sz="2000" dirty="0">
                <a:solidFill>
                  <a:srgbClr val="000000"/>
                </a:solidFill>
                <a:latin typeface="Courier New" panose="02070309020205020404" pitchFamily="49" charset="0"/>
                <a:ea typeface="宋体" panose="02010600030101010101" pitchFamily="2" charset="-122"/>
              </a:rPr>
              <a:t>import </a:t>
            </a:r>
            <a:r>
              <a:rPr lang="en-US" altLang="zh-CN" sz="2000" dirty="0" err="1">
                <a:solidFill>
                  <a:srgbClr val="000000"/>
                </a:solidFill>
                <a:latin typeface="Courier New" panose="02070309020205020404" pitchFamily="49" charset="0"/>
                <a:ea typeface="宋体" panose="02010600030101010101" pitchFamily="2" charset="-122"/>
              </a:rPr>
              <a:t>numpy</a:t>
            </a:r>
            <a:r>
              <a:rPr lang="en-US" altLang="zh-CN" sz="2000" dirty="0">
                <a:solidFill>
                  <a:srgbClr val="000000"/>
                </a:solidFill>
                <a:latin typeface="Courier New" panose="02070309020205020404" pitchFamily="49" charset="0"/>
                <a:ea typeface="宋体" panose="02010600030101010101" pitchFamily="2" charset="-122"/>
              </a:rPr>
              <a:t> as np</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np.random.</a:t>
            </a:r>
            <a:r>
              <a:rPr lang="en-US" altLang="zh-CN" sz="2000" b="1" dirty="0" err="1">
                <a:solidFill>
                  <a:srgbClr val="1369B2"/>
                </a:solidFill>
                <a:latin typeface="Courier New" panose="02070309020205020404" pitchFamily="49" charset="0"/>
                <a:ea typeface="宋体" panose="02010600030101010101" pitchFamily="2" charset="-122"/>
              </a:rPr>
              <a:t>rand</a:t>
            </a:r>
            <a:r>
              <a:rPr lang="en-US" altLang="zh-CN" sz="2000" b="1" dirty="0">
                <a:solidFill>
                  <a:srgbClr val="1369B2"/>
                </a:solidFill>
                <a:latin typeface="Courier New" panose="02070309020205020404" pitchFamily="49" charset="0"/>
                <a:ea typeface="宋体" panose="02010600030101010101" pitchFamily="2" charset="-122"/>
              </a:rPr>
              <a:t>(2, 3, 3)</a:t>
            </a:r>
            <a:r>
              <a:rPr lang="zh-CN" altLang="zh-CN" sz="2000" dirty="0">
                <a:solidFill>
                  <a:srgbClr val="000000"/>
                </a:solidFill>
                <a:latin typeface="Courier New" panose="02070309020205020404" pitchFamily="49" charset="0"/>
                <a:ea typeface="宋体" panose="02010600030101010101" pitchFamily="2" charset="-122"/>
              </a:rPr>
              <a:t> </a:t>
            </a:r>
            <a:endParaRPr lang="zh-CN" altLang="zh-CN" sz="2000" dirty="0">
              <a:solidFill>
                <a:srgbClr val="000000"/>
              </a:solidFill>
              <a:latin typeface="Courier New" panose="02070309020205020404" pitchFamily="49" charset="0"/>
              <a:ea typeface="宋体" panose="02010600030101010101" pitchFamily="2" charset="-122"/>
            </a:endParaRPr>
          </a:p>
        </p:txBody>
      </p:sp>
      <p:sp>
        <p:nvSpPr>
          <p:cNvPr id="9" name="矩形标注 8"/>
          <p:cNvSpPr/>
          <p:nvPr/>
        </p:nvSpPr>
        <p:spPr>
          <a:xfrm>
            <a:off x="1702718" y="5145866"/>
            <a:ext cx="3307203" cy="1035937"/>
          </a:xfrm>
          <a:prstGeom prst="wedgeRectCallout">
            <a:avLst>
              <a:gd name="adj1" fmla="val -20510"/>
              <a:gd name="adj2" fmla="val -76746"/>
            </a:avLst>
          </a:prstGeom>
          <a:solidFill>
            <a:schemeClr val="bg1"/>
          </a:solidFill>
          <a:ln w="3175">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文本框 9"/>
          <p:cNvSpPr txBox="1"/>
          <p:nvPr/>
        </p:nvSpPr>
        <p:spPr>
          <a:xfrm>
            <a:off x="1939070" y="5202169"/>
            <a:ext cx="2834497" cy="923330"/>
          </a:xfrm>
          <a:prstGeom prst="rect">
            <a:avLst/>
          </a:prstGeom>
          <a:noFill/>
        </p:spPr>
        <p:txBody>
          <a:bodyPr wrap="square" rtlCol="0">
            <a:spAutoFit/>
          </a:bodyPr>
          <a:lstStyle/>
          <a:p>
            <a:pPr>
              <a:lnSpc>
                <a:spcPct val="150000"/>
              </a:lnSpc>
            </a:pP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生成</a:t>
            </a:r>
            <a:r>
              <a:rPr lang="en-US"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行</a:t>
            </a:r>
            <a:r>
              <a:rPr lang="en-US"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列、元素都是随机数的二维数组</a:t>
            </a:r>
            <a:endPar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3" name="矩形标注 12"/>
          <p:cNvSpPr/>
          <p:nvPr/>
        </p:nvSpPr>
        <p:spPr>
          <a:xfrm>
            <a:off x="7175326" y="5202169"/>
            <a:ext cx="3307203" cy="1035937"/>
          </a:xfrm>
          <a:prstGeom prst="wedgeRectCallout">
            <a:avLst>
              <a:gd name="adj1" fmla="val -20798"/>
              <a:gd name="adj2" fmla="val -83182"/>
            </a:avLst>
          </a:prstGeom>
          <a:solidFill>
            <a:schemeClr val="bg1"/>
          </a:solidFill>
          <a:ln w="3175">
            <a:solidFill>
              <a:srgbClr val="005D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4" name="文本框 13"/>
          <p:cNvSpPr txBox="1"/>
          <p:nvPr/>
        </p:nvSpPr>
        <p:spPr>
          <a:xfrm>
            <a:off x="7411678" y="5258472"/>
            <a:ext cx="2834497" cy="923330"/>
          </a:xfrm>
          <a:prstGeom prst="rect">
            <a:avLst/>
          </a:prstGeom>
          <a:noFill/>
        </p:spPr>
        <p:txBody>
          <a:bodyPr wrap="square" rtlCol="0">
            <a:spAutoFit/>
          </a:bodyPr>
          <a:lstStyle/>
          <a:p>
            <a:pPr>
              <a:lnSpc>
                <a:spcPct val="150000"/>
              </a:lnSpc>
            </a:pP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生成</a:t>
            </a:r>
            <a:r>
              <a:rPr lang="en-US"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2</a:t>
            </a: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层</a:t>
            </a:r>
            <a:r>
              <a:rPr lang="en-US"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行</a:t>
            </a:r>
            <a:r>
              <a:rPr lang="en-US" altLang="zh-CN"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3</a:t>
            </a:r>
            <a:r>
              <a:rPr lang="zh-CN" altLang="en-US" sz="1800" dirty="0" smtClean="0">
                <a:solidFill>
                  <a:schemeClr val="tx1">
                    <a:lumMod val="85000"/>
                    <a:lumOff val="15000"/>
                  </a:schemeClr>
                </a:solidFill>
                <a:latin typeface="微软雅黑" panose="020B0503020204020204" pitchFamily="34" charset="-122"/>
                <a:ea typeface="微软雅黑" panose="020B0503020204020204" pitchFamily="34" charset="-122"/>
                <a:cs typeface="+mn-ea"/>
              </a:rPr>
              <a:t>列、元素都是随机数的三维数组</a:t>
            </a:r>
            <a:endParaRPr lang="zh-CN" altLang="zh-CN" sz="1800" dirty="0">
              <a:solidFill>
                <a:schemeClr val="tx1">
                  <a:lumMod val="85000"/>
                  <a:lumOff val="15000"/>
                </a:schemeClr>
              </a:solidFill>
              <a:latin typeface="微软雅黑" panose="020B0503020204020204" pitchFamily="34" charset="-122"/>
              <a:ea typeface="微软雅黑" panose="020B0503020204020204" pitchFamily="34" charset="-122"/>
              <a:cs typeface="+mn-ea"/>
            </a:endParaRPr>
          </a:p>
        </p:txBody>
      </p:sp>
      <p:sp>
        <p:nvSpPr>
          <p:cNvPr id="12"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5" name="组合 14"/>
          <p:cNvGrpSpPr/>
          <p:nvPr/>
        </p:nvGrpSpPr>
        <p:grpSpPr>
          <a:xfrm>
            <a:off x="1019175" y="857056"/>
            <a:ext cx="4067919" cy="466725"/>
            <a:chOff x="1019175" y="847725"/>
            <a:chExt cx="3533775" cy="466725"/>
          </a:xfrm>
        </p:grpSpPr>
        <p:sp>
          <p:nvSpPr>
            <p:cNvPr id="16"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随机数</a:t>
              </a:r>
              <a:r>
                <a:rPr lang="zh-CN" altLang="zh-CN" sz="2000" dirty="0">
                  <a:solidFill>
                    <a:srgbClr val="595959"/>
                  </a:solidFill>
                  <a:latin typeface="微软雅黑" panose="020B0503020204020204" pitchFamily="34" charset="-122"/>
                  <a:ea typeface="微软雅黑" panose="020B0503020204020204" pitchFamily="34" charset="-122"/>
                </a:rPr>
                <a:t>模块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8" name="文本框 17"/>
          <p:cNvSpPr txBox="1"/>
          <p:nvPr/>
        </p:nvSpPr>
        <p:spPr>
          <a:xfrm>
            <a:off x="936461" y="2316430"/>
            <a:ext cx="10188865" cy="1015663"/>
          </a:xfrm>
          <a:prstGeom prst="rect">
            <a:avLst/>
          </a:prstGeom>
          <a:noFill/>
        </p:spPr>
        <p:txBody>
          <a:bodyPr wrap="square">
            <a:spAutoFit/>
          </a:bodyPr>
          <a:lstStyle/>
          <a:p>
            <a:pPr>
              <a:lnSpc>
                <a:spcPct val="150000"/>
              </a:lnSpc>
            </a:pPr>
            <a:r>
              <a:rPr lang="en-US" altLang="zh-CN" sz="2000" kern="0" dirty="0">
                <a:solidFill>
                  <a:srgbClr val="1369B2"/>
                </a:solidFill>
                <a:latin typeface="微软雅黑" panose="020B0503020204020204" pitchFamily="34" charset="-122"/>
                <a:ea typeface="微软雅黑" panose="020B0503020204020204" pitchFamily="34" charset="-122"/>
              </a:rPr>
              <a:t>rand</a:t>
            </a:r>
            <a:r>
              <a:rPr lang="en-US" altLang="zh-CN" sz="2000" kern="0" dirty="0" smtClean="0">
                <a:solidFill>
                  <a:srgbClr val="1369B2"/>
                </a:solidFill>
                <a:latin typeface="微软雅黑" panose="020B0503020204020204" pitchFamily="34" charset="-122"/>
                <a:ea typeface="微软雅黑" panose="020B0503020204020204" pitchFamily="34"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rPr>
              <a:t>是一个非常实用的函数</a:t>
            </a:r>
            <a:r>
              <a:rPr lang="zh-CN" altLang="zh-CN" sz="2000" kern="0" dirty="0" smtClean="0">
                <a:solidFill>
                  <a:srgbClr val="595959"/>
                </a:solidFill>
                <a:latin typeface="微软雅黑" panose="020B0503020204020204" pitchFamily="34" charset="-122"/>
                <a:ea typeface="微软雅黑" panose="020B0503020204020204" pitchFamily="34" charset="-122"/>
              </a:rPr>
              <a:t>，</a:t>
            </a:r>
            <a:r>
              <a:rPr lang="zh-CN" altLang="en-US" sz="2000" kern="0" dirty="0" smtClean="0">
                <a:solidFill>
                  <a:srgbClr val="595959"/>
                </a:solidFill>
                <a:latin typeface="微软雅黑" panose="020B0503020204020204" pitchFamily="34" charset="-122"/>
                <a:ea typeface="微软雅黑" panose="020B0503020204020204" pitchFamily="34" charset="-122"/>
              </a:rPr>
              <a:t>用于</a:t>
            </a:r>
            <a:r>
              <a:rPr lang="zh-CN" altLang="zh-CN" sz="2000" kern="0" dirty="0" smtClean="0">
                <a:solidFill>
                  <a:srgbClr val="1369B2"/>
                </a:solidFill>
                <a:latin typeface="微软雅黑" panose="020B0503020204020204" pitchFamily="34" charset="-122"/>
                <a:ea typeface="微软雅黑" panose="020B0503020204020204" pitchFamily="34" charset="-122"/>
              </a:rPr>
              <a:t>生成</a:t>
            </a:r>
            <a:r>
              <a:rPr lang="zh-CN" altLang="en-US" sz="2000" kern="0" dirty="0" smtClean="0">
                <a:solidFill>
                  <a:srgbClr val="1369B2"/>
                </a:solidFill>
                <a:latin typeface="微软雅黑" panose="020B0503020204020204" pitchFamily="34" charset="-122"/>
                <a:ea typeface="微软雅黑" panose="020B0503020204020204" pitchFamily="34" charset="-122"/>
              </a:rPr>
              <a:t>具有指定形状的</a:t>
            </a:r>
            <a:r>
              <a:rPr lang="zh-CN" altLang="zh-CN" sz="2000" kern="0" dirty="0" smtClean="0">
                <a:solidFill>
                  <a:srgbClr val="1369B2"/>
                </a:solidFill>
                <a:latin typeface="微软雅黑" panose="020B0503020204020204" pitchFamily="34" charset="-122"/>
                <a:ea typeface="微软雅黑" panose="020B0503020204020204" pitchFamily="34" charset="-122"/>
              </a:rPr>
              <a:t>数组</a:t>
            </a:r>
            <a:r>
              <a:rPr lang="zh-CN" altLang="en-US" sz="2000" kern="0" dirty="0" smtClean="0">
                <a:solidFill>
                  <a:srgbClr val="595959"/>
                </a:solidFill>
                <a:latin typeface="微软雅黑" panose="020B0503020204020204" pitchFamily="34" charset="-122"/>
                <a:ea typeface="微软雅黑" panose="020B0503020204020204" pitchFamily="34" charset="-122"/>
              </a:rPr>
              <a:t>，数组中的</a:t>
            </a:r>
            <a:r>
              <a:rPr lang="zh-CN" altLang="en-US" sz="2000" kern="0" dirty="0" smtClean="0">
                <a:solidFill>
                  <a:srgbClr val="1369B2"/>
                </a:solidFill>
                <a:latin typeface="微软雅黑" panose="020B0503020204020204" pitchFamily="34" charset="-122"/>
                <a:ea typeface="微软雅黑" panose="020B0503020204020204" pitchFamily="34" charset="-122"/>
              </a:rPr>
              <a:t>元素是从</a:t>
            </a:r>
            <a:r>
              <a:rPr lang="en-US" altLang="zh-CN" sz="2000" kern="0" dirty="0" smtClean="0">
                <a:solidFill>
                  <a:srgbClr val="1369B2"/>
                </a:solidFill>
                <a:latin typeface="微软雅黑" panose="020B0503020204020204" pitchFamily="34" charset="-122"/>
                <a:ea typeface="微软雅黑" panose="020B0503020204020204" pitchFamily="34" charset="-122"/>
              </a:rPr>
              <a:t>0</a:t>
            </a:r>
            <a:r>
              <a:rPr lang="zh-CN" altLang="en-US" sz="2000" kern="0" dirty="0" smtClean="0">
                <a:solidFill>
                  <a:srgbClr val="1369B2"/>
                </a:solidFill>
                <a:latin typeface="微软雅黑" panose="020B0503020204020204" pitchFamily="34" charset="-122"/>
                <a:ea typeface="微软雅黑" panose="020B0503020204020204" pitchFamily="34" charset="-122"/>
              </a:rPr>
              <a:t>到</a:t>
            </a:r>
            <a:r>
              <a:rPr lang="en-US" altLang="zh-CN" sz="2000" kern="0" dirty="0" smtClean="0">
                <a:solidFill>
                  <a:srgbClr val="1369B2"/>
                </a:solidFill>
                <a:latin typeface="微软雅黑" panose="020B0503020204020204" pitchFamily="34" charset="-122"/>
                <a:ea typeface="微软雅黑" panose="020B0503020204020204" pitchFamily="34" charset="-122"/>
              </a:rPr>
              <a:t>1</a:t>
            </a:r>
            <a:r>
              <a:rPr lang="zh-CN" altLang="en-US" sz="2000" kern="0" dirty="0" smtClean="0">
                <a:solidFill>
                  <a:srgbClr val="1369B2"/>
                </a:solidFill>
                <a:latin typeface="微软雅黑" panose="020B0503020204020204" pitchFamily="34" charset="-122"/>
                <a:ea typeface="微软雅黑" panose="020B0503020204020204" pitchFamily="34" charset="-122"/>
              </a:rPr>
              <a:t>均匀分布的随机浮点数</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39"/>
          <p:cNvSpPr/>
          <p:nvPr/>
        </p:nvSpPr>
        <p:spPr>
          <a:xfrm>
            <a:off x="1276318" y="1775787"/>
            <a:ext cx="3954792"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smtClean="0">
                <a:latin typeface="宋体" panose="02010600030101010101" pitchFamily="2" charset="-122"/>
                <a:ea typeface="宋体" panose="02010600030101010101" pitchFamily="2" charset="-122"/>
                <a:sym typeface="思源宋体 CN" panose="02020400000000000000" pitchFamily="18" charset="-122"/>
              </a:rPr>
              <a:t>随机数模块的常见</a:t>
            </a:r>
            <a:r>
              <a:rPr lang="zh-CN" altLang="en-US" b="1" dirty="0">
                <a:latin typeface="宋体" panose="02010600030101010101" pitchFamily="2" charset="-122"/>
                <a:ea typeface="宋体" panose="02010600030101010101" pitchFamily="2" charset="-122"/>
                <a:sym typeface="思源宋体 CN" panose="02020400000000000000" pitchFamily="18" charset="-122"/>
              </a:rPr>
              <a:t>函数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9" name="表格 8"/>
          <p:cNvGraphicFramePr>
            <a:graphicFrameLocks noGrp="1"/>
          </p:cNvGraphicFramePr>
          <p:nvPr/>
        </p:nvGraphicFramePr>
        <p:xfrm>
          <a:off x="1276318" y="2637706"/>
          <a:ext cx="9643424" cy="3744419"/>
        </p:xfrm>
        <a:graphic>
          <a:graphicData uri="http://schemas.openxmlformats.org/drawingml/2006/table">
            <a:tbl>
              <a:tblPr>
                <a:tableStyleId>{00A15C55-8517-42AA-B614-E9B94910E393}</a:tableStyleId>
              </a:tblPr>
              <a:tblGrid>
                <a:gridCol w="1722544"/>
                <a:gridCol w="7920880"/>
              </a:tblGrid>
              <a:tr h="534917">
                <a:tc>
                  <a:txBody>
                    <a:bodyPr/>
                    <a:lstStyle/>
                    <a:p>
                      <a:pPr marL="0" indent="0" algn="ctr" defTabSz="1219200" rtl="0" eaLnBrk="1" latinLnBrk="0" hangingPunct="1">
                        <a:lnSpc>
                          <a:spcPct val="115000"/>
                        </a:lnSpc>
                        <a:spcAft>
                          <a:spcPts val="0"/>
                        </a:spcAft>
                      </a:pPr>
                      <a:r>
                        <a:rPr lang="zh-CN" altLang="en-US"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函数</a:t>
                      </a:r>
                      <a:endParaRPr lang="zh-CN" altLang="en-US" sz="17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altLang="en-US" sz="17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altLang="en-US" sz="1700" b="1"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4917">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seed()</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设置随机数生成器</a:t>
                      </a:r>
                      <a:r>
                        <a:rPr lang="zh-CN"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a:t>
                      </a:r>
                      <a:r>
                        <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种子</a:t>
                      </a:r>
                      <a:endParaRPr lang="zh-CN" sz="17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4917">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rand()</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生成指定形状的数组，元素是在</a:t>
                      </a:r>
                      <a:r>
                        <a:rPr lang="en-US" altLang="zh-CN" sz="1700" kern="100" dirty="0" smtClean="0">
                          <a:solidFill>
                            <a:srgbClr val="1369B2"/>
                          </a:solidFill>
                          <a:effectLst/>
                          <a:latin typeface="微软雅黑" panose="020B0503020204020204" pitchFamily="34" charset="-122"/>
                          <a:ea typeface="微软雅黑" panose="020B0503020204020204" pitchFamily="34" charset="-122"/>
                          <a:cs typeface="Times New Roman" panose="02020603050405020304" charset="0"/>
                        </a:rPr>
                        <a:t>[0.0,1.0)</a:t>
                      </a:r>
                      <a:r>
                        <a:rPr lang="zh-CN" altLang="en-US" sz="1700" kern="100" dirty="0" smtClean="0">
                          <a:solidFill>
                            <a:srgbClr val="1369B2"/>
                          </a:solidFill>
                          <a:effectLst/>
                          <a:latin typeface="微软雅黑" panose="020B0503020204020204" pitchFamily="34" charset="-122"/>
                          <a:ea typeface="微软雅黑" panose="020B0503020204020204" pitchFamily="34" charset="-122"/>
                          <a:cs typeface="Times New Roman" panose="02020603050405020304" charset="0"/>
                        </a:rPr>
                        <a:t>区间内均匀分布的随机浮点数</a:t>
                      </a:r>
                      <a:endParaRPr lang="zh-CN" sz="1700" kern="100" dirty="0">
                        <a:solidFill>
                          <a:srgbClr val="1369B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4917">
                <a:tc>
                  <a:txBody>
                    <a:bodyPr/>
                    <a:lstStyle/>
                    <a:p>
                      <a:pPr marL="0" indent="0" algn="ctr" defTabSz="1219200" rtl="0" eaLnBrk="1" latinLnBrk="0" hangingPunct="1">
                        <a:lnSpc>
                          <a:spcPct val="115000"/>
                        </a:lnSpc>
                        <a:spcAft>
                          <a:spcPts val="0"/>
                        </a:spcAft>
                      </a:pPr>
                      <a:r>
                        <a:rPr lang="en-US" sz="17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randint</a:t>
                      </a: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生成指定形状的数组，元素是从</a:t>
                      </a:r>
                      <a:r>
                        <a:rPr lang="zh-CN" altLang="en-US" sz="1700" kern="100" dirty="0" smtClean="0">
                          <a:solidFill>
                            <a:srgbClr val="1369B2"/>
                          </a:solidFill>
                          <a:effectLst/>
                          <a:latin typeface="微软雅黑" panose="020B0503020204020204" pitchFamily="34" charset="-122"/>
                          <a:ea typeface="微软雅黑" panose="020B0503020204020204" pitchFamily="34" charset="-122"/>
                          <a:cs typeface="Times New Roman" panose="02020603050405020304" charset="0"/>
                        </a:rPr>
                        <a:t>给定的上下限范围内随机选取的整数</a:t>
                      </a:r>
                      <a:endParaRPr lang="zh-CN" sz="1700" kern="100" dirty="0">
                        <a:solidFill>
                          <a:srgbClr val="1369B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4917">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normal()</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生成指定形状的数组，元素是</a:t>
                      </a:r>
                      <a:r>
                        <a:rPr lang="zh-CN" altLang="en-US" sz="1700" kern="100" dirty="0" smtClean="0">
                          <a:solidFill>
                            <a:srgbClr val="1369B2"/>
                          </a:solidFill>
                          <a:effectLst/>
                          <a:latin typeface="微软雅黑" panose="020B0503020204020204" pitchFamily="34" charset="-122"/>
                          <a:ea typeface="微软雅黑" panose="020B0503020204020204" pitchFamily="34" charset="-122"/>
                          <a:cs typeface="Times New Roman" panose="02020603050405020304" charset="0"/>
                        </a:rPr>
                        <a:t>从指定均值和标准差的正态分布中抽取的随机浮点数</a:t>
                      </a:r>
                      <a:endParaRPr lang="zh-CN" sz="1700" kern="100" dirty="0">
                        <a:solidFill>
                          <a:srgbClr val="1369B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4917">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beta()</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生成指定形状的数组，元素是从</a:t>
                      </a:r>
                      <a:r>
                        <a:rPr 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Beta</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分布</a:t>
                      </a:r>
                      <a:r>
                        <a:rPr lang="zh-CN" altLang="en-US"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中抽取</a:t>
                      </a:r>
                      <a:r>
                        <a:rPr lang="zh-CN" sz="17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的</a:t>
                      </a:r>
                      <a:r>
                        <a:rPr lang="zh-CN" altLang="en-US" sz="1700" kern="100" dirty="0" smtClean="0">
                          <a:solidFill>
                            <a:srgbClr val="1369B2"/>
                          </a:solidFill>
                          <a:effectLst/>
                          <a:latin typeface="微软雅黑" panose="020B0503020204020204" pitchFamily="34" charset="-122"/>
                          <a:ea typeface="微软雅黑" panose="020B0503020204020204" pitchFamily="34" charset="-122"/>
                          <a:cs typeface="Times New Roman" panose="02020603050405020304" charset="0"/>
                        </a:rPr>
                        <a:t>随机浮点数</a:t>
                      </a:r>
                      <a:endParaRPr lang="zh-CN" altLang="zh-CN" sz="1700" kern="100" dirty="0">
                        <a:solidFill>
                          <a:srgbClr val="1369B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534917">
                <a:tc>
                  <a:txBody>
                    <a:bodyPr/>
                    <a:lstStyle/>
                    <a:p>
                      <a:pPr marL="0" indent="0" algn="ctr" defTabSz="1219200" rtl="0" eaLnBrk="1" latinLnBrk="0" hangingPunct="1">
                        <a:lnSpc>
                          <a:spcPct val="115000"/>
                        </a:lnSpc>
                        <a:spcAft>
                          <a:spcPts val="0"/>
                        </a:spcAft>
                      </a:pPr>
                      <a:r>
                        <a:rPr lang="en-US"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uniform()</a:t>
                      </a:r>
                      <a:endParaRPr lang="zh-CN" sz="17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l" defTabSz="1219200" rtl="0" eaLnBrk="1" latinLnBrk="0" hangingPunct="1">
                        <a:lnSpc>
                          <a:spcPct val="115000"/>
                        </a:lnSpc>
                        <a:spcAft>
                          <a:spcPts val="0"/>
                        </a:spcAft>
                      </a:pPr>
                      <a:r>
                        <a:rPr lang="zh-CN" altLang="en-US" sz="17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生成指定形状的数组，元素为</a:t>
                      </a:r>
                      <a:r>
                        <a:rPr lang="zh-CN" altLang="en-US" sz="1700" kern="100" dirty="0" smtClean="0">
                          <a:solidFill>
                            <a:srgbClr val="1369B2"/>
                          </a:solidFill>
                          <a:effectLst/>
                          <a:latin typeface="微软雅黑" panose="020B0503020204020204" pitchFamily="34" charset="-122"/>
                          <a:ea typeface="微软雅黑" panose="020B0503020204020204" pitchFamily="34" charset="-122"/>
                          <a:cs typeface="Times New Roman" panose="02020603050405020304" charset="0"/>
                        </a:rPr>
                        <a:t>指定上下限范围内均匀分布的随机浮点数</a:t>
                      </a:r>
                      <a:endParaRPr lang="zh-CN" sz="1700" kern="100" dirty="0">
                        <a:solidFill>
                          <a:srgbClr val="1369B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随机数</a:t>
              </a:r>
              <a:r>
                <a:rPr lang="zh-CN" altLang="zh-CN" sz="2000" dirty="0">
                  <a:solidFill>
                    <a:srgbClr val="595959"/>
                  </a:solidFill>
                  <a:latin typeface="微软雅黑" panose="020B0503020204020204" pitchFamily="34" charset="-122"/>
                  <a:ea typeface="微软雅黑" panose="020B0503020204020204" pitchFamily="34" charset="-122"/>
                </a:rPr>
                <a:t>模块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圆角 139"/>
          <p:cNvSpPr/>
          <p:nvPr/>
        </p:nvSpPr>
        <p:spPr>
          <a:xfrm>
            <a:off x="1276318" y="2012985"/>
            <a:ext cx="2658648"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a:lnSpc>
                <a:spcPct val="115000"/>
              </a:lnSpc>
              <a:spcAft>
                <a:spcPts val="0"/>
              </a:spcAft>
            </a:pPr>
            <a:r>
              <a:rPr lang="en-US" altLang="zh-CN" b="1">
                <a:latin typeface="宋体" panose="02010600030101010101" pitchFamily="2" charset="-122"/>
                <a:ea typeface="宋体" panose="02010600030101010101" pitchFamily="2" charset="-122"/>
              </a:rPr>
              <a:t>seed()</a:t>
            </a:r>
            <a:r>
              <a:rPr lang="zh-CN" altLang="en-US" b="1">
                <a:latin typeface="宋体" panose="02010600030101010101" pitchFamily="2" charset="-122"/>
                <a:ea typeface="宋体" panose="02010600030101010101" pitchFamily="2" charset="-122"/>
              </a:rPr>
              <a:t>函数</a:t>
            </a:r>
            <a:endParaRPr lang="zh-CN" altLang="en-US" b="1">
              <a:latin typeface="宋体" panose="02010600030101010101" pitchFamily="2" charset="-122"/>
              <a:ea typeface="宋体" panose="02010600030101010101" pitchFamily="2" charset="-122"/>
            </a:endParaRPr>
          </a:p>
        </p:txBody>
      </p:sp>
      <p:sp>
        <p:nvSpPr>
          <p:cNvPr id="2" name="文本框 1"/>
          <p:cNvSpPr txBox="1"/>
          <p:nvPr/>
        </p:nvSpPr>
        <p:spPr>
          <a:xfrm>
            <a:off x="1287706" y="2717676"/>
            <a:ext cx="9416012" cy="961289"/>
          </a:xfrm>
          <a:prstGeom prst="rect">
            <a:avLst/>
          </a:prstGeom>
          <a:noFill/>
        </p:spPr>
        <p:txBody>
          <a:bodyPr wrap="square">
            <a:spAutoFit/>
          </a:bodyPr>
          <a:lstStyle/>
          <a:p>
            <a:pPr>
              <a:lnSpc>
                <a:spcPct val="150000"/>
              </a:lnSpc>
            </a:pPr>
            <a:r>
              <a:rPr lang="en-US" altLang="zh-CN" sz="2000" kern="0" dirty="0">
                <a:solidFill>
                  <a:srgbClr val="1369B2"/>
                </a:solidFill>
                <a:latin typeface="微软雅黑" panose="020B0503020204020204" pitchFamily="34" charset="-122"/>
                <a:ea typeface="微软雅黑" panose="020B0503020204020204" pitchFamily="34" charset="-122"/>
              </a:rPr>
              <a:t>seed()</a:t>
            </a:r>
            <a:r>
              <a:rPr lang="zh-CN" altLang="zh-CN" sz="2000" kern="0" dirty="0">
                <a:solidFill>
                  <a:srgbClr val="1369B2"/>
                </a:solidFill>
                <a:latin typeface="微软雅黑" panose="020B0503020204020204" pitchFamily="34" charset="-122"/>
                <a:ea typeface="微软雅黑" panose="020B0503020204020204" pitchFamily="34" charset="-122"/>
              </a:rPr>
              <a:t>函数</a:t>
            </a:r>
            <a:r>
              <a:rPr lang="zh-CN" altLang="en-US" sz="2000" kern="0" dirty="0">
                <a:solidFill>
                  <a:srgbClr val="595959"/>
                </a:solidFill>
                <a:latin typeface="微软雅黑" panose="020B0503020204020204" pitchFamily="34" charset="-122"/>
                <a:ea typeface="微软雅黑" panose="020B0503020204020204" pitchFamily="34" charset="-122"/>
              </a:rPr>
              <a:t>用于设置随机数生成器的种子，只要</a:t>
            </a:r>
            <a:r>
              <a:rPr lang="zh-CN" altLang="en-US" sz="2000" kern="0" dirty="0">
                <a:solidFill>
                  <a:srgbClr val="1369B2"/>
                </a:solidFill>
                <a:latin typeface="微软雅黑" panose="020B0503020204020204" pitchFamily="34" charset="-122"/>
                <a:ea typeface="微软雅黑" panose="020B0503020204020204" pitchFamily="34" charset="-122"/>
              </a:rPr>
              <a:t>设置的种子相同</a:t>
            </a:r>
            <a:r>
              <a:rPr lang="zh-CN" altLang="en-US" sz="2000" kern="0" dirty="0">
                <a:solidFill>
                  <a:srgbClr val="595959"/>
                </a:solidFill>
                <a:latin typeface="微软雅黑" panose="020B0503020204020204" pitchFamily="34" charset="-122"/>
                <a:ea typeface="微软雅黑" panose="020B0503020204020204" pitchFamily="34" charset="-122"/>
              </a:rPr>
              <a:t>，则</a:t>
            </a:r>
            <a:r>
              <a:rPr lang="zh-CN" altLang="en-US" sz="2000" kern="0" dirty="0">
                <a:solidFill>
                  <a:srgbClr val="1369B2"/>
                </a:solidFill>
                <a:latin typeface="微软雅黑" panose="020B0503020204020204" pitchFamily="34" charset="-122"/>
                <a:ea typeface="微软雅黑" panose="020B0503020204020204" pitchFamily="34" charset="-122"/>
              </a:rPr>
              <a:t>每次随机生成的数组就会相同</a:t>
            </a:r>
            <a:r>
              <a:rPr lang="zh-CN" altLang="en-US" sz="2000" kern="0" dirty="0">
                <a:solidFill>
                  <a:srgbClr val="595959"/>
                </a:solidFill>
                <a:latin typeface="微软雅黑" panose="020B0503020204020204" pitchFamily="34" charset="-122"/>
                <a:ea typeface="微软雅黑" panose="020B0503020204020204" pitchFamily="34" charset="-122"/>
              </a:rPr>
              <a:t>，这</a:t>
            </a:r>
            <a:r>
              <a:rPr lang="zh-CN" altLang="zh-CN" sz="2000" kern="0" dirty="0">
                <a:solidFill>
                  <a:srgbClr val="595959"/>
                </a:solidFill>
                <a:latin typeface="微软雅黑" panose="020B0503020204020204" pitchFamily="34" charset="-122"/>
                <a:ea typeface="微软雅黑" panose="020B0503020204020204" pitchFamily="34" charset="-122"/>
              </a:rPr>
              <a:t>能够保证生成的随机数具有可预测性</a:t>
            </a:r>
            <a:r>
              <a:rPr lang="zh-CN" altLang="en-US" sz="2000" kern="0" dirty="0">
                <a:solidFill>
                  <a:srgbClr val="595959"/>
                </a:solidFill>
                <a:latin typeface="微软雅黑" panose="020B0503020204020204" pitchFamily="34" charset="-122"/>
                <a:ea typeface="微软雅黑" panose="020B0503020204020204" pitchFamily="34" charset="-122"/>
              </a:rPr>
              <a:t>。</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287706" y="3969703"/>
            <a:ext cx="9271996" cy="82336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 name="文本框 4"/>
          <p:cNvSpPr txBox="1"/>
          <p:nvPr/>
        </p:nvSpPr>
        <p:spPr>
          <a:xfrm>
            <a:off x="1630710" y="4184454"/>
            <a:ext cx="8596438" cy="410882"/>
          </a:xfrm>
          <a:prstGeom prst="rect">
            <a:avLst/>
          </a:prstGeom>
          <a:noFill/>
        </p:spPr>
        <p:txBody>
          <a:bodyPr wrap="square">
            <a:spAutoFit/>
          </a:bodyPr>
          <a:lstStyle/>
          <a:p>
            <a:pPr indent="266700">
              <a:lnSpc>
                <a:spcPct val="115000"/>
              </a:lnSpc>
            </a:pPr>
            <a:r>
              <a:rPr lang="en-US" altLang="zh-CN" sz="1800" dirty="0" smtClean="0">
                <a:solidFill>
                  <a:srgbClr val="000000"/>
                </a:solidFill>
                <a:latin typeface="Courier New" panose="02070309020205020404" pitchFamily="49" charset="0"/>
                <a:ea typeface="宋体" panose="02010600030101010101" pitchFamily="2" charset="-122"/>
              </a:rPr>
              <a:t>seed(seed=None</a:t>
            </a:r>
            <a:r>
              <a:rPr lang="en-US" altLang="zh-CN" sz="1800" dirty="0">
                <a:solidFill>
                  <a:srgbClr val="000000"/>
                </a:solidFill>
                <a:latin typeface="Courier New" panose="02070309020205020404" pitchFamily="49" charset="0"/>
                <a:ea typeface="宋体" panose="02010600030101010101" pitchFamily="2" charset="-122"/>
              </a:rPr>
              <a:t>)</a:t>
            </a:r>
            <a:endParaRPr lang="zh-CN" altLang="zh-CN" sz="1800" dirty="0">
              <a:solidFill>
                <a:srgbClr val="000000"/>
              </a:solidFill>
              <a:latin typeface="Courier New" panose="02070309020205020404" pitchFamily="49" charset="0"/>
              <a:ea typeface="宋体" panose="02010600030101010101" pitchFamily="2" charset="-122"/>
            </a:endParaRPr>
          </a:p>
        </p:txBody>
      </p:sp>
      <p:sp>
        <p:nvSpPr>
          <p:cNvPr id="6" name="文本框 5"/>
          <p:cNvSpPr txBox="1"/>
          <p:nvPr/>
        </p:nvSpPr>
        <p:spPr>
          <a:xfrm>
            <a:off x="1301370" y="4928076"/>
            <a:ext cx="9271995" cy="1273875"/>
          </a:xfrm>
          <a:prstGeom prst="rect">
            <a:avLst/>
          </a:prstGeom>
          <a:noFill/>
        </p:spPr>
        <p:txBody>
          <a:bodyPr wrap="square">
            <a:spAutoFit/>
          </a:bodyPr>
          <a:lstStyle/>
          <a:p>
            <a:pPr>
              <a:lnSpc>
                <a:spcPct val="150000"/>
              </a:lnSpc>
            </a:pPr>
            <a:r>
              <a:rPr lang="zh-CN" altLang="zh-CN" sz="1800" kern="0" dirty="0">
                <a:solidFill>
                  <a:srgbClr val="595959"/>
                </a:solidFill>
                <a:latin typeface="宋体" panose="02010600030101010101" pitchFamily="2" charset="-122"/>
                <a:ea typeface="宋体" panose="02010600030101010101" pitchFamily="2" charset="-122"/>
              </a:rPr>
              <a:t>参数</a:t>
            </a:r>
            <a:r>
              <a:rPr lang="en-US" altLang="zh-CN" sz="1800" kern="0" dirty="0">
                <a:solidFill>
                  <a:srgbClr val="595959"/>
                </a:solidFill>
                <a:latin typeface="宋体" panose="02010600030101010101" pitchFamily="2" charset="-122"/>
                <a:ea typeface="宋体" panose="02010600030101010101" pitchFamily="2" charset="-122"/>
              </a:rPr>
              <a:t>seed</a:t>
            </a:r>
            <a:r>
              <a:rPr lang="zh-CN" altLang="zh-CN" sz="1800" kern="0" dirty="0">
                <a:solidFill>
                  <a:srgbClr val="595959"/>
                </a:solidFill>
                <a:latin typeface="宋体" panose="02010600030101010101" pitchFamily="2" charset="-122"/>
                <a:ea typeface="宋体" panose="02010600030101010101" pitchFamily="2" charset="-122"/>
              </a:rPr>
              <a:t>用于指定随机数生成器的种子值，通常是一个整数，默认值为</a:t>
            </a:r>
            <a:r>
              <a:rPr lang="en-US" altLang="zh-CN" sz="1800" kern="0" dirty="0">
                <a:solidFill>
                  <a:srgbClr val="595959"/>
                </a:solidFill>
                <a:latin typeface="宋体" panose="02010600030101010101" pitchFamily="2" charset="-122"/>
                <a:ea typeface="宋体" panose="02010600030101010101" pitchFamily="2" charset="-122"/>
              </a:rPr>
              <a:t>None</a:t>
            </a:r>
            <a:r>
              <a:rPr lang="zh-CN" altLang="zh-CN" sz="1800" kern="0" dirty="0">
                <a:solidFill>
                  <a:srgbClr val="595959"/>
                </a:solidFill>
                <a:latin typeface="宋体" panose="02010600030101010101" pitchFamily="2" charset="-122"/>
                <a:ea typeface="宋体" panose="02010600030101010101" pitchFamily="2" charset="-122"/>
              </a:rPr>
              <a:t>，表示随机数生成器将不会使用固定的种子值，而是基于系统环境（如当前时间）生成一个随机的种子。这意味着每次运行代码时，生成的随机数数组都可能不同。</a:t>
            </a:r>
            <a:endParaRPr lang="en-US" altLang="zh-CN" sz="1800" kern="0" dirty="0">
              <a:solidFill>
                <a:srgbClr val="595959"/>
              </a:solidFill>
              <a:latin typeface="宋体" panose="02010600030101010101" pitchFamily="2" charset="-122"/>
              <a:ea typeface="宋体" panose="02010600030101010101" pitchFamily="2" charset="-122"/>
            </a:endParaRPr>
          </a:p>
        </p:txBody>
      </p:sp>
      <p:sp>
        <p:nvSpPr>
          <p:cNvPr id="8"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9" name="组合 8"/>
          <p:cNvGrpSpPr/>
          <p:nvPr/>
        </p:nvGrpSpPr>
        <p:grpSpPr>
          <a:xfrm>
            <a:off x="1019175" y="857056"/>
            <a:ext cx="4067919" cy="466725"/>
            <a:chOff x="1019175" y="847725"/>
            <a:chExt cx="3533775" cy="466725"/>
          </a:xfrm>
        </p:grpSpPr>
        <p:sp>
          <p:nvSpPr>
            <p:cNvPr id="10"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1.</a:t>
              </a:r>
              <a:r>
                <a:rPr lang="zh-CN" altLang="zh-CN" sz="2000" dirty="0" smtClean="0">
                  <a:solidFill>
                    <a:srgbClr val="595959"/>
                  </a:solidFill>
                  <a:latin typeface="微软雅黑" panose="020B0503020204020204" pitchFamily="34" charset="-122"/>
                  <a:ea typeface="微软雅黑" panose="020B0503020204020204" pitchFamily="34" charset="-122"/>
                </a:rPr>
                <a:t>随机数</a:t>
              </a:r>
              <a:r>
                <a:rPr lang="zh-CN" altLang="zh-CN" sz="2000" dirty="0">
                  <a:solidFill>
                    <a:srgbClr val="595959"/>
                  </a:solidFill>
                  <a:latin typeface="微软雅黑" panose="020B0503020204020204" pitchFamily="34" charset="-122"/>
                  <a:ea typeface="微软雅黑" panose="020B0503020204020204" pitchFamily="34" charset="-122"/>
                </a:rPr>
                <a:t>模块</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lvl="0" algn="ctr"/>
            <a:r>
              <a:rPr lang="zh-CN" altLang="zh-CN" sz="4800" b="1" dirty="0">
                <a:solidFill>
                  <a:srgbClr val="595959"/>
                </a:solidFill>
                <a:latin typeface="微软雅黑" panose="020B0503020204020204" pitchFamily="34" charset="-122"/>
                <a:ea typeface="微软雅黑" panose="020B0503020204020204" pitchFamily="34" charset="-122"/>
                <a:cs typeface="+mn-ea"/>
              </a:rPr>
              <a:t>创建象棋和</a:t>
            </a:r>
            <a:r>
              <a:rPr lang="zh-CN" altLang="zh-CN" sz="4800" b="1" dirty="0" smtClean="0">
                <a:solidFill>
                  <a:srgbClr val="595959"/>
                </a:solidFill>
                <a:latin typeface="微软雅黑" panose="020B0503020204020204" pitchFamily="34" charset="-122"/>
                <a:ea typeface="微软雅黑" panose="020B0503020204020204" pitchFamily="34" charset="-122"/>
                <a:cs typeface="+mn-ea"/>
              </a:rPr>
              <a:t>围棋</a:t>
            </a:r>
            <a:r>
              <a:rPr lang="zh-CN" altLang="en-US" sz="4800" b="1" dirty="0" smtClean="0">
                <a:solidFill>
                  <a:srgbClr val="595959"/>
                </a:solidFill>
                <a:latin typeface="微软雅黑" panose="020B0503020204020204" pitchFamily="34" charset="-122"/>
                <a:ea typeface="微软雅黑" panose="020B0503020204020204" pitchFamily="34" charset="-122"/>
                <a:cs typeface="+mn-ea"/>
              </a:rPr>
              <a:t>的</a:t>
            </a:r>
            <a:r>
              <a:rPr lang="zh-CN" altLang="zh-CN" sz="4800" b="1" dirty="0" smtClean="0">
                <a:solidFill>
                  <a:srgbClr val="595959"/>
                </a:solidFill>
                <a:latin typeface="微软雅黑" panose="020B0503020204020204" pitchFamily="34" charset="-122"/>
                <a:ea typeface="微软雅黑" panose="020B0503020204020204" pitchFamily="34" charset="-122"/>
                <a:cs typeface="+mn-ea"/>
              </a:rPr>
              <a:t>棋盘</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2-1</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73630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1338828"/>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掌握数组的通用函数，能够熟练地使用</a:t>
            </a:r>
            <a:r>
              <a:rPr lang="zh-CN" altLang="zh-CN" sz="1800" dirty="0">
                <a:solidFill>
                  <a:srgbClr val="005DA2"/>
                </a:solidFill>
                <a:latin typeface="微软雅黑" panose="020B0503020204020204" pitchFamily="34" charset="-122"/>
                <a:ea typeface="微软雅黑" panose="020B0503020204020204" pitchFamily="34" charset="-122"/>
                <a:cs typeface="+mn-ea"/>
              </a:rPr>
              <a:t>一元通用函数</a:t>
            </a:r>
            <a:r>
              <a:rPr lang="zh-CN" altLang="zh-CN" sz="1800" dirty="0">
                <a:solidFill>
                  <a:srgbClr val="595959"/>
                </a:solidFill>
                <a:latin typeface="微软雅黑" panose="020B0503020204020204" pitchFamily="34" charset="-122"/>
                <a:ea typeface="微软雅黑" panose="020B0503020204020204" pitchFamily="34" charset="-122"/>
                <a:cs typeface="+mn-ea"/>
              </a:rPr>
              <a:t>和</a:t>
            </a:r>
            <a:r>
              <a:rPr lang="zh-CN" altLang="zh-CN" sz="1800" dirty="0">
                <a:solidFill>
                  <a:srgbClr val="005DA2"/>
                </a:solidFill>
                <a:latin typeface="微软雅黑" panose="020B0503020204020204" pitchFamily="34" charset="-122"/>
                <a:ea typeface="微软雅黑" panose="020B0503020204020204" pitchFamily="34" charset="-122"/>
                <a:cs typeface="+mn-ea"/>
              </a:rPr>
              <a:t>二元通用函数</a:t>
            </a:r>
            <a:r>
              <a:rPr lang="zh-CN" altLang="zh-CN" sz="1800" dirty="0">
                <a:solidFill>
                  <a:srgbClr val="595959"/>
                </a:solidFill>
                <a:latin typeface="微软雅黑" panose="020B0503020204020204" pitchFamily="34" charset="-122"/>
                <a:ea typeface="微软雅黑" panose="020B0503020204020204" pitchFamily="34" charset="-122"/>
                <a:cs typeface="+mn-ea"/>
              </a:rPr>
              <a:t>进行数学运算</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的通用函数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4799062" y="2853730"/>
            <a:ext cx="5832648" cy="2400657"/>
          </a:xfrm>
          <a:prstGeom prst="rect">
            <a:avLst/>
          </a:prstGeom>
          <a:noFill/>
        </p:spPr>
        <p:txBody>
          <a:bodyPr wrap="square">
            <a:spAutoFit/>
          </a:bodyPr>
          <a:lstStyle/>
          <a:p>
            <a:pPr>
              <a:lnSpc>
                <a:spcPct val="150000"/>
              </a:lnSpc>
            </a:pP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通用函数</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是对</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数组中的元素进行快速</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、逐</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元素</a:t>
            </a:r>
            <a:r>
              <a:rPr lang="zh-CN" altLang="en-US"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运算</a:t>
            </a:r>
            <a:r>
              <a:rPr lang="zh-CN" altLang="zh-CN" sz="2000" kern="0" dirty="0" smtClean="0">
                <a:solidFill>
                  <a:srgbClr val="595959"/>
                </a:solidFill>
                <a:latin typeface="微软雅黑" panose="020B0503020204020204" pitchFamily="34" charset="-122"/>
                <a:ea typeface="微软雅黑" panose="020B0503020204020204" pitchFamily="34" charset="-122"/>
                <a:cs typeface="宋体" panose="02010600030101010101" pitchFamily="2" charset="-122"/>
              </a:rPr>
              <a:t>的</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函数，这些函数都会产生一个新的数组。通常情况下，我们将</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接收一个数组参数的函数称为一元通用函数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r>
              <a:rPr lang="zh-CN" altLang="zh-CN" sz="2000" kern="0" dirty="0">
                <a:solidFill>
                  <a:srgbClr val="005DA2"/>
                </a:solidFill>
                <a:latin typeface="微软雅黑" panose="020B0503020204020204" pitchFamily="34" charset="-122"/>
                <a:ea typeface="微软雅黑" panose="020B0503020204020204" pitchFamily="34" charset="-122"/>
                <a:cs typeface="宋体" panose="02010600030101010101" pitchFamily="2" charset="-122"/>
              </a:rPr>
              <a:t>接收两个数组参数的函数称为二元通用函数</a:t>
            </a:r>
            <a:r>
              <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zh-CN" sz="2000" kern="0" dirty="0">
              <a:solidFill>
                <a:srgbClr val="595959"/>
              </a:solidFill>
              <a:latin typeface="微软雅黑" panose="020B0503020204020204" pitchFamily="34" charset="-122"/>
              <a:ea typeface="微软雅黑" panose="020B0503020204020204" pitchFamily="34" charset="-122"/>
              <a:cs typeface="宋体" panose="02010600030101010101" pitchFamily="2" charset="-122"/>
            </a:endParaRPr>
          </a:p>
        </p:txBody>
      </p:sp>
      <p:pic>
        <p:nvPicPr>
          <p:cNvPr id="11" name="Picture 7" descr="总结小人"/>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1836" y="1321668"/>
            <a:ext cx="3908398" cy="5924550"/>
          </a:xfrm>
          <a:prstGeom prst="rect">
            <a:avLst/>
          </a:prstGeom>
          <a:noFill/>
          <a:ln>
            <a:noFill/>
          </a:ln>
          <a:effectLst>
            <a:softEdge rad="317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6" name="组合 5"/>
          <p:cNvGrpSpPr/>
          <p:nvPr/>
        </p:nvGrpSpPr>
        <p:grpSpPr>
          <a:xfrm>
            <a:off x="1019175" y="857056"/>
            <a:ext cx="4067919" cy="466725"/>
            <a:chOff x="1019175" y="847725"/>
            <a:chExt cx="3533775" cy="466725"/>
          </a:xfrm>
        </p:grpSpPr>
        <p:sp>
          <p:nvSpPr>
            <p:cNvPr id="7"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的通用函数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圆角 139"/>
          <p:cNvSpPr/>
          <p:nvPr/>
        </p:nvSpPr>
        <p:spPr>
          <a:xfrm>
            <a:off x="1276318" y="1483308"/>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常见</a:t>
            </a:r>
            <a:r>
              <a:rPr lang="zh-CN" altLang="en-US" b="1" dirty="0" smtClean="0">
                <a:latin typeface="宋体" panose="02010600030101010101" pitchFamily="2" charset="-122"/>
                <a:ea typeface="宋体" panose="02010600030101010101" pitchFamily="2" charset="-122"/>
              </a:rPr>
              <a:t>的</a:t>
            </a:r>
            <a:r>
              <a:rPr lang="zh-CN" altLang="zh-CN" b="1" dirty="0" smtClean="0">
                <a:latin typeface="宋体" panose="02010600030101010101" pitchFamily="2" charset="-122"/>
                <a:ea typeface="宋体" panose="02010600030101010101" pitchFamily="2" charset="-122"/>
              </a:rPr>
              <a:t>一</a:t>
            </a:r>
            <a:r>
              <a:rPr lang="zh-CN" altLang="zh-CN" b="1" dirty="0">
                <a:latin typeface="宋体" panose="02010600030101010101" pitchFamily="2" charset="-122"/>
                <a:ea typeface="宋体" panose="02010600030101010101" pitchFamily="2" charset="-122"/>
              </a:rPr>
              <a:t>元通用函数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graphicFrame>
        <p:nvGraphicFramePr>
          <p:cNvPr id="6" name="表格 5"/>
          <p:cNvGraphicFramePr>
            <a:graphicFrameLocks noGrp="1"/>
          </p:cNvGraphicFramePr>
          <p:nvPr/>
        </p:nvGraphicFramePr>
        <p:xfrm>
          <a:off x="1342678" y="2205658"/>
          <a:ext cx="9289031" cy="4176460"/>
        </p:xfrm>
        <a:graphic>
          <a:graphicData uri="http://schemas.openxmlformats.org/drawingml/2006/table">
            <a:tbl>
              <a:tblPr>
                <a:tableStyleId>{00A15C55-8517-42AA-B614-E9B94910E393}</a:tableStyleId>
              </a:tblPr>
              <a:tblGrid>
                <a:gridCol w="1584176"/>
                <a:gridCol w="7704855"/>
              </a:tblGrid>
              <a:tr h="417646">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函数</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abs(x)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绝对值</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，元素值可以是整数、浮点数或复数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fabs(x)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绝对值</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每个</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绝对值</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都是浮点数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sqrt(x)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平方根</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square(x)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平方</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exp(x)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指数</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log(x)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以</a:t>
                      </a:r>
                      <a:r>
                        <a:rPr lang="en-US" sz="16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e</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为底数的对数</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log10(x)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以</a:t>
                      </a:r>
                      <a:r>
                        <a:rPr lang="en-US" sz="16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10</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为底数的对数</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log2(x)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以</a:t>
                      </a:r>
                      <a:r>
                        <a:rPr lang="en-US" sz="16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2</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为底数的对数</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sign(x)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返回数组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符号值</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，包括</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0</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，其中</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表示正数，</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表示负数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的通用函数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1342678" y="2205658"/>
          <a:ext cx="9289031" cy="4600062"/>
        </p:xfrm>
        <a:graphic>
          <a:graphicData uri="http://schemas.openxmlformats.org/drawingml/2006/table">
            <a:tbl>
              <a:tblPr>
                <a:tableStyleId>{00A15C55-8517-42AA-B614-E9B94910E393}</a:tableStyleId>
              </a:tblPr>
              <a:tblGrid>
                <a:gridCol w="1584176"/>
                <a:gridCol w="7704855"/>
              </a:tblGrid>
              <a:tr h="417646">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函数</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ceil(x)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en-US" sz="1600" kern="100" dirty="0" err="1">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ceilling</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值</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，即大于或等于该值的最小整数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floor(x)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en-US"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floor</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值</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，即小于等于该值的最大整数</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rint</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a:t>
                      </a:r>
                      <a:r>
                        <a:rPr lang="zh-CN" sz="16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四舍五入</a:t>
                      </a:r>
                      <a:r>
                        <a:rPr lang="zh-CN" altLang="en-US" sz="16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后</a:t>
                      </a:r>
                      <a:r>
                        <a:rPr lang="zh-CN" sz="1600" kern="100" dirty="0" smtClean="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整数</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modf</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小数部分和整数部分</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以两个独立数组的形式返回</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isnan</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判断数组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中各元素的值</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是否为</a:t>
                      </a:r>
                      <a:r>
                        <a:rPr lang="en-US" sz="1600" kern="100" dirty="0" err="1">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NaN</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返回</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一个与</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形状相同的新数组，新数组中每个元素的值都是布尔值，其中</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True</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表示元素的值为</a:t>
                      </a:r>
                      <a:r>
                        <a:rPr lang="en-US" altLang="zh-CN" sz="1600" kern="100" dirty="0" err="1"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NaN</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t>
                      </a:r>
                      <a:r>
                        <a:rPr lang="en-US" alt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False</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表示元素的值不为</a:t>
                      </a:r>
                      <a:r>
                        <a:rPr lang="en-US" altLang="zh-CN" sz="1600" kern="100" dirty="0" err="1"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NaN</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sin(x)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正弦值</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cos(x)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余弦值</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tan(x)</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正切值</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7646">
                <a:tc>
                  <a:txBody>
                    <a:bodyPr/>
                    <a:lstStyle/>
                    <a:p>
                      <a:pPr marL="0" indent="2667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std</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计算数组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标准差</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的通用函数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2" name="矩形: 圆角 139"/>
          <p:cNvSpPr/>
          <p:nvPr/>
        </p:nvSpPr>
        <p:spPr>
          <a:xfrm>
            <a:off x="1276318" y="1483308"/>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常见</a:t>
            </a:r>
            <a:r>
              <a:rPr lang="zh-CN" altLang="en-US" b="1" dirty="0" smtClean="0">
                <a:latin typeface="宋体" panose="02010600030101010101" pitchFamily="2" charset="-122"/>
                <a:ea typeface="宋体" panose="02010600030101010101" pitchFamily="2" charset="-122"/>
              </a:rPr>
              <a:t>的</a:t>
            </a:r>
            <a:r>
              <a:rPr lang="zh-CN" altLang="zh-CN" b="1" dirty="0" smtClean="0">
                <a:latin typeface="宋体" panose="02010600030101010101" pitchFamily="2" charset="-122"/>
                <a:ea typeface="宋体" panose="02010600030101010101" pitchFamily="2" charset="-122"/>
              </a:rPr>
              <a:t>一</a:t>
            </a:r>
            <a:r>
              <a:rPr lang="zh-CN" altLang="zh-CN" b="1" dirty="0">
                <a:latin typeface="宋体" panose="02010600030101010101" pitchFamily="2" charset="-122"/>
                <a:ea typeface="宋体" panose="02010600030101010101" pitchFamily="2" charset="-122"/>
              </a:rPr>
              <a:t>元通用函数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1342678" y="2205658"/>
          <a:ext cx="9289031" cy="4104460"/>
        </p:xfrm>
        <a:graphic>
          <a:graphicData uri="http://schemas.openxmlformats.org/drawingml/2006/table">
            <a:tbl>
              <a:tblPr>
                <a:tableStyleId>{00A15C55-8517-42AA-B614-E9B94910E393}</a:tableStyleId>
              </a:tblPr>
              <a:tblGrid>
                <a:gridCol w="2520280"/>
                <a:gridCol w="6768751"/>
              </a:tblGrid>
              <a:tr h="410446">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函数</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add(x1,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相加</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subtract(x1,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相减</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multiply(x1,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相乘</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divide(x1,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相除</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floor_divide(x1,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整除</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maximum(x1,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返回数组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最大值</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minimum(x1,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返回数组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最小值</a:t>
                      </a:r>
                      <a:endPar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mod(x1,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返回数组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求模</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后的结果，相当于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10446">
                <a:tc>
                  <a:txBody>
                    <a:bodyPr/>
                    <a:lstStyle/>
                    <a:p>
                      <a:pPr marL="0" indent="2667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copysign</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 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中的元素的</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符号</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赋值给数组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中位置对应的元素</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的通用函数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圆角 139"/>
          <p:cNvSpPr/>
          <p:nvPr/>
        </p:nvSpPr>
        <p:spPr>
          <a:xfrm>
            <a:off x="1276318" y="1483308"/>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常见</a:t>
            </a:r>
            <a:r>
              <a:rPr lang="zh-CN" altLang="en-US" b="1" dirty="0" smtClean="0">
                <a:latin typeface="宋体" panose="02010600030101010101" pitchFamily="2" charset="-122"/>
                <a:ea typeface="宋体" panose="02010600030101010101" pitchFamily="2" charset="-122"/>
              </a:rPr>
              <a:t>的二</a:t>
            </a:r>
            <a:r>
              <a:rPr lang="zh-CN" altLang="zh-CN" b="1" dirty="0" smtClean="0">
                <a:latin typeface="宋体" panose="02010600030101010101" pitchFamily="2" charset="-122"/>
                <a:ea typeface="宋体" panose="02010600030101010101" pitchFamily="2" charset="-122"/>
              </a:rPr>
              <a:t>元</a:t>
            </a:r>
            <a:r>
              <a:rPr lang="zh-CN" altLang="zh-CN" b="1" dirty="0">
                <a:latin typeface="宋体" panose="02010600030101010101" pitchFamily="2" charset="-122"/>
                <a:ea typeface="宋体" panose="02010600030101010101" pitchFamily="2" charset="-122"/>
              </a:rPr>
              <a:t>通用函数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格 5"/>
          <p:cNvGraphicFramePr>
            <a:graphicFrameLocks noGrp="1"/>
          </p:cNvGraphicFramePr>
          <p:nvPr/>
        </p:nvGraphicFramePr>
        <p:xfrm>
          <a:off x="1342678" y="2205658"/>
          <a:ext cx="9289031" cy="4032450"/>
        </p:xfrm>
        <a:graphic>
          <a:graphicData uri="http://schemas.openxmlformats.org/drawingml/2006/table">
            <a:tbl>
              <a:tblPr>
                <a:tableStyleId>{00A15C55-8517-42AA-B614-E9B94910E393}</a:tableStyleId>
              </a:tblPr>
              <a:tblGrid>
                <a:gridCol w="2664296"/>
                <a:gridCol w="6624735"/>
              </a:tblGrid>
              <a:tr h="448050">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函数</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0" algn="ctr" defTabSz="1219200" rtl="0" eaLnBrk="1" latinLnBrk="0" hangingPunct="1">
                        <a:lnSpc>
                          <a:spcPct val="115000"/>
                        </a:lnSpc>
                        <a:spcAft>
                          <a:spcPts val="0"/>
                        </a:spcAft>
                      </a:pPr>
                      <a:r>
                        <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说明</a:t>
                      </a:r>
                      <a:endParaRPr lang="zh-CN" sz="1600" b="1"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greater(x1,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比较数组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的元素是否</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大于</a:t>
                      </a:r>
                      <a:r>
                        <a:rPr 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alt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中位置对应</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x1&gt;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greater_equal(x1,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比较数组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的元素是否</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大于或等于</a:t>
                      </a:r>
                      <a:r>
                        <a:rPr lang="en-US"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smtClean="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元素，相当于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x1&gt;=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less(x1,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比较数组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的元素是否</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小于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x1&lt;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less_equal(x1,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比较数组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的元素是否</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小于或等于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x1&lt;=x2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equal(x1,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比较数组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的元素是否</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等于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not_equal(x1,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比较数组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的元素是否</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不等于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的元素，相当于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logical_and(x1, x2)</a:t>
                      </a:r>
                      <a:endParaRPr lang="zh-CN" sz="1600" kern="10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进行</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逻辑与运算</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x1&amp;x2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r h="448050">
                <a:tc>
                  <a:txBody>
                    <a:bodyPr/>
                    <a:lstStyle/>
                    <a:p>
                      <a:pPr marL="0" indent="266700" algn="ctr" defTabSz="1219200" rtl="0" eaLnBrk="1" latinLnBrk="0" hangingPunct="1">
                        <a:lnSpc>
                          <a:spcPct val="115000"/>
                        </a:lnSpc>
                        <a:spcAft>
                          <a:spcPts val="0"/>
                        </a:spcAft>
                      </a:pPr>
                      <a:r>
                        <a:rPr lang="en-US" sz="1600" kern="100" dirty="0" err="1">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logical_or</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 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c>
                  <a:txBody>
                    <a:bodyPr/>
                    <a:lstStyle/>
                    <a:p>
                      <a:pPr marL="0" indent="266700" algn="l" defTabSz="1219200" rtl="0" eaLnBrk="1" latinLnBrk="0" hangingPunct="1">
                        <a:lnSpc>
                          <a:spcPct val="115000"/>
                        </a:lnSpc>
                        <a:spcAft>
                          <a:spcPts val="0"/>
                        </a:spcAft>
                      </a:pP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将数组</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和</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x2</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进行</a:t>
                      </a:r>
                      <a:r>
                        <a:rPr lang="zh-CN" sz="1600" kern="100" dirty="0">
                          <a:solidFill>
                            <a:srgbClr val="005DA2"/>
                          </a:solidFill>
                          <a:effectLst/>
                          <a:latin typeface="微软雅黑" panose="020B0503020204020204" pitchFamily="34" charset="-122"/>
                          <a:ea typeface="微软雅黑" panose="020B0503020204020204" pitchFamily="34" charset="-122"/>
                          <a:cs typeface="Times New Roman" panose="02020603050405020304" charset="0"/>
                        </a:rPr>
                        <a:t>逻辑或运算</a:t>
                      </a:r>
                      <a:r>
                        <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，相当于</a:t>
                      </a:r>
                      <a:r>
                        <a:rPr lang="en-US"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rPr>
                        <a:t>x1|x2</a:t>
                      </a:r>
                      <a:endParaRPr lang="zh-CN" sz="1600" kern="100" dirty="0">
                        <a:solidFill>
                          <a:srgbClr val="595959"/>
                        </a:solidFill>
                        <a:effectLst/>
                        <a:latin typeface="微软雅黑" panose="020B0503020204020204" pitchFamily="34" charset="-122"/>
                        <a:ea typeface="微软雅黑" panose="020B0503020204020204" pitchFamily="34" charset="-122"/>
                        <a:cs typeface="Times New Roman" panose="02020603050405020304" charset="0"/>
                      </a:endParaRPr>
                    </a:p>
                  </a:txBody>
                  <a:tcPr marL="68580" marR="68580" marT="0" marB="0" anchor="ctr"/>
                </a:tc>
              </a:tr>
            </a:tbl>
          </a:graphicData>
        </a:graphic>
      </p:graphicFrame>
      <p:sp>
        <p:nvSpPr>
          <p:cNvPr id="7"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8" name="组合 7"/>
          <p:cNvGrpSpPr/>
          <p:nvPr/>
        </p:nvGrpSpPr>
        <p:grpSpPr>
          <a:xfrm>
            <a:off x="1019175" y="857056"/>
            <a:ext cx="4067919" cy="466725"/>
            <a:chOff x="1019175" y="847725"/>
            <a:chExt cx="3533775" cy="466725"/>
          </a:xfrm>
        </p:grpSpPr>
        <p:sp>
          <p:nvSpPr>
            <p:cNvPr id="9"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2.</a:t>
              </a:r>
              <a:r>
                <a:rPr lang="zh-CN" altLang="zh-CN" sz="2000" dirty="0" smtClean="0">
                  <a:solidFill>
                    <a:srgbClr val="595959"/>
                  </a:solidFill>
                  <a:latin typeface="微软雅黑" panose="020B0503020204020204" pitchFamily="34" charset="-122"/>
                  <a:ea typeface="微软雅黑" panose="020B0503020204020204" pitchFamily="34" charset="-122"/>
                </a:rPr>
                <a:t>数组</a:t>
              </a:r>
              <a:r>
                <a:rPr lang="zh-CN" altLang="zh-CN" sz="2000" dirty="0">
                  <a:solidFill>
                    <a:srgbClr val="595959"/>
                  </a:solidFill>
                  <a:latin typeface="微软雅黑" panose="020B0503020204020204" pitchFamily="34" charset="-122"/>
                  <a:ea typeface="微软雅黑" panose="020B0503020204020204" pitchFamily="34" charset="-122"/>
                </a:rPr>
                <a:t>的通用函数</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
        <p:nvSpPr>
          <p:cNvPr id="11" name="矩形: 圆角 139"/>
          <p:cNvSpPr/>
          <p:nvPr/>
        </p:nvSpPr>
        <p:spPr>
          <a:xfrm>
            <a:off x="1276318" y="1483308"/>
            <a:ext cx="3666760" cy="562823"/>
          </a:xfrm>
          <a:prstGeom prst="roundRect">
            <a:avLst>
              <a:gd name="adj" fmla="val 50000"/>
            </a:avLst>
          </a:prstGeom>
          <a:gradFill flip="none" rotWithShape="1">
            <a:gsLst>
              <a:gs pos="0">
                <a:schemeClr val="accent1"/>
              </a:gs>
              <a:gs pos="70000">
                <a:schemeClr val="accent1"/>
              </a:gs>
            </a:gsLst>
            <a:lin ang="27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zh-CN" b="1" dirty="0" smtClean="0">
                <a:latin typeface="宋体" panose="02010600030101010101" pitchFamily="2" charset="-122"/>
                <a:ea typeface="宋体" panose="02010600030101010101" pitchFamily="2" charset="-122"/>
              </a:rPr>
              <a:t>常见</a:t>
            </a:r>
            <a:r>
              <a:rPr lang="zh-CN" altLang="en-US" b="1" dirty="0" smtClean="0">
                <a:latin typeface="宋体" panose="02010600030101010101" pitchFamily="2" charset="-122"/>
                <a:ea typeface="宋体" panose="02010600030101010101" pitchFamily="2" charset="-122"/>
              </a:rPr>
              <a:t>的二</a:t>
            </a:r>
            <a:r>
              <a:rPr lang="zh-CN" altLang="zh-CN" b="1" dirty="0" smtClean="0">
                <a:latin typeface="宋体" panose="02010600030101010101" pitchFamily="2" charset="-122"/>
                <a:ea typeface="宋体" panose="02010600030101010101" pitchFamily="2" charset="-122"/>
              </a:rPr>
              <a:t>元</a:t>
            </a:r>
            <a:r>
              <a:rPr lang="zh-CN" altLang="zh-CN" b="1" dirty="0">
                <a:latin typeface="宋体" panose="02010600030101010101" pitchFamily="2" charset="-122"/>
                <a:ea typeface="宋体" panose="02010600030101010101" pitchFamily="2" charset="-122"/>
              </a:rPr>
              <a:t>通用函数</a:t>
            </a:r>
            <a:endParaRPr lang="zh-CN" altLang="en-US" b="1" dirty="0">
              <a:latin typeface="宋体" panose="02010600030101010101" pitchFamily="2" charset="-122"/>
              <a:ea typeface="宋体" panose="02010600030101010101" pitchFamily="2" charset="-122"/>
              <a:sym typeface="思源宋体 CN" panose="02020400000000000000" pitchFamily="18"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flipH="1">
            <a:off x="5821363" y="857056"/>
            <a:ext cx="5638800" cy="5638800"/>
          </a:xfrm>
          <a:prstGeom prst="rect">
            <a:avLst/>
          </a:prstGeom>
        </p:spPr>
      </p:pic>
      <p:sp>
        <p:nvSpPr>
          <p:cNvPr id="7" name="原创设计师QQ598969553          _3"/>
          <p:cNvSpPr/>
          <p:nvPr/>
        </p:nvSpPr>
        <p:spPr>
          <a:xfrm>
            <a:off x="1019175" y="2421682"/>
            <a:ext cx="4590731" cy="2376264"/>
          </a:xfrm>
          <a:prstGeom prst="roundRect">
            <a:avLst>
              <a:gd name="adj" fmla="val 9083"/>
            </a:avLst>
          </a:prstGeom>
          <a:no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原创设计师QQ598969553          _4"/>
          <p:cNvSpPr/>
          <p:nvPr/>
        </p:nvSpPr>
        <p:spPr>
          <a:xfrm>
            <a:off x="1392874" y="3458544"/>
            <a:ext cx="3843331" cy="923330"/>
          </a:xfrm>
          <a:prstGeom prst="rect">
            <a:avLst/>
          </a:prstGeom>
        </p:spPr>
        <p:txBody>
          <a:bodyPr wrap="square">
            <a:spAutoFit/>
          </a:bodyPr>
          <a:lstStyle/>
          <a:p>
            <a:pPr>
              <a:lnSpc>
                <a:spcPct val="150000"/>
              </a:lnSpc>
            </a:pPr>
            <a:r>
              <a:rPr lang="zh-CN" altLang="zh-CN" sz="1800" dirty="0">
                <a:solidFill>
                  <a:srgbClr val="595959"/>
                </a:solidFill>
                <a:latin typeface="微软雅黑" panose="020B0503020204020204" pitchFamily="34" charset="-122"/>
                <a:ea typeface="微软雅黑" panose="020B0503020204020204" pitchFamily="34" charset="-122"/>
                <a:cs typeface="+mn-ea"/>
              </a:rPr>
              <a:t>掌握数组的</a:t>
            </a:r>
            <a:r>
              <a:rPr lang="zh-CN" altLang="zh-CN" sz="1800" dirty="0">
                <a:solidFill>
                  <a:srgbClr val="005DA2"/>
                </a:solidFill>
                <a:latin typeface="微软雅黑" panose="020B0503020204020204" pitchFamily="34" charset="-122"/>
                <a:ea typeface="微软雅黑" panose="020B0503020204020204" pitchFamily="34" charset="-122"/>
                <a:cs typeface="+mn-ea"/>
              </a:rPr>
              <a:t>条件逻辑</a:t>
            </a:r>
            <a:r>
              <a:rPr lang="zh-CN" altLang="zh-CN" sz="1800" dirty="0">
                <a:solidFill>
                  <a:srgbClr val="595959"/>
                </a:solidFill>
                <a:latin typeface="微软雅黑" panose="020B0503020204020204" pitchFamily="34" charset="-122"/>
                <a:ea typeface="微软雅黑" panose="020B0503020204020204" pitchFamily="34" charset="-122"/>
                <a:cs typeface="+mn-ea"/>
              </a:rPr>
              <a:t>操作，能够通过</a:t>
            </a:r>
            <a:r>
              <a:rPr lang="en-US" altLang="zh-CN" sz="1800" dirty="0">
                <a:solidFill>
                  <a:srgbClr val="005DA2"/>
                </a:solidFill>
                <a:latin typeface="微软雅黑" panose="020B0503020204020204" pitchFamily="34" charset="-122"/>
                <a:ea typeface="微软雅黑" panose="020B0503020204020204" pitchFamily="34" charset="-122"/>
                <a:cs typeface="+mn-ea"/>
              </a:rPr>
              <a:t>where()</a:t>
            </a:r>
            <a:r>
              <a:rPr lang="zh-CN" altLang="zh-CN" sz="1800" dirty="0">
                <a:solidFill>
                  <a:srgbClr val="005DA2"/>
                </a:solidFill>
                <a:latin typeface="微软雅黑" panose="020B0503020204020204" pitchFamily="34" charset="-122"/>
                <a:ea typeface="微软雅黑" panose="020B0503020204020204" pitchFamily="34" charset="-122"/>
                <a:cs typeface="+mn-ea"/>
              </a:rPr>
              <a:t>函数</a:t>
            </a:r>
            <a:r>
              <a:rPr lang="zh-CN" altLang="zh-CN" sz="1800" dirty="0">
                <a:solidFill>
                  <a:srgbClr val="595959"/>
                </a:solidFill>
                <a:latin typeface="微软雅黑" panose="020B0503020204020204" pitchFamily="34" charset="-122"/>
                <a:ea typeface="微软雅黑" panose="020B0503020204020204" pitchFamily="34" charset="-122"/>
                <a:cs typeface="+mn-ea"/>
              </a:rPr>
              <a:t>实现条件逻辑的操作</a:t>
            </a:r>
            <a:endParaRPr lang="zh-CN" altLang="zh-CN" sz="1800" dirty="0">
              <a:solidFill>
                <a:srgbClr val="595959"/>
              </a:solidFill>
              <a:latin typeface="微软雅黑" panose="020B0503020204020204" pitchFamily="34" charset="-122"/>
              <a:ea typeface="微软雅黑" panose="020B0503020204020204" pitchFamily="34" charset="-122"/>
              <a:cs typeface="+mn-ea"/>
            </a:endParaRPr>
          </a:p>
        </p:txBody>
      </p:sp>
      <p:sp>
        <p:nvSpPr>
          <p:cNvPr id="9" name="原创设计师QQ598969553          _7"/>
          <p:cNvSpPr txBox="1"/>
          <p:nvPr/>
        </p:nvSpPr>
        <p:spPr>
          <a:xfrm>
            <a:off x="1019176" y="2801660"/>
            <a:ext cx="4590730" cy="523220"/>
          </a:xfrm>
          <a:prstGeom prst="rect">
            <a:avLst/>
          </a:prstGeom>
          <a:noFill/>
        </p:spPr>
        <p:txBody>
          <a:bodyPr wrap="square" rtlCol="0">
            <a:spAutoFit/>
          </a:bodyPr>
          <a:lstStyle/>
          <a:p>
            <a:pPr lvl="0" algn="ctr" defTabSz="1216660">
              <a:spcBef>
                <a:spcPct val="20000"/>
              </a:spcBef>
              <a:defRPr/>
            </a:pPr>
            <a:r>
              <a:rPr lang="zh-CN" altLang="en-US" sz="2800" b="1" dirty="0">
                <a:solidFill>
                  <a:srgbClr val="1369B2"/>
                </a:solidFill>
                <a:latin typeface="微软雅黑" panose="020B0503020204020204" pitchFamily="34" charset="-122"/>
                <a:ea typeface="微软雅黑" panose="020B0503020204020204" pitchFamily="34" charset="-122"/>
                <a:cs typeface="+mn-ea"/>
                <a:sym typeface="+mn-lt"/>
              </a:rPr>
              <a:t>学习目标</a:t>
            </a:r>
            <a:endParaRPr lang="zh-CN" altLang="en-US" sz="2800" b="1" dirty="0">
              <a:solidFill>
                <a:srgbClr val="1369B2"/>
              </a:solidFill>
              <a:latin typeface="微软雅黑" panose="020B0503020204020204" pitchFamily="34" charset="-122"/>
              <a:ea typeface="微软雅黑" panose="020B0503020204020204" pitchFamily="34" charset="-122"/>
              <a:cs typeface="+mn-ea"/>
              <a:sym typeface="+mn-lt"/>
            </a:endParaRPr>
          </a:p>
        </p:txBody>
      </p:sp>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11" name="组合 10"/>
          <p:cNvGrpSpPr/>
          <p:nvPr/>
        </p:nvGrpSpPr>
        <p:grpSpPr>
          <a:xfrm>
            <a:off x="1019175" y="857056"/>
            <a:ext cx="4067919" cy="466725"/>
            <a:chOff x="1019175" y="847725"/>
            <a:chExt cx="3533775" cy="466725"/>
          </a:xfrm>
        </p:grpSpPr>
        <p:sp>
          <p:nvSpPr>
            <p:cNvPr id="12"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条件逻辑</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87706" y="1662615"/>
            <a:ext cx="9560028" cy="193899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CN" altLang="zh-CN" sz="2000" kern="0" dirty="0">
                <a:solidFill>
                  <a:srgbClr val="005DA2"/>
                </a:solidFill>
                <a:latin typeface="微软雅黑" panose="020B0503020204020204" pitchFamily="34" charset="-122"/>
                <a:ea typeface="微软雅黑" panose="020B0503020204020204" pitchFamily="34" charset="-122"/>
              </a:rPr>
              <a:t>条件逻辑</a:t>
            </a:r>
            <a:r>
              <a:rPr lang="zh-CN" altLang="zh-CN" sz="2000" kern="0" dirty="0">
                <a:solidFill>
                  <a:srgbClr val="595959"/>
                </a:solidFill>
                <a:latin typeface="微软雅黑" panose="020B0503020204020204" pitchFamily="34" charset="-122"/>
                <a:ea typeface="微软雅黑" panose="020B0503020204020204" pitchFamily="34" charset="-122"/>
              </a:rPr>
              <a:t>是对数组进行</a:t>
            </a:r>
            <a:r>
              <a:rPr lang="zh-CN" altLang="zh-CN" sz="2000" kern="0" dirty="0">
                <a:solidFill>
                  <a:srgbClr val="005DA2"/>
                </a:solidFill>
                <a:latin typeface="微软雅黑" panose="020B0503020204020204" pitchFamily="34" charset="-122"/>
                <a:ea typeface="微软雅黑" panose="020B0503020204020204" pitchFamily="34" charset="-122"/>
              </a:rPr>
              <a:t>条件判断或者过滤</a:t>
            </a:r>
            <a:r>
              <a:rPr lang="zh-CN" altLang="zh-CN" sz="2000" kern="0" dirty="0">
                <a:solidFill>
                  <a:srgbClr val="595959"/>
                </a:solidFill>
                <a:latin typeface="微软雅黑" panose="020B0503020204020204" pitchFamily="34" charset="-122"/>
                <a:ea typeface="微软雅黑" panose="020B0503020204020204" pitchFamily="34" charset="-122"/>
              </a:rPr>
              <a:t>的操作</a:t>
            </a:r>
            <a:r>
              <a:rPr lang="zh-CN" altLang="zh-CN" sz="2000" kern="0" dirty="0" smtClean="0">
                <a:solidFill>
                  <a:srgbClr val="595959"/>
                </a:solidFill>
                <a:latin typeface="微软雅黑" panose="020B0503020204020204" pitchFamily="34" charset="-122"/>
                <a:ea typeface="微软雅黑" panose="020B0503020204020204" pitchFamily="34" charset="-122"/>
              </a:rPr>
              <a:t>。</a:t>
            </a:r>
            <a:endParaRPr lang="en-US" altLang="zh-CN" sz="2000" kern="0" dirty="0" smtClean="0">
              <a:solidFill>
                <a:srgbClr val="595959"/>
              </a:solidFill>
              <a:latin typeface="微软雅黑" panose="020B0503020204020204" pitchFamily="34" charset="-122"/>
              <a:ea typeface="微软雅黑" panose="020B0503020204020204" pitchFamily="34" charset="-122"/>
            </a:endParaRPr>
          </a:p>
          <a:p>
            <a:pPr marL="342900" indent="-342900">
              <a:lnSpc>
                <a:spcPct val="150000"/>
              </a:lnSpc>
              <a:buFont typeface="Arial" panose="020B0604020202020204" pitchFamily="34" charset="0"/>
              <a:buChar char="•"/>
            </a:pPr>
            <a:r>
              <a:rPr lang="zh-CN" altLang="zh-CN" sz="2000" kern="0" dirty="0" smtClean="0">
                <a:solidFill>
                  <a:srgbClr val="595959"/>
                </a:solidFill>
                <a:latin typeface="微软雅黑" panose="020B0503020204020204" pitchFamily="34" charset="-122"/>
                <a:ea typeface="微软雅黑" panose="020B0503020204020204" pitchFamily="34" charset="-122"/>
              </a:rPr>
              <a:t>在</a:t>
            </a:r>
            <a:r>
              <a:rPr lang="en-US" altLang="zh-CN" sz="2000" kern="0" dirty="0">
                <a:solidFill>
                  <a:srgbClr val="595959"/>
                </a:solidFill>
                <a:latin typeface="微软雅黑" panose="020B0503020204020204" pitchFamily="34" charset="-122"/>
                <a:ea typeface="微软雅黑" panose="020B0503020204020204" pitchFamily="34" charset="-122"/>
              </a:rPr>
              <a:t>NumPy</a:t>
            </a:r>
            <a:r>
              <a:rPr lang="zh-CN" altLang="zh-CN" sz="2000" kern="0" dirty="0">
                <a:solidFill>
                  <a:srgbClr val="595959"/>
                </a:solidFill>
                <a:latin typeface="微软雅黑" panose="020B0503020204020204" pitchFamily="34" charset="-122"/>
                <a:ea typeface="微软雅黑" panose="020B0503020204020204" pitchFamily="34" charset="-122"/>
              </a:rPr>
              <a:t>中，</a:t>
            </a:r>
            <a:r>
              <a:rPr lang="en-US" altLang="zh-CN" sz="2000" kern="0" dirty="0">
                <a:solidFill>
                  <a:srgbClr val="005DA2"/>
                </a:solidFill>
                <a:latin typeface="微软雅黑" panose="020B0503020204020204" pitchFamily="34" charset="-122"/>
                <a:ea typeface="微软雅黑" panose="020B0503020204020204" pitchFamily="34" charset="-122"/>
              </a:rPr>
              <a:t>where()</a:t>
            </a:r>
            <a:r>
              <a:rPr lang="zh-CN" altLang="zh-CN" sz="2000" kern="0" dirty="0">
                <a:solidFill>
                  <a:srgbClr val="005DA2"/>
                </a:solidFill>
                <a:latin typeface="微软雅黑" panose="020B0503020204020204" pitchFamily="34" charset="-122"/>
                <a:ea typeface="微软雅黑" panose="020B0503020204020204" pitchFamily="34" charset="-122"/>
              </a:rPr>
              <a:t>函数</a:t>
            </a:r>
            <a:r>
              <a:rPr lang="zh-CN" altLang="zh-CN" sz="2000" kern="0" dirty="0">
                <a:solidFill>
                  <a:srgbClr val="595959"/>
                </a:solidFill>
                <a:latin typeface="微软雅黑" panose="020B0503020204020204" pitchFamily="34" charset="-122"/>
                <a:ea typeface="微软雅黑" panose="020B0503020204020204" pitchFamily="34" charset="-122"/>
              </a:rPr>
              <a:t>用于实现</a:t>
            </a:r>
            <a:r>
              <a:rPr lang="zh-CN" altLang="zh-CN" sz="2000" kern="0" dirty="0" smtClean="0">
                <a:solidFill>
                  <a:srgbClr val="595959"/>
                </a:solidFill>
                <a:latin typeface="微软雅黑" panose="020B0503020204020204" pitchFamily="34" charset="-122"/>
                <a:ea typeface="微软雅黑" panose="020B0503020204020204" pitchFamily="34" charset="-122"/>
              </a:rPr>
              <a:t>条件逻辑，</a:t>
            </a:r>
            <a:r>
              <a:rPr lang="zh-CN" altLang="zh-CN" sz="2000" kern="0" dirty="0">
                <a:solidFill>
                  <a:srgbClr val="595959"/>
                </a:solidFill>
                <a:latin typeface="微软雅黑" panose="020B0503020204020204" pitchFamily="34" charset="-122"/>
                <a:ea typeface="微软雅黑" panose="020B0503020204020204" pitchFamily="34" charset="-122"/>
              </a:rPr>
              <a:t>它的功能相当于三元表达式</a:t>
            </a:r>
            <a:r>
              <a:rPr lang="en-US" altLang="zh-CN" sz="2000" kern="0" dirty="0">
                <a:solidFill>
                  <a:srgbClr val="595959"/>
                </a:solidFill>
                <a:latin typeface="微软雅黑" panose="020B0503020204020204" pitchFamily="34" charset="-122"/>
                <a:ea typeface="微软雅黑" panose="020B0503020204020204" pitchFamily="34" charset="-122"/>
              </a:rPr>
              <a:t>x if condition else y</a:t>
            </a:r>
            <a:r>
              <a:rPr lang="zh-CN" altLang="zh-CN" sz="2000" kern="0" dirty="0">
                <a:solidFill>
                  <a:srgbClr val="595959"/>
                </a:solidFill>
                <a:latin typeface="微软雅黑" panose="020B0503020204020204" pitchFamily="34" charset="-122"/>
                <a:ea typeface="微软雅黑" panose="020B0503020204020204" pitchFamily="34" charset="-122"/>
              </a:rPr>
              <a:t>的矢量化版本，其中</a:t>
            </a:r>
            <a:r>
              <a:rPr lang="en-US" altLang="zh-CN" sz="2000" kern="0" dirty="0">
                <a:solidFill>
                  <a:srgbClr val="595959"/>
                </a:solidFill>
                <a:latin typeface="微软雅黑" panose="020B0503020204020204" pitchFamily="34" charset="-122"/>
                <a:ea typeface="微软雅黑" panose="020B0503020204020204" pitchFamily="34" charset="-122"/>
              </a:rPr>
              <a:t>x</a:t>
            </a:r>
            <a:r>
              <a:rPr lang="zh-CN" altLang="zh-CN" sz="2000" kern="0" dirty="0">
                <a:solidFill>
                  <a:srgbClr val="595959"/>
                </a:solidFill>
                <a:latin typeface="微软雅黑" panose="020B0503020204020204" pitchFamily="34" charset="-122"/>
                <a:ea typeface="微软雅黑" panose="020B0503020204020204" pitchFamily="34" charset="-122"/>
              </a:rPr>
              <a:t>和</a:t>
            </a:r>
            <a:r>
              <a:rPr lang="en-US" altLang="zh-CN" sz="2000" kern="0" dirty="0">
                <a:solidFill>
                  <a:srgbClr val="595959"/>
                </a:solidFill>
                <a:latin typeface="微软雅黑" panose="020B0503020204020204" pitchFamily="34" charset="-122"/>
                <a:ea typeface="微软雅黑" panose="020B0503020204020204" pitchFamily="34" charset="-122"/>
              </a:rPr>
              <a:t>y</a:t>
            </a:r>
            <a:r>
              <a:rPr lang="zh-CN" altLang="zh-CN" sz="2000" kern="0" dirty="0">
                <a:solidFill>
                  <a:srgbClr val="595959"/>
                </a:solidFill>
                <a:latin typeface="微软雅黑" panose="020B0503020204020204" pitchFamily="34" charset="-122"/>
                <a:ea typeface="微软雅黑" panose="020B0503020204020204" pitchFamily="34" charset="-122"/>
              </a:rPr>
              <a:t>是两个数组，用于根据</a:t>
            </a:r>
            <a:r>
              <a:rPr lang="zh-CN" altLang="zh-CN" sz="2000" kern="0" dirty="0" smtClean="0">
                <a:solidFill>
                  <a:srgbClr val="595959"/>
                </a:solidFill>
                <a:latin typeface="微软雅黑" panose="020B0503020204020204" pitchFamily="34" charset="-122"/>
                <a:ea typeface="微软雅黑" panose="020B0503020204020204" pitchFamily="34" charset="-122"/>
              </a:rPr>
              <a:t>条件</a:t>
            </a:r>
            <a:r>
              <a:rPr lang="en-US" altLang="zh-CN" sz="2000" kern="0" dirty="0" smtClean="0">
                <a:solidFill>
                  <a:srgbClr val="595959"/>
                </a:solidFill>
                <a:latin typeface="微软雅黑" panose="020B0503020204020204" pitchFamily="34" charset="-122"/>
                <a:ea typeface="微软雅黑" panose="020B0503020204020204" pitchFamily="34" charset="-122"/>
              </a:rPr>
              <a:t> </a:t>
            </a:r>
            <a:r>
              <a:rPr lang="en-US" altLang="zh-CN" sz="2000" kern="0" dirty="0">
                <a:solidFill>
                  <a:srgbClr val="595959"/>
                </a:solidFill>
                <a:latin typeface="微软雅黑" panose="020B0503020204020204" pitchFamily="34" charset="-122"/>
                <a:ea typeface="微软雅黑" panose="020B0503020204020204" pitchFamily="34" charset="-122"/>
              </a:rPr>
              <a:t>condition </a:t>
            </a:r>
            <a:r>
              <a:rPr lang="zh-CN" altLang="zh-CN" sz="2000" kern="0" dirty="0" smtClean="0">
                <a:solidFill>
                  <a:srgbClr val="595959"/>
                </a:solidFill>
                <a:latin typeface="微软雅黑" panose="020B0503020204020204" pitchFamily="34" charset="-122"/>
                <a:ea typeface="微软雅黑" panose="020B0503020204020204" pitchFamily="34" charset="-122"/>
              </a:rPr>
              <a:t>返回</a:t>
            </a:r>
            <a:r>
              <a:rPr lang="en-US" altLang="zh-CN" sz="2000" kern="0" dirty="0">
                <a:solidFill>
                  <a:srgbClr val="595959"/>
                </a:solidFill>
                <a:latin typeface="微软雅黑" panose="020B0503020204020204" pitchFamily="34" charset="-122"/>
                <a:ea typeface="微软雅黑" panose="020B0503020204020204" pitchFamily="34" charset="-122"/>
              </a:rPr>
              <a:t>x</a:t>
            </a:r>
            <a:r>
              <a:rPr lang="zh-CN" altLang="zh-CN" sz="2000" kern="0" dirty="0">
                <a:solidFill>
                  <a:srgbClr val="595959"/>
                </a:solidFill>
                <a:latin typeface="微软雅黑" panose="020B0503020204020204" pitchFamily="34" charset="-122"/>
                <a:ea typeface="微软雅黑" panose="020B0503020204020204" pitchFamily="34" charset="-122"/>
              </a:rPr>
              <a:t>或者</a:t>
            </a:r>
            <a:r>
              <a:rPr lang="en-US" altLang="zh-CN" sz="2000" kern="0" dirty="0">
                <a:solidFill>
                  <a:srgbClr val="595959"/>
                </a:solidFill>
                <a:latin typeface="微软雅黑" panose="020B0503020204020204" pitchFamily="34" charset="-122"/>
                <a:ea typeface="微软雅黑" panose="020B0503020204020204" pitchFamily="34" charset="-122"/>
              </a:rPr>
              <a:t>y</a:t>
            </a:r>
            <a:r>
              <a:rPr lang="zh-CN" altLang="zh-CN" sz="2000" kern="0" dirty="0">
                <a:solidFill>
                  <a:srgbClr val="595959"/>
                </a:solidFill>
                <a:latin typeface="微软雅黑" panose="020B0503020204020204" pitchFamily="34" charset="-122"/>
                <a:ea typeface="微软雅黑" panose="020B0503020204020204" pitchFamily="34" charset="-122"/>
              </a:rPr>
              <a:t>中的元素，如果满足条件返回</a:t>
            </a:r>
            <a:r>
              <a:rPr lang="en-US" altLang="zh-CN" sz="2000" kern="0" dirty="0">
                <a:solidFill>
                  <a:srgbClr val="595959"/>
                </a:solidFill>
                <a:latin typeface="微软雅黑" panose="020B0503020204020204" pitchFamily="34" charset="-122"/>
                <a:ea typeface="微软雅黑" panose="020B0503020204020204" pitchFamily="34" charset="-122"/>
              </a:rPr>
              <a:t>x</a:t>
            </a:r>
            <a:r>
              <a:rPr lang="zh-CN" altLang="zh-CN" sz="2000" kern="0" dirty="0">
                <a:solidFill>
                  <a:srgbClr val="595959"/>
                </a:solidFill>
                <a:latin typeface="微软雅黑" panose="020B0503020204020204" pitchFamily="34" charset="-122"/>
                <a:ea typeface="微软雅黑" panose="020B0503020204020204" pitchFamily="34" charset="-122"/>
              </a:rPr>
              <a:t>中的元素，不满足条件返回</a:t>
            </a:r>
            <a:r>
              <a:rPr lang="en-US" altLang="zh-CN" sz="2000" kern="0" dirty="0">
                <a:solidFill>
                  <a:srgbClr val="595959"/>
                </a:solidFill>
                <a:latin typeface="微软雅黑" panose="020B0503020204020204" pitchFamily="34" charset="-122"/>
                <a:ea typeface="微软雅黑" panose="020B0503020204020204" pitchFamily="34" charset="-122"/>
              </a:rPr>
              <a:t>y</a:t>
            </a:r>
            <a:r>
              <a:rPr lang="zh-CN" altLang="zh-CN" sz="2000" kern="0" dirty="0">
                <a:solidFill>
                  <a:srgbClr val="595959"/>
                </a:solidFill>
                <a:latin typeface="微软雅黑" panose="020B0503020204020204" pitchFamily="34" charset="-122"/>
                <a:ea typeface="微软雅黑" panose="020B0503020204020204" pitchFamily="34" charset="-122"/>
              </a:rPr>
              <a:t>中的元素。</a:t>
            </a:r>
            <a:endParaRPr lang="zh-CN" altLang="zh-CN" sz="2000" kern="0" dirty="0">
              <a:solidFill>
                <a:srgbClr val="595959"/>
              </a:solidFill>
              <a:latin typeface="微软雅黑" panose="020B0503020204020204" pitchFamily="34" charset="-122"/>
              <a:ea typeface="微软雅黑" panose="020B0503020204020204" pitchFamily="34" charset="-122"/>
            </a:endParaRPr>
          </a:p>
        </p:txBody>
      </p:sp>
      <p:sp>
        <p:nvSpPr>
          <p:cNvPr id="3" name="矩形 2"/>
          <p:cNvSpPr/>
          <p:nvPr/>
        </p:nvSpPr>
        <p:spPr>
          <a:xfrm>
            <a:off x="1287706" y="3855226"/>
            <a:ext cx="9560028" cy="2376264"/>
          </a:xfrm>
          <a:prstGeom prst="rect">
            <a:avLst/>
          </a:prstGeom>
          <a:solidFill>
            <a:schemeClr val="bg1">
              <a:lumMod val="95000"/>
            </a:schemeClr>
          </a:solidFill>
          <a:ln>
            <a:solidFill>
              <a:srgbClr val="8D8D8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 name="文本框 3"/>
          <p:cNvSpPr txBox="1"/>
          <p:nvPr/>
        </p:nvSpPr>
        <p:spPr>
          <a:xfrm>
            <a:off x="1774726" y="4135417"/>
            <a:ext cx="8300650" cy="1815882"/>
          </a:xfrm>
          <a:prstGeom prst="rect">
            <a:avLst/>
          </a:prstGeom>
          <a:noFill/>
        </p:spPr>
        <p:txBody>
          <a:bodyPr wrap="square">
            <a:spAutoFit/>
          </a:bodyPr>
          <a:lstStyle/>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arr_x</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([1, 5, 7])</a:t>
            </a:r>
            <a:endParaRPr lang="zh-CN"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arr_y</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([2, 6, 8])</a:t>
            </a:r>
            <a:endParaRPr lang="zh-CN"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err="1">
                <a:solidFill>
                  <a:srgbClr val="000000"/>
                </a:solidFill>
                <a:latin typeface="Courier New" panose="02070309020205020404" pitchFamily="49" charset="0"/>
                <a:ea typeface="宋体" panose="02010600030101010101" pitchFamily="2" charset="-122"/>
              </a:rPr>
              <a:t>arr_con</a:t>
            </a:r>
            <a:r>
              <a:rPr lang="en-US" altLang="zh-CN" sz="2000" dirty="0">
                <a:solidFill>
                  <a:srgbClr val="000000"/>
                </a:solidFill>
                <a:latin typeface="Courier New" panose="02070309020205020404" pitchFamily="49" charset="0"/>
                <a:ea typeface="宋体" panose="02010600030101010101" pitchFamily="2" charset="-122"/>
              </a:rPr>
              <a:t> = </a:t>
            </a:r>
            <a:r>
              <a:rPr lang="en-US" altLang="zh-CN" sz="2000" dirty="0" err="1">
                <a:solidFill>
                  <a:srgbClr val="000000"/>
                </a:solidFill>
                <a:latin typeface="Courier New" panose="02070309020205020404" pitchFamily="49" charset="0"/>
                <a:ea typeface="宋体" panose="02010600030101010101" pitchFamily="2" charset="-122"/>
              </a:rPr>
              <a:t>np.array</a:t>
            </a:r>
            <a:r>
              <a:rPr lang="en-US" altLang="zh-CN" sz="2000" dirty="0">
                <a:solidFill>
                  <a:srgbClr val="000000"/>
                </a:solidFill>
                <a:latin typeface="Courier New" panose="02070309020205020404" pitchFamily="49" charset="0"/>
                <a:ea typeface="宋体" panose="02010600030101010101" pitchFamily="2" charset="-122"/>
              </a:rPr>
              <a:t>([True, False, True])</a:t>
            </a:r>
            <a:endParaRPr lang="en-US" altLang="zh-CN" sz="2000" dirty="0">
              <a:solidFill>
                <a:srgbClr val="000000"/>
              </a:solidFill>
              <a:latin typeface="Courier New" panose="02070309020205020404" pitchFamily="49" charset="0"/>
              <a:ea typeface="宋体" panose="02010600030101010101" pitchFamily="2" charset="-122"/>
            </a:endParaRPr>
          </a:p>
          <a:p>
            <a:pPr>
              <a:lnSpc>
                <a:spcPct val="115000"/>
              </a:lnSpc>
            </a:pPr>
            <a:r>
              <a:rPr lang="en-US" altLang="zh-CN" sz="2000" dirty="0">
                <a:solidFill>
                  <a:srgbClr val="000000"/>
                </a:solidFill>
                <a:latin typeface="Courier New" panose="02070309020205020404" pitchFamily="49" charset="0"/>
                <a:ea typeface="宋体" panose="02010600030101010101" pitchFamily="2" charset="-122"/>
              </a:rPr>
              <a:t>result = </a:t>
            </a:r>
            <a:r>
              <a:rPr lang="en-US" altLang="zh-CN" sz="2000" dirty="0" err="1">
                <a:solidFill>
                  <a:srgbClr val="000000"/>
                </a:solidFill>
                <a:latin typeface="Courier New" panose="02070309020205020404" pitchFamily="49" charset="0"/>
                <a:ea typeface="宋体" panose="02010600030101010101" pitchFamily="2" charset="-122"/>
              </a:rPr>
              <a:t>np.</a:t>
            </a:r>
            <a:r>
              <a:rPr lang="en-US" altLang="zh-CN" sz="2000" b="1" dirty="0" err="1">
                <a:solidFill>
                  <a:srgbClr val="1369B2"/>
                </a:solidFill>
                <a:latin typeface="Courier New" panose="02070309020205020404" pitchFamily="49" charset="0"/>
                <a:ea typeface="宋体" panose="02010600030101010101" pitchFamily="2" charset="-122"/>
              </a:rPr>
              <a:t>where</a:t>
            </a:r>
            <a:r>
              <a:rPr lang="en-US" altLang="zh-CN" sz="2000" b="1" dirty="0">
                <a:solidFill>
                  <a:srgbClr val="1369B2"/>
                </a:solidFill>
                <a:latin typeface="Courier New" panose="02070309020205020404" pitchFamily="49" charset="0"/>
                <a:ea typeface="宋体" panose="02010600030101010101" pitchFamily="2" charset="-122"/>
              </a:rPr>
              <a:t>(</a:t>
            </a:r>
            <a:r>
              <a:rPr lang="en-US" altLang="zh-CN" sz="2000" b="1" dirty="0" err="1">
                <a:solidFill>
                  <a:srgbClr val="1369B2"/>
                </a:solidFill>
                <a:latin typeface="Courier New" panose="02070309020205020404" pitchFamily="49" charset="0"/>
                <a:ea typeface="宋体" panose="02010600030101010101" pitchFamily="2" charset="-122"/>
              </a:rPr>
              <a:t>arr_con</a:t>
            </a:r>
            <a:r>
              <a:rPr lang="en-US" altLang="zh-CN" sz="2000" b="1" dirty="0">
                <a:solidFill>
                  <a:srgbClr val="1369B2"/>
                </a:solidFill>
                <a:latin typeface="Courier New" panose="02070309020205020404" pitchFamily="49" charset="0"/>
                <a:ea typeface="宋体" panose="02010600030101010101" pitchFamily="2" charset="-122"/>
              </a:rPr>
              <a:t>, </a:t>
            </a:r>
            <a:r>
              <a:rPr lang="en-US" altLang="zh-CN" sz="2000" b="1" dirty="0" err="1">
                <a:solidFill>
                  <a:srgbClr val="1369B2"/>
                </a:solidFill>
                <a:latin typeface="Courier New" panose="02070309020205020404" pitchFamily="49" charset="0"/>
                <a:ea typeface="宋体" panose="02010600030101010101" pitchFamily="2" charset="-122"/>
              </a:rPr>
              <a:t>arr_x</a:t>
            </a:r>
            <a:r>
              <a:rPr lang="en-US" altLang="zh-CN" sz="2000" b="1" dirty="0">
                <a:solidFill>
                  <a:srgbClr val="1369B2"/>
                </a:solidFill>
                <a:latin typeface="Courier New" panose="02070309020205020404" pitchFamily="49" charset="0"/>
                <a:ea typeface="宋体" panose="02010600030101010101" pitchFamily="2" charset="-122"/>
              </a:rPr>
              <a:t>, </a:t>
            </a:r>
            <a:r>
              <a:rPr lang="en-US" altLang="zh-CN" sz="2000" b="1" dirty="0" err="1">
                <a:solidFill>
                  <a:srgbClr val="1369B2"/>
                </a:solidFill>
                <a:latin typeface="Courier New" panose="02070309020205020404" pitchFamily="49" charset="0"/>
                <a:ea typeface="宋体" panose="02010600030101010101" pitchFamily="2" charset="-122"/>
              </a:rPr>
              <a:t>arr_y</a:t>
            </a:r>
            <a:r>
              <a:rPr lang="en-US" altLang="zh-CN" sz="2000" b="1" dirty="0">
                <a:solidFill>
                  <a:srgbClr val="1369B2"/>
                </a:solidFill>
                <a:latin typeface="Courier New" panose="02070309020205020404" pitchFamily="49" charset="0"/>
                <a:ea typeface="宋体" panose="02010600030101010101" pitchFamily="2" charset="-122"/>
              </a:rPr>
              <a:t>)</a:t>
            </a:r>
            <a:endParaRPr lang="zh-CN" altLang="zh-CN" sz="2000" b="1" dirty="0">
              <a:solidFill>
                <a:srgbClr val="1369B2"/>
              </a:solidFill>
              <a:latin typeface="Courier New" panose="02070309020205020404" pitchFamily="49" charset="0"/>
              <a:ea typeface="宋体" panose="02010600030101010101" pitchFamily="2" charset="-122"/>
            </a:endParaRPr>
          </a:p>
          <a:p>
            <a:r>
              <a:rPr lang="en-US" altLang="zh-CN" sz="2000" dirty="0">
                <a:solidFill>
                  <a:srgbClr val="000000"/>
                </a:solidFill>
                <a:latin typeface="Courier New" panose="02070309020205020404" pitchFamily="49" charset="0"/>
                <a:ea typeface="宋体" panose="02010600030101010101" pitchFamily="2" charset="-122"/>
              </a:rPr>
              <a:t>result</a:t>
            </a:r>
            <a:r>
              <a:rPr lang="zh-CN" altLang="zh-CN" sz="2000" dirty="0">
                <a:solidFill>
                  <a:srgbClr val="000000"/>
                </a:solidFill>
                <a:latin typeface="Courier New" panose="02070309020205020404" pitchFamily="49" charset="0"/>
                <a:ea typeface="宋体" panose="02010600030101010101" pitchFamily="2" charset="-122"/>
              </a:rPr>
              <a:t>  </a:t>
            </a:r>
            <a:endParaRPr lang="en-US" altLang="zh-CN" sz="2000" dirty="0">
              <a:solidFill>
                <a:srgbClr val="000000"/>
              </a:solidFill>
              <a:latin typeface="Courier New" panose="02070309020205020404" pitchFamily="49" charset="0"/>
              <a:ea typeface="宋体" panose="02010600030101010101" pitchFamily="2" charset="-122"/>
            </a:endParaRPr>
          </a:p>
        </p:txBody>
      </p:sp>
      <p:sp>
        <p:nvSpPr>
          <p:cNvPr id="6"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知识储备</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grpSp>
        <p:nvGrpSpPr>
          <p:cNvPr id="7" name="组合 6"/>
          <p:cNvGrpSpPr/>
          <p:nvPr/>
        </p:nvGrpSpPr>
        <p:grpSpPr>
          <a:xfrm>
            <a:off x="1019175" y="857056"/>
            <a:ext cx="4067919" cy="466725"/>
            <a:chOff x="1019175" y="847725"/>
            <a:chExt cx="3533775" cy="466725"/>
          </a:xfrm>
        </p:grpSpPr>
        <p:sp>
          <p:nvSpPr>
            <p:cNvPr id="8" name="同侧圆角矩形 3"/>
            <p:cNvSpPr/>
            <p:nvPr/>
          </p:nvSpPr>
          <p:spPr>
            <a:xfrm rot="10800000">
              <a:off x="1019175" y="847725"/>
              <a:ext cx="3533775" cy="466725"/>
            </a:xfrm>
            <a:prstGeom prst="round2Same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019175" y="881033"/>
              <a:ext cx="3533775" cy="400110"/>
            </a:xfrm>
            <a:prstGeom prst="rect">
              <a:avLst/>
            </a:prstGeom>
          </p:spPr>
          <p:txBody>
            <a:bodyPr wrap="square">
              <a:spAutoFit/>
            </a:bodyPr>
            <a:lstStyle/>
            <a:p>
              <a:pPr algn="ctr"/>
              <a:r>
                <a:rPr lang="en-US" altLang="zh-CN" sz="2000" dirty="0" smtClean="0">
                  <a:solidFill>
                    <a:srgbClr val="595959"/>
                  </a:solidFill>
                  <a:latin typeface="微软雅黑" panose="020B0503020204020204" pitchFamily="34" charset="-122"/>
                  <a:ea typeface="微软雅黑" panose="020B0503020204020204" pitchFamily="34" charset="-122"/>
                </a:rPr>
                <a:t>3.</a:t>
              </a:r>
              <a:r>
                <a:rPr lang="zh-CN" altLang="zh-CN" sz="2000" dirty="0" smtClean="0">
                  <a:solidFill>
                    <a:srgbClr val="595959"/>
                  </a:solidFill>
                  <a:latin typeface="微软雅黑" panose="020B0503020204020204" pitchFamily="34" charset="-122"/>
                  <a:ea typeface="微软雅黑" panose="020B0503020204020204" pitchFamily="34" charset="-122"/>
                </a:rPr>
                <a:t>条件逻辑</a:t>
              </a:r>
              <a:endParaRPr lang="zh-CN" altLang="en-US" sz="2000" dirty="0">
                <a:solidFill>
                  <a:srgbClr val="595959"/>
                </a:solidFill>
                <a:latin typeface="微软雅黑" panose="020B0503020204020204" pitchFamily="34" charset="-122"/>
                <a:ea typeface="微软雅黑" panose="020B0503020204020204" pitchFamily="34" charset="-122"/>
              </a:endParaRPr>
            </a:p>
          </p:txBody>
        </p:sp>
      </p:gr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p:nvPr/>
        </p:nvSpPr>
        <p:spPr>
          <a:xfrm>
            <a:off x="1143690" y="266995"/>
            <a:ext cx="4159427" cy="506086"/>
          </a:xfrm>
          <a:prstGeom prst="rect">
            <a:avLst/>
          </a:prstGeom>
        </p:spPr>
        <p:txBody>
          <a:bodyPr lIns="0" tIns="60958" rIns="0" bIns="60958" anchor="ctr">
            <a:noAutofit/>
          </a:bodyPr>
          <a:lstStyle>
            <a:lvl1pPr algn="ctr" defTabSz="914400" rtl="0" eaLnBrk="1" latinLnBrk="0" hangingPunct="1">
              <a:spcBef>
                <a:spcPct val="0"/>
              </a:spcBef>
              <a:buNone/>
              <a:defRPr sz="3000" b="0" kern="1200">
                <a:solidFill>
                  <a:schemeClr val="accent1"/>
                </a:solidFill>
                <a:latin typeface="U.S. 101" pitchFamily="2" charset="0"/>
                <a:ea typeface="Roboto" panose="02000000000000000000" pitchFamily="2" charset="0"/>
                <a:cs typeface="Open Sans Light" panose="020B0306030504020204" pitchFamily="34" charset="0"/>
              </a:defRPr>
            </a:lvl1pPr>
          </a:lstStyle>
          <a:p>
            <a:pPr algn="l"/>
            <a:r>
              <a:rPr lang="zh-CN" altLang="zh-CN" sz="2400" b="1" dirty="0">
                <a:solidFill>
                  <a:srgbClr val="595959"/>
                </a:solidFill>
                <a:latin typeface="微软雅黑" panose="020B0503020204020204" pitchFamily="34" charset="-122"/>
                <a:ea typeface="微软雅黑" panose="020B0503020204020204" pitchFamily="34" charset="-122"/>
                <a:cs typeface="+mn-ea"/>
              </a:rPr>
              <a:t>任务分析</a:t>
            </a:r>
            <a:endParaRPr lang="zh-CN" altLang="zh-CN" sz="2400" b="1" dirty="0">
              <a:solidFill>
                <a:srgbClr val="595959"/>
              </a:solidFill>
              <a:latin typeface="微软雅黑" panose="020B0503020204020204" pitchFamily="34" charset="-122"/>
              <a:ea typeface="微软雅黑" panose="020B0503020204020204" pitchFamily="34" charset="-122"/>
              <a:cs typeface="+mn-ea"/>
            </a:endParaRPr>
          </a:p>
        </p:txBody>
      </p:sp>
      <p:pic>
        <p:nvPicPr>
          <p:cNvPr id="11" name="Picture 2" descr="https://gimg2.baidu.com/image_search/src=http%3A%2F%2Fpic.51yuansu.com%2Fpic3%2Fcover%2F03%2F93%2F98%2F5c8f46e1f2e59_610.jpg&amp;refer=http%3A%2F%2Fpic.51yuansu.com&amp;app=2002&amp;size=f9999,10000&amp;q=a80&amp;n=0&amp;g=0n&amp;fmt=auto?sec=1658640921&amp;t=b2d79b6f1ee22924de6ebb41cb2e0dec"/>
          <p:cNvPicPr>
            <a:picLocks noChangeAspect="1" noChangeArrowheads="1"/>
          </p:cNvPicPr>
          <p:nvPr/>
        </p:nvPicPr>
        <p:blipFill rotWithShape="1">
          <a:blip r:embed="rId1">
            <a:extLst>
              <a:ext uri="{28A0092B-C50C-407E-A947-70E740481C1C}">
                <a14:useLocalDpi xmlns:a14="http://schemas.microsoft.com/office/drawing/2010/main" val="0"/>
              </a:ext>
            </a:extLst>
          </a:blip>
          <a:srcRect l="4024" t="2272" r="2178" b="12806"/>
          <a:stretch>
            <a:fillRect/>
          </a:stretch>
        </p:blipFill>
        <p:spPr bwMode="auto">
          <a:xfrm flipH="1">
            <a:off x="1198662" y="1413569"/>
            <a:ext cx="3528392" cy="4608513"/>
          </a:xfrm>
          <a:prstGeom prst="rect">
            <a:avLst/>
          </a:prstGeom>
          <a:noFill/>
          <a:extLst>
            <a:ext uri="{909E8E84-426E-40DD-AFC4-6F175D3DCCD1}">
              <a14:hiddenFill xmlns:a14="http://schemas.microsoft.com/office/drawing/2010/main">
                <a:solidFill>
                  <a:srgbClr val="FFFFFF"/>
                </a:solidFill>
              </a14:hiddenFill>
            </a:ext>
          </a:extLst>
        </p:spPr>
      </p:pic>
      <p:sp>
        <p:nvSpPr>
          <p:cNvPr id="12" name="矩形 11"/>
          <p:cNvSpPr/>
          <p:nvPr/>
        </p:nvSpPr>
        <p:spPr>
          <a:xfrm>
            <a:off x="6632700" y="2709714"/>
            <a:ext cx="2954656" cy="461665"/>
          </a:xfrm>
          <a:prstGeom prst="rect">
            <a:avLst/>
          </a:prstGeom>
        </p:spPr>
        <p:txBody>
          <a:bodyPr wrap="none">
            <a:spAutoFit/>
          </a:bodyPr>
          <a:lstStyle/>
          <a:p>
            <a:pPr indent="0" algn="ctr"/>
            <a:r>
              <a:rPr lang="en-US" altLang="zh-CN" b="1" dirty="0" smtClean="0">
                <a:solidFill>
                  <a:srgbClr val="1369B2"/>
                </a:solidFill>
                <a:latin typeface="微软雅黑" panose="020B0503020204020204" pitchFamily="34" charset="-122"/>
                <a:ea typeface="微软雅黑" panose="020B0503020204020204" pitchFamily="34" charset="-122"/>
              </a:rPr>
              <a:t>【</a:t>
            </a:r>
            <a:r>
              <a:rPr lang="zh-CN" altLang="en-US" b="1" dirty="0" smtClean="0">
                <a:solidFill>
                  <a:srgbClr val="1369B2"/>
                </a:solidFill>
                <a:latin typeface="微软雅黑" panose="020B0503020204020204" pitchFamily="34" charset="-122"/>
                <a:ea typeface="微软雅黑" panose="020B0503020204020204" pitchFamily="34" charset="-122"/>
              </a:rPr>
              <a:t>任务的实现思路</a:t>
            </a:r>
            <a:r>
              <a:rPr lang="en-US" altLang="zh-CN" b="1" dirty="0" smtClean="0">
                <a:solidFill>
                  <a:srgbClr val="1369B2"/>
                </a:solidFill>
                <a:latin typeface="微软雅黑" panose="020B0503020204020204" pitchFamily="34" charset="-122"/>
                <a:ea typeface="微软雅黑" panose="020B0503020204020204" pitchFamily="34" charset="-122"/>
              </a:rPr>
              <a:t>】</a:t>
            </a:r>
            <a:endParaRPr lang="en-US" altLang="zh-CN" b="1" dirty="0">
              <a:solidFill>
                <a:srgbClr val="1369B2"/>
              </a:solidFill>
            </a:endParaRPr>
          </a:p>
        </p:txBody>
      </p:sp>
      <p:sp>
        <p:nvSpPr>
          <p:cNvPr id="13" name="TextBox 35"/>
          <p:cNvSpPr txBox="1">
            <a:spLocks noChangeArrowheads="1"/>
          </p:cNvSpPr>
          <p:nvPr/>
        </p:nvSpPr>
        <p:spPr bwMode="auto">
          <a:xfrm>
            <a:off x="6743278" y="3357786"/>
            <a:ext cx="3456384" cy="1438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生成</a:t>
            </a:r>
            <a:r>
              <a:rPr lang="zh-CN" altLang="zh-CN" sz="1900" dirty="0">
                <a:solidFill>
                  <a:srgbClr val="595959"/>
                </a:solidFill>
                <a:latin typeface="微软雅黑" panose="020B0503020204020204" pitchFamily="34" charset="-122"/>
                <a:ea typeface="微软雅黑" panose="020B0503020204020204" pitchFamily="34" charset="-122"/>
              </a:rPr>
              <a:t>随机步数</a:t>
            </a:r>
            <a:r>
              <a:rPr lang="zh-CN" altLang="zh-CN" sz="1900" dirty="0" smtClean="0">
                <a:solidFill>
                  <a:srgbClr val="595959"/>
                </a:solidFill>
                <a:latin typeface="微软雅黑" panose="020B0503020204020204" pitchFamily="34" charset="-122"/>
                <a:ea typeface="微软雅黑" panose="020B0503020204020204" pitchFamily="34" charset="-122"/>
              </a:rPr>
              <a:t>情况</a:t>
            </a:r>
            <a:r>
              <a:rPr lang="zh-CN" altLang="en-US" sz="1900" dirty="0" smtClean="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计算</a:t>
            </a:r>
            <a:r>
              <a:rPr lang="zh-CN" altLang="zh-CN" sz="1900" dirty="0">
                <a:solidFill>
                  <a:srgbClr val="595959"/>
                </a:solidFill>
                <a:latin typeface="微软雅黑" panose="020B0503020204020204" pitchFamily="34" charset="-122"/>
                <a:ea typeface="微软雅黑" panose="020B0503020204020204" pitchFamily="34" charset="-122"/>
              </a:rPr>
              <a:t>最远</a:t>
            </a:r>
            <a:r>
              <a:rPr lang="zh-CN" altLang="zh-CN" sz="1900" dirty="0" smtClean="0">
                <a:solidFill>
                  <a:srgbClr val="595959"/>
                </a:solidFill>
                <a:latin typeface="微软雅黑" panose="020B0503020204020204" pitchFamily="34" charset="-122"/>
                <a:ea typeface="微软雅黑" panose="020B0503020204020204" pitchFamily="34" charset="-122"/>
              </a:rPr>
              <a:t>距离</a:t>
            </a:r>
            <a:r>
              <a:rPr lang="zh-CN" altLang="en-US" sz="1900" dirty="0" smtClean="0">
                <a:solidFill>
                  <a:srgbClr val="595959"/>
                </a:solidFill>
                <a:latin typeface="微软雅黑" panose="020B0503020204020204" pitchFamily="34" charset="-122"/>
                <a:ea typeface="微软雅黑" panose="020B0503020204020204" pitchFamily="34" charset="-122"/>
              </a:rPr>
              <a:t>。</a:t>
            </a:r>
            <a:endParaRPr lang="en-US" altLang="zh-CN" sz="1900" dirty="0">
              <a:solidFill>
                <a:srgbClr val="595959"/>
              </a:solidFill>
              <a:latin typeface="微软雅黑" panose="020B0503020204020204" pitchFamily="34" charset="-122"/>
              <a:ea typeface="微软雅黑" panose="020B0503020204020204" pitchFamily="34" charset="-122"/>
            </a:endParaRPr>
          </a:p>
          <a:p>
            <a:pPr marL="457200" indent="-457200" algn="just">
              <a:lnSpc>
                <a:spcPct val="150000"/>
              </a:lnSpc>
              <a:buFont typeface="+mj-ea"/>
              <a:buAutoNum type="circleNumDbPlain"/>
            </a:pPr>
            <a:r>
              <a:rPr lang="zh-CN" altLang="zh-CN" sz="1900" dirty="0" smtClean="0">
                <a:solidFill>
                  <a:srgbClr val="595959"/>
                </a:solidFill>
                <a:latin typeface="微软雅黑" panose="020B0503020204020204" pitchFamily="34" charset="-122"/>
                <a:ea typeface="微软雅黑" panose="020B0503020204020204" pitchFamily="34" charset="-122"/>
              </a:rPr>
              <a:t>计算</a:t>
            </a:r>
            <a:r>
              <a:rPr lang="zh-CN" altLang="zh-CN" sz="1900" dirty="0">
                <a:solidFill>
                  <a:srgbClr val="595959"/>
                </a:solidFill>
                <a:latin typeface="微软雅黑" panose="020B0503020204020204" pitchFamily="34" charset="-122"/>
                <a:ea typeface="微软雅黑" panose="020B0503020204020204" pitchFamily="34" charset="-122"/>
              </a:rPr>
              <a:t>总步</a:t>
            </a:r>
            <a:r>
              <a:rPr lang="zh-CN" altLang="zh-CN" sz="1900" dirty="0" smtClean="0">
                <a:solidFill>
                  <a:srgbClr val="595959"/>
                </a:solidFill>
                <a:latin typeface="微软雅黑" panose="020B0503020204020204" pitchFamily="34" charset="-122"/>
                <a:ea typeface="微软雅黑" panose="020B0503020204020204" pitchFamily="34" charset="-122"/>
              </a:rPr>
              <a:t>数</a:t>
            </a:r>
            <a:r>
              <a:rPr lang="zh-CN" altLang="en-US" sz="1900" dirty="0" smtClean="0">
                <a:solidFill>
                  <a:srgbClr val="595959"/>
                </a:solidFill>
                <a:latin typeface="微软雅黑" panose="020B0503020204020204" pitchFamily="34" charset="-122"/>
                <a:ea typeface="微软雅黑" panose="020B0503020204020204" pitchFamily="34" charset="-122"/>
              </a:rPr>
              <a:t>。</a:t>
            </a:r>
            <a:endParaRPr lang="zh-CN" altLang="zh-CN" sz="1900" dirty="0">
              <a:solidFill>
                <a:srgbClr val="595959"/>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extBox 48"/>
          <p:cNvSpPr txBox="1"/>
          <p:nvPr/>
        </p:nvSpPr>
        <p:spPr>
          <a:xfrm>
            <a:off x="3970118" y="3014256"/>
            <a:ext cx="6733001" cy="830997"/>
          </a:xfrm>
          <a:prstGeom prst="rect">
            <a:avLst/>
          </a:prstGeom>
          <a:noFill/>
        </p:spPr>
        <p:txBody>
          <a:bodyPr wrap="square" lIns="91443" tIns="45720" rIns="91443" bIns="45720" rtlCol="0">
            <a:spAutoFit/>
          </a:bodyPr>
          <a:lstStyle/>
          <a:p>
            <a:pPr algn="ctr"/>
            <a:r>
              <a:rPr lang="zh-CN" altLang="zh-CN" sz="4800" b="1" dirty="0">
                <a:solidFill>
                  <a:srgbClr val="595959"/>
                </a:solidFill>
                <a:latin typeface="微软雅黑" panose="020B0503020204020204" pitchFamily="34" charset="-122"/>
                <a:ea typeface="微软雅黑" panose="020B0503020204020204" pitchFamily="34" charset="-122"/>
                <a:cs typeface="+mn-ea"/>
              </a:rPr>
              <a:t>转换销售数据</a:t>
            </a:r>
            <a:endParaRPr lang="zh-CN" altLang="zh-CN" sz="4800" b="1" dirty="0">
              <a:solidFill>
                <a:srgbClr val="595959"/>
              </a:solidFill>
              <a:latin typeface="微软雅黑" panose="020B0503020204020204" pitchFamily="34" charset="-122"/>
              <a:ea typeface="微软雅黑" panose="020B0503020204020204" pitchFamily="34" charset="-122"/>
              <a:cs typeface="+mn-ea"/>
            </a:endParaRPr>
          </a:p>
        </p:txBody>
      </p:sp>
      <p:sp>
        <p:nvSpPr>
          <p:cNvPr id="5" name="TextBox 48"/>
          <p:cNvSpPr txBox="1"/>
          <p:nvPr/>
        </p:nvSpPr>
        <p:spPr>
          <a:xfrm>
            <a:off x="1126654" y="2614146"/>
            <a:ext cx="2232248" cy="1631216"/>
          </a:xfrm>
          <a:prstGeom prst="rect">
            <a:avLst/>
          </a:prstGeom>
          <a:noFill/>
        </p:spPr>
        <p:txBody>
          <a:bodyPr wrap="square" lIns="91443" tIns="45720" rIns="91443" bIns="45720" rtlCol="0">
            <a:spAutoFit/>
          </a:bodyPr>
          <a:lstStyle/>
          <a:p>
            <a:pPr algn="ctr"/>
            <a:r>
              <a:rPr lang="zh-CN" altLang="en-US" sz="5000" b="1" dirty="0" smtClean="0">
                <a:solidFill>
                  <a:srgbClr val="FAFAFA"/>
                </a:solidFill>
                <a:latin typeface="微软雅黑" panose="020B0503020204020204" pitchFamily="34" charset="-122"/>
                <a:ea typeface="微软雅黑" panose="020B0503020204020204" pitchFamily="34" charset="-122"/>
                <a:cs typeface="+mn-ea"/>
                <a:sym typeface="+mn-lt"/>
              </a:rPr>
              <a:t>任务</a:t>
            </a:r>
            <a:endPar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endParaRPr>
          </a:p>
          <a:p>
            <a:pPr algn="ctr"/>
            <a:r>
              <a:rPr lang="en-US" altLang="zh-CN" sz="5000" b="1" dirty="0" smtClean="0">
                <a:solidFill>
                  <a:srgbClr val="FAFAFA"/>
                </a:solidFill>
                <a:latin typeface="微软雅黑" panose="020B0503020204020204" pitchFamily="34" charset="-122"/>
                <a:ea typeface="微软雅黑" panose="020B0503020204020204" pitchFamily="34" charset="-122"/>
                <a:cs typeface="+mn-ea"/>
                <a:sym typeface="+mn-lt"/>
              </a:rPr>
              <a:t>2-6</a:t>
            </a:r>
            <a:endParaRPr lang="en-US" altLang="en-GB" sz="5000" b="1" dirty="0">
              <a:solidFill>
                <a:srgbClr val="FAFAFA"/>
              </a:solidFill>
              <a:latin typeface="微软雅黑" panose="020B0503020204020204" pitchFamily="34" charset="-122"/>
              <a:ea typeface="微软雅黑" panose="020B0503020204020204" pitchFamily="34" charset="-122"/>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tags/tag1.xml><?xml version="1.0" encoding="utf-8"?>
<p:tagLst xmlns:p="http://schemas.openxmlformats.org/presentationml/2006/main">
  <p:tag name="ISPRING_RESOURCE_PATHS_HASH_PRESENTER" val="3f15e6573a385e41c33bb97e7105a62faa5c484"/>
</p:tagLst>
</file>

<file path=ppt/theme/theme1.xml><?xml version="1.0" encoding="utf-8"?>
<a:theme xmlns:a="http://schemas.openxmlformats.org/drawingml/2006/main" name="webwppDef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自定义 237">
      <a:dk1>
        <a:sysClr val="windowText" lastClr="000000"/>
      </a:dk1>
      <a:lt1>
        <a:sysClr val="window" lastClr="FFFFFF"/>
      </a:lt1>
      <a:dk2>
        <a:srgbClr val="1F497D"/>
      </a:dk2>
      <a:lt2>
        <a:srgbClr val="EEECE1"/>
      </a:lt2>
      <a:accent1>
        <a:srgbClr val="005DA2"/>
      </a:accent1>
      <a:accent2>
        <a:srgbClr val="C4C7CB"/>
      </a:accent2>
      <a:accent3>
        <a:srgbClr val="7F7F7F"/>
      </a:accent3>
      <a:accent4>
        <a:srgbClr val="7F7F7F"/>
      </a:accent4>
      <a:accent5>
        <a:srgbClr val="7F7F7F"/>
      </a:accent5>
      <a:accent6>
        <a:srgbClr val="7F7F7F"/>
      </a:accent6>
      <a:hlink>
        <a:srgbClr val="17365D"/>
      </a:hlink>
      <a:folHlink>
        <a:srgbClr val="548DD4"/>
      </a:folHlink>
    </a:clrScheme>
    <a:fontScheme name="ud0ofpxa">
      <a:majorFont>
        <a:latin typeface="字魂105号-简雅黑"/>
        <a:ea typeface="字魂105号-简雅黑"/>
        <a:cs typeface=""/>
      </a:majorFont>
      <a:minorFont>
        <a:latin typeface="字魂105号-简雅黑"/>
        <a:ea typeface="字魂105号-简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sz="1200" dirty="0" smtClean="0">
            <a:solidFill>
              <a:schemeClr val="tx1">
                <a:lumMod val="75000"/>
                <a:lumOff val="25000"/>
              </a:schemeClr>
            </a:solidFill>
            <a:latin typeface="微软雅黑" panose="020B0503020204020204" pitchFamily="34" charset="-122"/>
            <a:ea typeface="微软雅黑" panose="020B0503020204020204" pitchFamily="34"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15452</Words>
  <Application>WPS 演示</Application>
  <PresentationFormat>自定义</PresentationFormat>
  <Paragraphs>1568</Paragraphs>
  <Slides>128</Slides>
  <Notes>128</Notes>
  <HiddenSlides>0</HiddenSlides>
  <MMClips>0</MMClips>
  <ScaleCrop>false</ScaleCrop>
  <HeadingPairs>
    <vt:vector size="6" baseType="variant">
      <vt:variant>
        <vt:lpstr>已用的字体</vt:lpstr>
      </vt:variant>
      <vt:variant>
        <vt:i4>20</vt:i4>
      </vt:variant>
      <vt:variant>
        <vt:lpstr>主题</vt:lpstr>
      </vt:variant>
      <vt:variant>
        <vt:i4>2</vt:i4>
      </vt:variant>
      <vt:variant>
        <vt:lpstr>幻灯片标题</vt:lpstr>
      </vt:variant>
      <vt:variant>
        <vt:i4>128</vt:i4>
      </vt:variant>
    </vt:vector>
  </HeadingPairs>
  <TitlesOfParts>
    <vt:vector size="150" baseType="lpstr">
      <vt:lpstr>Arial</vt:lpstr>
      <vt:lpstr>宋体</vt:lpstr>
      <vt:lpstr>Wingdings</vt:lpstr>
      <vt:lpstr>微软雅黑</vt:lpstr>
      <vt:lpstr>Source Han Sans K Bold</vt:lpstr>
      <vt:lpstr>Calibri</vt:lpstr>
      <vt:lpstr>U.S. 101</vt:lpstr>
      <vt:lpstr>Segoe Print</vt:lpstr>
      <vt:lpstr>Roboto</vt:lpstr>
      <vt:lpstr>Open Sans Light</vt:lpstr>
      <vt:lpstr>Times New Roman</vt:lpstr>
      <vt:lpstr>字魂105号-简雅黑</vt:lpstr>
      <vt:lpstr>黑体</vt:lpstr>
      <vt:lpstr>Arial Unicode MS</vt:lpstr>
      <vt:lpstr>思源宋体 CN</vt:lpstr>
      <vt:lpstr>等线</vt:lpstr>
      <vt:lpstr>Courier New</vt:lpstr>
      <vt:lpstr>Yu Gothic UI Semibold</vt:lpstr>
      <vt:lpstr>Source Han Sans K Bold</vt:lpstr>
      <vt:lpstr>思源宋体 CN</vt:lpstr>
      <vt:lpstr>webwppDefTheme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蓝白商务述职报告工作总结ppt模板</dc:title>
  <dc:creator>常董</dc:creator>
  <cp:lastModifiedBy>拽完了</cp:lastModifiedBy>
  <cp:revision>2829</cp:revision>
  <dcterms:created xsi:type="dcterms:W3CDTF">2020-11-11T09:29:00Z</dcterms:created>
  <dcterms:modified xsi:type="dcterms:W3CDTF">2026-03-01T15:12:29Z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2052-12.1.0.24657</vt:lpwstr>
  </property>
  <property fmtid="{D5CDD505-2E9C-101B-9397-08002B2CF9AE}" pid="3" name="ICV">
    <vt:lpwstr>47A560C967084515BF9CF68157A99958_12</vt:lpwstr>
  </property>
</Properties>
</file>