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7" r:id="rId3"/>
  </p:sldMasterIdLst>
  <p:notesMasterIdLst>
    <p:notesMasterId r:id="rId5"/>
  </p:notesMasterIdLst>
  <p:handoutMasterIdLst>
    <p:handoutMasterId r:id="rId114"/>
  </p:handoutMasterIdLst>
  <p:sldIdLst>
    <p:sldId id="325" r:id="rId4"/>
    <p:sldId id="264" r:id="rId6"/>
    <p:sldId id="348" r:id="rId7"/>
    <p:sldId id="398" r:id="rId8"/>
    <p:sldId id="328" r:id="rId9"/>
    <p:sldId id="327" r:id="rId10"/>
    <p:sldId id="309" r:id="rId11"/>
    <p:sldId id="400" r:id="rId12"/>
    <p:sldId id="511" r:id="rId13"/>
    <p:sldId id="401" r:id="rId14"/>
    <p:sldId id="512" r:id="rId15"/>
    <p:sldId id="513" r:id="rId16"/>
    <p:sldId id="514" r:id="rId17"/>
    <p:sldId id="515" r:id="rId18"/>
    <p:sldId id="516" r:id="rId19"/>
    <p:sldId id="517" r:id="rId20"/>
    <p:sldId id="518" r:id="rId21"/>
    <p:sldId id="519" r:id="rId22"/>
    <p:sldId id="520" r:id="rId23"/>
    <p:sldId id="521" r:id="rId24"/>
    <p:sldId id="522" r:id="rId25"/>
    <p:sldId id="523" r:id="rId26"/>
    <p:sldId id="524" r:id="rId27"/>
    <p:sldId id="525" r:id="rId28"/>
    <p:sldId id="526" r:id="rId29"/>
    <p:sldId id="527" r:id="rId30"/>
    <p:sldId id="528" r:id="rId31"/>
    <p:sldId id="529" r:id="rId32"/>
    <p:sldId id="530" r:id="rId33"/>
    <p:sldId id="531" r:id="rId34"/>
    <p:sldId id="532" r:id="rId35"/>
    <p:sldId id="533" r:id="rId36"/>
    <p:sldId id="534" r:id="rId37"/>
    <p:sldId id="535" r:id="rId38"/>
    <p:sldId id="536" r:id="rId39"/>
    <p:sldId id="537" r:id="rId40"/>
    <p:sldId id="538" r:id="rId41"/>
    <p:sldId id="539" r:id="rId42"/>
    <p:sldId id="540" r:id="rId43"/>
    <p:sldId id="541" r:id="rId44"/>
    <p:sldId id="542" r:id="rId45"/>
    <p:sldId id="543" r:id="rId46"/>
    <p:sldId id="544" r:id="rId47"/>
    <p:sldId id="545" r:id="rId48"/>
    <p:sldId id="546" r:id="rId49"/>
    <p:sldId id="547" r:id="rId50"/>
    <p:sldId id="548" r:id="rId51"/>
    <p:sldId id="549" r:id="rId52"/>
    <p:sldId id="550" r:id="rId53"/>
    <p:sldId id="551" r:id="rId54"/>
    <p:sldId id="552" r:id="rId55"/>
    <p:sldId id="555" r:id="rId56"/>
    <p:sldId id="553" r:id="rId57"/>
    <p:sldId id="554" r:id="rId58"/>
    <p:sldId id="557" r:id="rId59"/>
    <p:sldId id="556" r:id="rId60"/>
    <p:sldId id="558" r:id="rId61"/>
    <p:sldId id="559" r:id="rId62"/>
    <p:sldId id="560" r:id="rId63"/>
    <p:sldId id="561" r:id="rId64"/>
    <p:sldId id="562" r:id="rId65"/>
    <p:sldId id="563" r:id="rId66"/>
    <p:sldId id="564" r:id="rId67"/>
    <p:sldId id="565" r:id="rId68"/>
    <p:sldId id="566" r:id="rId69"/>
    <p:sldId id="567" r:id="rId70"/>
    <p:sldId id="568" r:id="rId71"/>
    <p:sldId id="569" r:id="rId72"/>
    <p:sldId id="570" r:id="rId73"/>
    <p:sldId id="571" r:id="rId74"/>
    <p:sldId id="572" r:id="rId75"/>
    <p:sldId id="573" r:id="rId76"/>
    <p:sldId id="574" r:id="rId77"/>
    <p:sldId id="575" r:id="rId78"/>
    <p:sldId id="576" r:id="rId79"/>
    <p:sldId id="577" r:id="rId80"/>
    <p:sldId id="578" r:id="rId81"/>
    <p:sldId id="579" r:id="rId82"/>
    <p:sldId id="580" r:id="rId83"/>
    <p:sldId id="581" r:id="rId84"/>
    <p:sldId id="582" r:id="rId85"/>
    <p:sldId id="584" r:id="rId86"/>
    <p:sldId id="585" r:id="rId87"/>
    <p:sldId id="586" r:id="rId88"/>
    <p:sldId id="587" r:id="rId89"/>
    <p:sldId id="588" r:id="rId90"/>
    <p:sldId id="589" r:id="rId91"/>
    <p:sldId id="590" r:id="rId92"/>
    <p:sldId id="591" r:id="rId93"/>
    <p:sldId id="592" r:id="rId94"/>
    <p:sldId id="593" r:id="rId95"/>
    <p:sldId id="594" r:id="rId96"/>
    <p:sldId id="595" r:id="rId97"/>
    <p:sldId id="596" r:id="rId98"/>
    <p:sldId id="597" r:id="rId99"/>
    <p:sldId id="598" r:id="rId100"/>
    <p:sldId id="599" r:id="rId101"/>
    <p:sldId id="600" r:id="rId102"/>
    <p:sldId id="601" r:id="rId103"/>
    <p:sldId id="602" r:id="rId104"/>
    <p:sldId id="603" r:id="rId105"/>
    <p:sldId id="604" r:id="rId106"/>
    <p:sldId id="605" r:id="rId107"/>
    <p:sldId id="606" r:id="rId108"/>
    <p:sldId id="607" r:id="rId109"/>
    <p:sldId id="608" r:id="rId110"/>
    <p:sldId id="609" r:id="rId111"/>
    <p:sldId id="610" r:id="rId112"/>
    <p:sldId id="326" r:id="rId113"/>
  </p:sldIdLst>
  <p:sldSz cx="12190095" cy="6859270"/>
  <p:notesSz cx="6858000" cy="9144000"/>
  <p:custDataLst>
    <p:tags r:id="rId118"/>
  </p:custDataLst>
  <p:defaultTextStyle>
    <a:defPPr>
      <a:defRPr lang="zh-CN"/>
    </a:defPPr>
    <a:lvl1pPr marL="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8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4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80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6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2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8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0" userDrawn="1">
          <p15:clr>
            <a:srgbClr val="A4A3A4"/>
          </p15:clr>
        </p15:guide>
        <p15:guide id="2" pos="256" userDrawn="1">
          <p15:clr>
            <a:srgbClr val="A4A3A4"/>
          </p15:clr>
        </p15:guide>
        <p15:guide id="3" pos="65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69B2"/>
    <a:srgbClr val="0075CC"/>
    <a:srgbClr val="FF0000"/>
    <a:srgbClr val="595959"/>
    <a:srgbClr val="F2F2F2"/>
    <a:srgbClr val="FA0102"/>
    <a:srgbClr val="1370C0"/>
    <a:srgbClr val="8D8D8D"/>
    <a:srgbClr val="FFFFFF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511" autoAdjust="0"/>
    <p:restoredTop sz="95894" autoAdjust="0"/>
  </p:normalViewPr>
  <p:slideViewPr>
    <p:cSldViewPr showGuides="1">
      <p:cViewPr varScale="1">
        <p:scale>
          <a:sx n="60" d="100"/>
          <a:sy n="60" d="100"/>
        </p:scale>
        <p:origin x="108" y="1206"/>
      </p:cViewPr>
      <p:guideLst>
        <p:guide orient="horz" pos="2150"/>
        <p:guide pos="256"/>
        <p:guide pos="65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5070"/>
    </p:cViewPr>
  </p:sorterViewPr>
  <p:notesViewPr>
    <p:cSldViewPr>
      <p:cViewPr varScale="1">
        <p:scale>
          <a:sx n="86" d="100"/>
          <a:sy n="86" d="100"/>
        </p:scale>
        <p:origin x="-3810" y="-90"/>
      </p:cViewPr>
      <p:guideLst>
        <p:guide orient="horz" pos="2866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9" Type="http://schemas.openxmlformats.org/officeDocument/2006/relationships/slide" Target="slides/slide95.xml"/><Relationship Id="rId98" Type="http://schemas.openxmlformats.org/officeDocument/2006/relationships/slide" Target="slides/slide94.xml"/><Relationship Id="rId97" Type="http://schemas.openxmlformats.org/officeDocument/2006/relationships/slide" Target="slides/slide93.xml"/><Relationship Id="rId96" Type="http://schemas.openxmlformats.org/officeDocument/2006/relationships/slide" Target="slides/slide92.xml"/><Relationship Id="rId95" Type="http://schemas.openxmlformats.org/officeDocument/2006/relationships/slide" Target="slides/slide91.xml"/><Relationship Id="rId94" Type="http://schemas.openxmlformats.org/officeDocument/2006/relationships/slide" Target="slides/slide90.xml"/><Relationship Id="rId93" Type="http://schemas.openxmlformats.org/officeDocument/2006/relationships/slide" Target="slides/slide89.xml"/><Relationship Id="rId92" Type="http://schemas.openxmlformats.org/officeDocument/2006/relationships/slide" Target="slides/slide88.xml"/><Relationship Id="rId91" Type="http://schemas.openxmlformats.org/officeDocument/2006/relationships/slide" Target="slides/slide87.xml"/><Relationship Id="rId90" Type="http://schemas.openxmlformats.org/officeDocument/2006/relationships/slide" Target="slides/slide86.xml"/><Relationship Id="rId9" Type="http://schemas.openxmlformats.org/officeDocument/2006/relationships/slide" Target="slides/slide5.xml"/><Relationship Id="rId89" Type="http://schemas.openxmlformats.org/officeDocument/2006/relationships/slide" Target="slides/slide85.xml"/><Relationship Id="rId88" Type="http://schemas.openxmlformats.org/officeDocument/2006/relationships/slide" Target="slides/slide84.xml"/><Relationship Id="rId87" Type="http://schemas.openxmlformats.org/officeDocument/2006/relationships/slide" Target="slides/slide83.xml"/><Relationship Id="rId86" Type="http://schemas.openxmlformats.org/officeDocument/2006/relationships/slide" Target="slides/slide82.xml"/><Relationship Id="rId85" Type="http://schemas.openxmlformats.org/officeDocument/2006/relationships/slide" Target="slides/slide81.xml"/><Relationship Id="rId84" Type="http://schemas.openxmlformats.org/officeDocument/2006/relationships/slide" Target="slides/slide80.xml"/><Relationship Id="rId83" Type="http://schemas.openxmlformats.org/officeDocument/2006/relationships/slide" Target="slides/slide79.xml"/><Relationship Id="rId82" Type="http://schemas.openxmlformats.org/officeDocument/2006/relationships/slide" Target="slides/slide78.xml"/><Relationship Id="rId81" Type="http://schemas.openxmlformats.org/officeDocument/2006/relationships/slide" Target="slides/slide77.xml"/><Relationship Id="rId80" Type="http://schemas.openxmlformats.org/officeDocument/2006/relationships/slide" Target="slides/slide76.xml"/><Relationship Id="rId8" Type="http://schemas.openxmlformats.org/officeDocument/2006/relationships/slide" Target="slides/slide4.xml"/><Relationship Id="rId79" Type="http://schemas.openxmlformats.org/officeDocument/2006/relationships/slide" Target="slides/slide75.xml"/><Relationship Id="rId78" Type="http://schemas.openxmlformats.org/officeDocument/2006/relationships/slide" Target="slides/slide74.xml"/><Relationship Id="rId77" Type="http://schemas.openxmlformats.org/officeDocument/2006/relationships/slide" Target="slides/slide73.xml"/><Relationship Id="rId76" Type="http://schemas.openxmlformats.org/officeDocument/2006/relationships/slide" Target="slides/slide72.xml"/><Relationship Id="rId75" Type="http://schemas.openxmlformats.org/officeDocument/2006/relationships/slide" Target="slides/slide71.xml"/><Relationship Id="rId74" Type="http://schemas.openxmlformats.org/officeDocument/2006/relationships/slide" Target="slides/slide70.xml"/><Relationship Id="rId73" Type="http://schemas.openxmlformats.org/officeDocument/2006/relationships/slide" Target="slides/slide69.xml"/><Relationship Id="rId72" Type="http://schemas.openxmlformats.org/officeDocument/2006/relationships/slide" Target="slides/slide68.xml"/><Relationship Id="rId71" Type="http://schemas.openxmlformats.org/officeDocument/2006/relationships/slide" Target="slides/slide67.xml"/><Relationship Id="rId70" Type="http://schemas.openxmlformats.org/officeDocument/2006/relationships/slide" Target="slides/slide66.xml"/><Relationship Id="rId7" Type="http://schemas.openxmlformats.org/officeDocument/2006/relationships/slide" Target="slides/slide3.xml"/><Relationship Id="rId69" Type="http://schemas.openxmlformats.org/officeDocument/2006/relationships/slide" Target="slides/slide65.xml"/><Relationship Id="rId68" Type="http://schemas.openxmlformats.org/officeDocument/2006/relationships/slide" Target="slides/slide64.xml"/><Relationship Id="rId67" Type="http://schemas.openxmlformats.org/officeDocument/2006/relationships/slide" Target="slides/slide63.xml"/><Relationship Id="rId66" Type="http://schemas.openxmlformats.org/officeDocument/2006/relationships/slide" Target="slides/slide62.xml"/><Relationship Id="rId65" Type="http://schemas.openxmlformats.org/officeDocument/2006/relationships/slide" Target="slides/slide61.xml"/><Relationship Id="rId64" Type="http://schemas.openxmlformats.org/officeDocument/2006/relationships/slide" Target="slides/slide60.xml"/><Relationship Id="rId63" Type="http://schemas.openxmlformats.org/officeDocument/2006/relationships/slide" Target="slides/slide59.xml"/><Relationship Id="rId62" Type="http://schemas.openxmlformats.org/officeDocument/2006/relationships/slide" Target="slides/slide58.xml"/><Relationship Id="rId61" Type="http://schemas.openxmlformats.org/officeDocument/2006/relationships/slide" Target="slides/slide57.xml"/><Relationship Id="rId60" Type="http://schemas.openxmlformats.org/officeDocument/2006/relationships/slide" Target="slides/slide56.xml"/><Relationship Id="rId6" Type="http://schemas.openxmlformats.org/officeDocument/2006/relationships/slide" Target="slides/slide2.xml"/><Relationship Id="rId59" Type="http://schemas.openxmlformats.org/officeDocument/2006/relationships/slide" Target="slides/slide55.xml"/><Relationship Id="rId58" Type="http://schemas.openxmlformats.org/officeDocument/2006/relationships/slide" Target="slides/slide54.xml"/><Relationship Id="rId57" Type="http://schemas.openxmlformats.org/officeDocument/2006/relationships/slide" Target="slides/slide53.xml"/><Relationship Id="rId56" Type="http://schemas.openxmlformats.org/officeDocument/2006/relationships/slide" Target="slides/slide52.xml"/><Relationship Id="rId55" Type="http://schemas.openxmlformats.org/officeDocument/2006/relationships/slide" Target="slides/slide51.xml"/><Relationship Id="rId54" Type="http://schemas.openxmlformats.org/officeDocument/2006/relationships/slide" Target="slides/slide50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" Type="http://schemas.openxmlformats.org/officeDocument/2006/relationships/notesMaster" Target="notesMasters/notesMaster1.xml"/><Relationship Id="rId49" Type="http://schemas.openxmlformats.org/officeDocument/2006/relationships/slide" Target="slides/slide4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8" Type="http://schemas.openxmlformats.org/officeDocument/2006/relationships/tags" Target="tags/tag3.xml"/><Relationship Id="rId117" Type="http://schemas.openxmlformats.org/officeDocument/2006/relationships/tableStyles" Target="tableStyles.xml"/><Relationship Id="rId116" Type="http://schemas.openxmlformats.org/officeDocument/2006/relationships/viewProps" Target="viewProps.xml"/><Relationship Id="rId115" Type="http://schemas.openxmlformats.org/officeDocument/2006/relationships/presProps" Target="presProps.xml"/><Relationship Id="rId114" Type="http://schemas.openxmlformats.org/officeDocument/2006/relationships/handoutMaster" Target="handoutMasters/handoutMaster1.xml"/><Relationship Id="rId113" Type="http://schemas.openxmlformats.org/officeDocument/2006/relationships/slide" Target="slides/slide109.xml"/><Relationship Id="rId112" Type="http://schemas.openxmlformats.org/officeDocument/2006/relationships/slide" Target="slides/slide108.xml"/><Relationship Id="rId111" Type="http://schemas.openxmlformats.org/officeDocument/2006/relationships/slide" Target="slides/slide107.xml"/><Relationship Id="rId110" Type="http://schemas.openxmlformats.org/officeDocument/2006/relationships/slide" Target="slides/slide106.xml"/><Relationship Id="rId11" Type="http://schemas.openxmlformats.org/officeDocument/2006/relationships/slide" Target="slides/slide7.xml"/><Relationship Id="rId109" Type="http://schemas.openxmlformats.org/officeDocument/2006/relationships/slide" Target="slides/slide105.xml"/><Relationship Id="rId108" Type="http://schemas.openxmlformats.org/officeDocument/2006/relationships/slide" Target="slides/slide104.xml"/><Relationship Id="rId107" Type="http://schemas.openxmlformats.org/officeDocument/2006/relationships/slide" Target="slides/slide103.xml"/><Relationship Id="rId106" Type="http://schemas.openxmlformats.org/officeDocument/2006/relationships/slide" Target="slides/slide102.xml"/><Relationship Id="rId105" Type="http://schemas.openxmlformats.org/officeDocument/2006/relationships/slide" Target="slides/slide101.xml"/><Relationship Id="rId104" Type="http://schemas.openxmlformats.org/officeDocument/2006/relationships/slide" Target="slides/slide100.xml"/><Relationship Id="rId103" Type="http://schemas.openxmlformats.org/officeDocument/2006/relationships/slide" Target="slides/slide99.xml"/><Relationship Id="rId102" Type="http://schemas.openxmlformats.org/officeDocument/2006/relationships/slide" Target="slides/slide98.xml"/><Relationship Id="rId101" Type="http://schemas.openxmlformats.org/officeDocument/2006/relationships/slide" Target="slides/slide97.xml"/><Relationship Id="rId100" Type="http://schemas.openxmlformats.org/officeDocument/2006/relationships/slide" Target="slides/slide96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53A075-29DF-4CAE-8BA7-CDA0ED456C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924EE-29F1-4E68-A53A-86CBCBDF827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B73EA-EE91-4E33-A9C1-8BF5DD7139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8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4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80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6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2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8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0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2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3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4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5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6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7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8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9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2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3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4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5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6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7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8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0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2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3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4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5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6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7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8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0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2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3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4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5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6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7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8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0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2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3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4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5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6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7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8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0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2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3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4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5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6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7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8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669777" y="2309308"/>
            <a:ext cx="10850541" cy="899333"/>
          </a:xfrm>
        </p:spPr>
        <p:txBody>
          <a:bodyPr lIns="101600" tIns="38100" rIns="25400" bIns="38100" anchor="t" anchorCtr="0">
            <a:noAutofit/>
          </a:bodyPr>
          <a:lstStyle>
            <a:lvl1pPr algn="ctr">
              <a:defRPr sz="5400" b="0" spc="600">
                <a:effectLst/>
                <a:latin typeface="+mn-ea"/>
                <a:ea typeface="+mn-ea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669820" y="3566185"/>
            <a:ext cx="10850454" cy="801518"/>
          </a:xfrm>
        </p:spPr>
        <p:txBody>
          <a:bodyPr lIns="101600" tIns="38100" rIns="76200" bIns="38100" anchor="ctr" anchorCtr="0">
            <a:no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2400" u="none" strike="noStrike" kern="1200" cap="none" spc="200" normalizeH="0" baseline="0">
                <a:solidFill>
                  <a:schemeClr val="tx1"/>
                </a:solidFill>
                <a:uFillTx/>
                <a:latin typeface="+mn-ea"/>
                <a:ea typeface="+mn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5365" indent="0" algn="ctr">
              <a:buNone/>
              <a:defRPr sz="1600"/>
            </a:lvl6pPr>
            <a:lvl7pPr marL="2742565" indent="0" algn="ctr">
              <a:buNone/>
              <a:defRPr sz="1600"/>
            </a:lvl7pPr>
            <a:lvl8pPr marL="3199765" indent="0" algn="ctr">
              <a:buNone/>
              <a:defRPr sz="1600"/>
            </a:lvl8pPr>
            <a:lvl9pPr marL="3656965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/>
        </p:nvCxnSpPr>
        <p:spPr>
          <a:xfrm>
            <a:off x="1007304" y="834057"/>
            <a:ext cx="104638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7"/>
          <p:cNvGrpSpPr/>
          <p:nvPr userDrawn="1"/>
        </p:nvGrpSpPr>
        <p:grpSpPr bwMode="auto">
          <a:xfrm>
            <a:off x="431315" y="390618"/>
            <a:ext cx="520428" cy="274702"/>
            <a:chOff x="0" y="0"/>
            <a:chExt cx="1041399" cy="549275"/>
          </a:xfrm>
        </p:grpSpPr>
        <p:sp>
          <p:nvSpPr>
            <p:cNvPr id="13" name="Freeform 16"/>
            <p:cNvSpPr/>
            <p:nvPr/>
          </p:nvSpPr>
          <p:spPr bwMode="auto">
            <a:xfrm>
              <a:off x="0" y="0"/>
              <a:ext cx="361950" cy="549275"/>
            </a:xfrm>
            <a:custGeom>
              <a:avLst/>
              <a:gdLst>
                <a:gd name="T0" fmla="*/ 4 w 400"/>
                <a:gd name="T1" fmla="*/ 92 h 608"/>
                <a:gd name="T2" fmla="*/ 96 w 400"/>
                <a:gd name="T3" fmla="*/ 0 h 608"/>
                <a:gd name="T4" fmla="*/ 400 w 400"/>
                <a:gd name="T5" fmla="*/ 304 h 608"/>
                <a:gd name="T6" fmla="*/ 96 w 400"/>
                <a:gd name="T7" fmla="*/ 608 h 608"/>
                <a:gd name="T8" fmla="*/ 0 w 400"/>
                <a:gd name="T9" fmla="*/ 512 h 608"/>
                <a:gd name="T10" fmla="*/ 212 w 400"/>
                <a:gd name="T11" fmla="*/ 300 h 608"/>
                <a:gd name="T12" fmla="*/ 4 w 400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0" h="608">
                  <a:moveTo>
                    <a:pt x="4" y="92"/>
                  </a:moveTo>
                  <a:lnTo>
                    <a:pt x="96" y="0"/>
                  </a:lnTo>
                  <a:lnTo>
                    <a:pt x="400" y="304"/>
                  </a:lnTo>
                  <a:lnTo>
                    <a:pt x="96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rgbClr val="005D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Freeform 17"/>
            <p:cNvSpPr/>
            <p:nvPr/>
          </p:nvSpPr>
          <p:spPr bwMode="auto">
            <a:xfrm>
              <a:off x="338137" y="0"/>
              <a:ext cx="360362" cy="549275"/>
            </a:xfrm>
            <a:custGeom>
              <a:avLst/>
              <a:gdLst>
                <a:gd name="T0" fmla="*/ 4 w 399"/>
                <a:gd name="T1" fmla="*/ 92 h 608"/>
                <a:gd name="T2" fmla="*/ 96 w 399"/>
                <a:gd name="T3" fmla="*/ 0 h 608"/>
                <a:gd name="T4" fmla="*/ 399 w 399"/>
                <a:gd name="T5" fmla="*/ 304 h 608"/>
                <a:gd name="T6" fmla="*/ 96 w 399"/>
                <a:gd name="T7" fmla="*/ 608 h 608"/>
                <a:gd name="T8" fmla="*/ 0 w 399"/>
                <a:gd name="T9" fmla="*/ 512 h 608"/>
                <a:gd name="T10" fmla="*/ 212 w 399"/>
                <a:gd name="T11" fmla="*/ 300 h 608"/>
                <a:gd name="T12" fmla="*/ 4 w 399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9" h="608">
                  <a:moveTo>
                    <a:pt x="4" y="92"/>
                  </a:moveTo>
                  <a:lnTo>
                    <a:pt x="96" y="0"/>
                  </a:lnTo>
                  <a:lnTo>
                    <a:pt x="399" y="304"/>
                  </a:lnTo>
                  <a:lnTo>
                    <a:pt x="96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rgbClr val="3992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Freeform 18"/>
            <p:cNvSpPr/>
            <p:nvPr/>
          </p:nvSpPr>
          <p:spPr bwMode="auto">
            <a:xfrm>
              <a:off x="681037" y="0"/>
              <a:ext cx="360362" cy="549275"/>
            </a:xfrm>
            <a:custGeom>
              <a:avLst/>
              <a:gdLst>
                <a:gd name="T0" fmla="*/ 4 w 399"/>
                <a:gd name="T1" fmla="*/ 92 h 608"/>
                <a:gd name="T2" fmla="*/ 95 w 399"/>
                <a:gd name="T3" fmla="*/ 0 h 608"/>
                <a:gd name="T4" fmla="*/ 399 w 399"/>
                <a:gd name="T5" fmla="*/ 304 h 608"/>
                <a:gd name="T6" fmla="*/ 95 w 399"/>
                <a:gd name="T7" fmla="*/ 608 h 608"/>
                <a:gd name="T8" fmla="*/ 0 w 399"/>
                <a:gd name="T9" fmla="*/ 512 h 608"/>
                <a:gd name="T10" fmla="*/ 212 w 399"/>
                <a:gd name="T11" fmla="*/ 300 h 608"/>
                <a:gd name="T12" fmla="*/ 4 w 399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9" h="608">
                  <a:moveTo>
                    <a:pt x="4" y="92"/>
                  </a:moveTo>
                  <a:lnTo>
                    <a:pt x="95" y="0"/>
                  </a:lnTo>
                  <a:lnTo>
                    <a:pt x="399" y="304"/>
                  </a:lnTo>
                  <a:lnTo>
                    <a:pt x="95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" name="矩形 5"/>
          <p:cNvSpPr/>
          <p:nvPr userDrawn="1"/>
        </p:nvSpPr>
        <p:spPr>
          <a:xfrm>
            <a:off x="0" y="6794447"/>
            <a:ext cx="10631710" cy="84639"/>
          </a:xfrm>
          <a:prstGeom prst="rect">
            <a:avLst/>
          </a:prstGeom>
          <a:solidFill>
            <a:srgbClr val="1369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 userDrawn="1"/>
        </p:nvSpPr>
        <p:spPr>
          <a:xfrm>
            <a:off x="10703717" y="6794446"/>
            <a:ext cx="1486695" cy="8463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2959" y="4407922"/>
            <a:ext cx="10361851" cy="1362390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2959" y="2907386"/>
            <a:ext cx="10361851" cy="1500534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521" y="1600572"/>
            <a:ext cx="5384099" cy="452701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6793" y="1600572"/>
            <a:ext cx="5384099" cy="452701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00" b="1"/>
            </a:lvl4pPr>
            <a:lvl5pPr marL="2438400" indent="0">
              <a:buNone/>
              <a:defRPr sz="2100" b="1"/>
            </a:lvl5pPr>
            <a:lvl6pPr marL="3048000" indent="0">
              <a:buNone/>
              <a:defRPr sz="2100" b="1"/>
            </a:lvl6pPr>
            <a:lvl7pPr marL="3657600" indent="0">
              <a:buNone/>
              <a:defRPr sz="2100" b="1"/>
            </a:lvl7pPr>
            <a:lvl8pPr marL="4267200" indent="0">
              <a:buNone/>
              <a:defRPr sz="2100" b="1"/>
            </a:lvl8pPr>
            <a:lvl9pPr marL="4876800" indent="0">
              <a:buNone/>
              <a:defRPr sz="21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521" y="2175378"/>
            <a:ext cx="5386216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562" y="1535469"/>
            <a:ext cx="5388332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00" b="1"/>
            </a:lvl4pPr>
            <a:lvl5pPr marL="2438400" indent="0">
              <a:buNone/>
              <a:defRPr sz="2100" b="1"/>
            </a:lvl5pPr>
            <a:lvl6pPr marL="3048000" indent="0">
              <a:buNone/>
              <a:defRPr sz="2100" b="1"/>
            </a:lvl6pPr>
            <a:lvl7pPr marL="3657600" indent="0">
              <a:buNone/>
              <a:defRPr sz="2100" b="1"/>
            </a:lvl7pPr>
            <a:lvl8pPr marL="4267200" indent="0">
              <a:buNone/>
              <a:defRPr sz="2100" b="1"/>
            </a:lvl8pPr>
            <a:lvl9pPr marL="4876800" indent="0">
              <a:buNone/>
              <a:defRPr sz="21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562" y="2175378"/>
            <a:ext cx="5388332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等腰三角形 7"/>
          <p:cNvSpPr/>
          <p:nvPr userDrawn="1"/>
        </p:nvSpPr>
        <p:spPr>
          <a:xfrm flipH="1" flipV="1">
            <a:off x="-767029" y="-29126"/>
            <a:ext cx="3825848" cy="1804442"/>
          </a:xfrm>
          <a:prstGeom prst="triangle">
            <a:avLst/>
          </a:prstGeom>
          <a:solidFill>
            <a:srgbClr val="E9EAEF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等腰三角形 8"/>
          <p:cNvSpPr/>
          <p:nvPr userDrawn="1"/>
        </p:nvSpPr>
        <p:spPr>
          <a:xfrm flipH="1" flipV="1">
            <a:off x="1413539" y="0"/>
            <a:ext cx="3825848" cy="1804442"/>
          </a:xfrm>
          <a:prstGeom prst="triangle">
            <a:avLst/>
          </a:prstGeom>
          <a:solidFill>
            <a:srgbClr val="E9EAEF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等腰三角形 9"/>
          <p:cNvSpPr/>
          <p:nvPr userDrawn="1"/>
        </p:nvSpPr>
        <p:spPr>
          <a:xfrm>
            <a:off x="6085438" y="4298493"/>
            <a:ext cx="5426766" cy="2559507"/>
          </a:xfrm>
          <a:prstGeom prst="triangle">
            <a:avLst/>
          </a:prstGeom>
          <a:solidFill>
            <a:srgbClr val="E9EAEF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等腰三角形 10"/>
          <p:cNvSpPr/>
          <p:nvPr userDrawn="1"/>
        </p:nvSpPr>
        <p:spPr>
          <a:xfrm>
            <a:off x="7741543" y="3609725"/>
            <a:ext cx="6887119" cy="3248275"/>
          </a:xfrm>
          <a:prstGeom prst="triangle">
            <a:avLst/>
          </a:prstGeom>
          <a:solidFill>
            <a:srgbClr val="E9EAEF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1" name="组合 40"/>
          <p:cNvGrpSpPr/>
          <p:nvPr userDrawn="1"/>
        </p:nvGrpSpPr>
        <p:grpSpPr>
          <a:xfrm>
            <a:off x="2308773" y="3693670"/>
            <a:ext cx="7551038" cy="105497"/>
            <a:chOff x="2101845" y="3387257"/>
            <a:chExt cx="7551038" cy="105497"/>
          </a:xfrm>
        </p:grpSpPr>
        <p:cxnSp>
          <p:nvCxnSpPr>
            <p:cNvPr id="42" name="直接连接符 41"/>
            <p:cNvCxnSpPr/>
            <p:nvPr/>
          </p:nvCxnSpPr>
          <p:spPr>
            <a:xfrm>
              <a:off x="2369489" y="3440005"/>
              <a:ext cx="7283394" cy="0"/>
            </a:xfrm>
            <a:prstGeom prst="line">
              <a:avLst/>
            </a:prstGeom>
            <a:ln w="285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椭圆 44"/>
            <p:cNvSpPr/>
            <p:nvPr/>
          </p:nvSpPr>
          <p:spPr>
            <a:xfrm>
              <a:off x="2101845" y="3387257"/>
              <a:ext cx="105497" cy="105497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椭圆 1"/>
          <p:cNvSpPr/>
          <p:nvPr userDrawn="1"/>
        </p:nvSpPr>
        <p:spPr>
          <a:xfrm>
            <a:off x="9998623" y="3693670"/>
            <a:ext cx="105497" cy="1054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直接连接符 7"/>
          <p:cNvCxnSpPr/>
          <p:nvPr userDrawn="1"/>
        </p:nvCxnSpPr>
        <p:spPr>
          <a:xfrm>
            <a:off x="984634" y="1413103"/>
            <a:ext cx="101984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8"/>
          <p:cNvGrpSpPr/>
          <p:nvPr userDrawn="1"/>
        </p:nvGrpSpPr>
        <p:grpSpPr>
          <a:xfrm>
            <a:off x="10607120" y="654595"/>
            <a:ext cx="575989" cy="577246"/>
            <a:chOff x="6084168" y="1274820"/>
            <a:chExt cx="432048" cy="432834"/>
          </a:xfrm>
        </p:grpSpPr>
        <p:sp>
          <p:nvSpPr>
            <p:cNvPr id="10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rgbClr val="1369B2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1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12" name="组合 11"/>
          <p:cNvGrpSpPr/>
          <p:nvPr userDrawn="1"/>
        </p:nvGrpSpPr>
        <p:grpSpPr>
          <a:xfrm>
            <a:off x="8879153" y="655120"/>
            <a:ext cx="575989" cy="576197"/>
            <a:chOff x="4788024" y="1275213"/>
            <a:chExt cx="432048" cy="432048"/>
          </a:xfrm>
        </p:grpSpPr>
        <p:sp>
          <p:nvSpPr>
            <p:cNvPr id="13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4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15" name="组合 14"/>
          <p:cNvGrpSpPr/>
          <p:nvPr userDrawn="1"/>
        </p:nvGrpSpPr>
        <p:grpSpPr>
          <a:xfrm>
            <a:off x="9743137" y="654595"/>
            <a:ext cx="577036" cy="577246"/>
            <a:chOff x="5436096" y="1274820"/>
            <a:chExt cx="432833" cy="432834"/>
          </a:xfrm>
        </p:grpSpPr>
        <p:sp>
          <p:nvSpPr>
            <p:cNvPr id="16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7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18" name="组合 17"/>
          <p:cNvGrpSpPr/>
          <p:nvPr userDrawn="1"/>
        </p:nvGrpSpPr>
        <p:grpSpPr>
          <a:xfrm>
            <a:off x="7151187" y="654595"/>
            <a:ext cx="577036" cy="577246"/>
            <a:chOff x="3491880" y="1274820"/>
            <a:chExt cx="432833" cy="432834"/>
          </a:xfrm>
        </p:grpSpPr>
        <p:sp>
          <p:nvSpPr>
            <p:cNvPr id="19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rgbClr val="136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0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21" name="组合 20"/>
          <p:cNvGrpSpPr/>
          <p:nvPr userDrawn="1"/>
        </p:nvGrpSpPr>
        <p:grpSpPr>
          <a:xfrm>
            <a:off x="8015170" y="654595"/>
            <a:ext cx="577036" cy="577246"/>
            <a:chOff x="4139952" y="1274820"/>
            <a:chExt cx="432833" cy="432834"/>
          </a:xfrm>
        </p:grpSpPr>
        <p:sp>
          <p:nvSpPr>
            <p:cNvPr id="22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rgbClr val="3992DB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3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69777" y="581333"/>
            <a:ext cx="10850541" cy="64812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2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ea"/>
                <a:ea typeface="+mn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" hasCustomPrompt="1"/>
          </p:nvPr>
        </p:nvSpPr>
        <p:spPr>
          <a:xfrm>
            <a:off x="669820" y="1508404"/>
            <a:ext cx="10850454" cy="4750044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zh-CN" altLang="en-US" dirty="0"/>
              <a:t>单击此处编辑正文</a:t>
            </a:r>
            <a:endParaRPr lang="zh-CN" altLang="en-US" dirty="0"/>
          </a:p>
          <a:p>
            <a:pPr lvl="0"/>
            <a:r>
              <a:rPr lang="zh-CN" altLang="en-US" dirty="0">
                <a:sym typeface="+mn-ea"/>
              </a:rPr>
              <a:t>单击此处编辑正文</a:t>
            </a:r>
            <a:endParaRPr lang="zh-CN" altLang="en-US" dirty="0"/>
          </a:p>
          <a:p>
            <a:pPr lvl="0"/>
            <a:r>
              <a:rPr lang="zh-CN" altLang="en-US" dirty="0">
                <a:sym typeface="+mn-ea"/>
              </a:rPr>
              <a:t>单击此处编辑正文</a:t>
            </a:r>
            <a:endParaRPr lang="zh-CN" altLang="en-US" dirty="0"/>
          </a:p>
          <a:p>
            <a:pPr lvl="0"/>
            <a:r>
              <a:rPr lang="zh-CN" altLang="en-US" dirty="0">
                <a:sym typeface="+mn-ea"/>
              </a:rPr>
              <a:t>单击此处编辑正文</a:t>
            </a:r>
            <a:endParaRPr lang="zh-CN" altLang="en-US" dirty="0"/>
          </a:p>
          <a:p>
            <a:pPr lvl="0"/>
            <a:r>
              <a:rPr lang="zh-CN" altLang="en-US" dirty="0">
                <a:sym typeface="+mn-ea"/>
              </a:rPr>
              <a:t>单击此处编辑正文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  <p:sp>
        <p:nvSpPr>
          <p:cNvPr id="40" name="等腰三角形 39"/>
          <p:cNvSpPr/>
          <p:nvPr userDrawn="1"/>
        </p:nvSpPr>
        <p:spPr>
          <a:xfrm>
            <a:off x="7741543" y="3609725"/>
            <a:ext cx="6887119" cy="3248275"/>
          </a:xfrm>
          <a:prstGeom prst="triangle">
            <a:avLst/>
          </a:prstGeom>
          <a:solidFill>
            <a:srgbClr val="E9EAEF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6"/>
          <p:cNvSpPr/>
          <p:nvPr userDrawn="1"/>
        </p:nvSpPr>
        <p:spPr>
          <a:xfrm flipH="1" flipV="1">
            <a:off x="-766394" y="-28491"/>
            <a:ext cx="3825848" cy="1804442"/>
          </a:xfrm>
          <a:prstGeom prst="triangle">
            <a:avLst/>
          </a:prstGeom>
          <a:solidFill>
            <a:srgbClr val="E9EAEF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等腰三角形 7"/>
          <p:cNvSpPr/>
          <p:nvPr userDrawn="1"/>
        </p:nvSpPr>
        <p:spPr>
          <a:xfrm flipH="1" flipV="1">
            <a:off x="1414174" y="635"/>
            <a:ext cx="3825848" cy="1804442"/>
          </a:xfrm>
          <a:prstGeom prst="triangle">
            <a:avLst/>
          </a:prstGeom>
          <a:solidFill>
            <a:srgbClr val="E9EAEF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等腰三角形 8"/>
          <p:cNvSpPr/>
          <p:nvPr userDrawn="1"/>
        </p:nvSpPr>
        <p:spPr>
          <a:xfrm>
            <a:off x="6086073" y="4299128"/>
            <a:ext cx="5426766" cy="2559507"/>
          </a:xfrm>
          <a:prstGeom prst="triangle">
            <a:avLst/>
          </a:prstGeom>
          <a:solidFill>
            <a:srgbClr val="E9EAEF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8049" y="274702"/>
            <a:ext cx="2742843" cy="585288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521" y="274702"/>
            <a:ext cx="8025355" cy="585288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标题与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9974" y="727845"/>
            <a:ext cx="3931306" cy="1115266"/>
          </a:xfrm>
        </p:spPr>
        <p:txBody>
          <a:bodyPr anchor="ctr" anchorCtr="0"/>
          <a:lstStyle>
            <a:lvl1pPr>
              <a:defRPr sz="3200">
                <a:latin typeface="+mn-ea"/>
                <a:ea typeface="+mn-ea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idx="1" hasCustomPrompt="1"/>
          </p:nvPr>
        </p:nvSpPr>
        <p:spPr>
          <a:xfrm>
            <a:off x="5137617" y="727845"/>
            <a:ext cx="6171235" cy="5404215"/>
          </a:xfrm>
        </p:spPr>
        <p:txBody>
          <a:bodyPr/>
          <a:lstStyle>
            <a:lvl1pPr>
              <a:defRPr sz="2400">
                <a:latin typeface="+mn-ea"/>
                <a:ea typeface="+mn-ea"/>
              </a:defRPr>
            </a:lvl1pPr>
            <a:lvl2pPr marL="457200" indent="0">
              <a:buNone/>
              <a:defRPr sz="2400">
                <a:latin typeface="+mn-ea"/>
                <a:ea typeface="+mn-ea"/>
              </a:defRPr>
            </a:lvl2pPr>
            <a:lvl3pPr>
              <a:defRPr sz="2400">
                <a:latin typeface="+mn-ea"/>
                <a:ea typeface="+mn-ea"/>
              </a:defRPr>
            </a:lvl3pPr>
            <a:lvl4pPr>
              <a:defRPr sz="2400">
                <a:latin typeface="+mn-ea"/>
                <a:ea typeface="+mn-ea"/>
              </a:defRPr>
            </a:lvl4pPr>
            <a:lvl5pPr>
              <a:defRPr sz="2400">
                <a:latin typeface="+mn-ea"/>
                <a:ea typeface="+mn-e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单击此处编辑正文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half" idx="2" hasCustomPrompt="1"/>
          </p:nvPr>
        </p:nvSpPr>
        <p:spPr>
          <a:xfrm>
            <a:off x="839974" y="2240060"/>
            <a:ext cx="3931306" cy="3892636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>
                <a:latin typeface="+mn-ea"/>
                <a:ea typeface="+mn-ea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5365" indent="0">
              <a:buNone/>
              <a:defRPr sz="1000"/>
            </a:lvl6pPr>
            <a:lvl7pPr marL="2742565" indent="0">
              <a:buNone/>
              <a:defRPr sz="1000"/>
            </a:lvl7pPr>
            <a:lvl8pPr marL="3199765" indent="0">
              <a:buNone/>
              <a:defRPr sz="1000"/>
            </a:lvl8pPr>
            <a:lvl9pPr marL="3656965" indent="0">
              <a:buNone/>
              <a:defRPr sz="1000"/>
            </a:lvl9pPr>
          </a:lstStyle>
          <a:p>
            <a:pPr lvl="0"/>
            <a:r>
              <a:rPr lang="zh-CN" altLang="en-US"/>
              <a:t>单击此处编辑正文</a:t>
            </a:r>
            <a:endParaRPr lang="zh-CN" altLang="en-US"/>
          </a:p>
          <a:p>
            <a:pPr lvl="0"/>
            <a:r>
              <a:rPr lang="zh-CN" altLang="en-US">
                <a:sym typeface="+mn-ea"/>
              </a:rPr>
              <a:t>单击此处编辑正文</a:t>
            </a:r>
            <a:endParaRPr lang="zh-CN" altLang="en-US"/>
          </a:p>
          <a:p>
            <a:pPr lvl="0"/>
            <a:r>
              <a:rPr lang="zh-CN" altLang="en-US">
                <a:sym typeface="+mn-ea"/>
              </a:rPr>
              <a:t>单击此处编辑正文</a:t>
            </a:r>
            <a:endParaRPr lang="zh-CN" altLang="en-US"/>
          </a:p>
          <a:p>
            <a:pPr lvl="0"/>
            <a:r>
              <a:rPr lang="zh-CN" altLang="en-US">
                <a:sym typeface="+mn-ea"/>
              </a:rPr>
              <a:t>单击此处编辑正文</a:t>
            </a:r>
            <a:endParaRPr lang="zh-CN" altLang="en-US">
              <a:sym typeface="+mn-ea"/>
            </a:endParaRPr>
          </a:p>
          <a:p>
            <a:pPr lvl="0"/>
            <a:r>
              <a:rPr lang="zh-CN" altLang="en-US">
                <a:sym typeface="+mn-ea"/>
              </a:rPr>
              <a:t>单击此处编辑正文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注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 hasCustomPrompt="1"/>
          </p:nvPr>
        </p:nvSpPr>
        <p:spPr>
          <a:xfrm>
            <a:off x="669820" y="5606183"/>
            <a:ext cx="10850454" cy="558268"/>
          </a:xfrm>
        </p:spPr>
        <p:txBody>
          <a:bodyPr/>
          <a:lstStyle>
            <a:lvl1pPr>
              <a:defRPr b="0">
                <a:latin typeface="+mn-ea"/>
                <a:ea typeface="+mn-ea"/>
              </a:defRPr>
            </a:lvl1pPr>
          </a:lstStyle>
          <a:p>
            <a:r>
              <a:rPr lang="zh-CN" altLang="en-US"/>
              <a:t>单击此处编辑正文</a:t>
            </a:r>
            <a:endParaRPr lang="zh-CN" altLang="en-US"/>
          </a:p>
        </p:txBody>
      </p:sp>
      <p:sp>
        <p:nvSpPr>
          <p:cNvPr id="8" name="内容占位符 7"/>
          <p:cNvSpPr>
            <a:spLocks noGrp="1"/>
          </p:cNvSpPr>
          <p:nvPr>
            <p:ph idx="1" hasCustomPrompt="1"/>
          </p:nvPr>
        </p:nvSpPr>
        <p:spPr>
          <a:xfrm>
            <a:off x="669820" y="641469"/>
            <a:ext cx="10850454" cy="4556969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4pPr>
            <a:lvl5pPr marL="2056765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单击此处编辑正文</a:t>
            </a:r>
            <a:endParaRPr dirty="0">
              <a:sym typeface="+mn-e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单张大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idx="1" hasCustomPrompt="1"/>
          </p:nvPr>
        </p:nvSpPr>
        <p:spPr>
          <a:xfrm>
            <a:off x="0" y="0"/>
            <a:ext cx="12194539" cy="686943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457200" marR="0" lvl="1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4pPr>
            <a:lvl5pPr marL="2056765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单击此处编辑正文</a:t>
            </a:r>
            <a:endParaRPr dirty="0">
              <a:sym typeface="+mn-ea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联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内容占位符 1"/>
          <p:cNvSpPr>
            <a:spLocks noGrp="1"/>
          </p:cNvSpPr>
          <p:nvPr>
            <p:ph sz="half" idx="2" hasCustomPrompt="1"/>
          </p:nvPr>
        </p:nvSpPr>
        <p:spPr>
          <a:xfrm>
            <a:off x="467922" y="565255"/>
            <a:ext cx="5399196" cy="572876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4pPr>
            <a:lvl5pPr marL="2056765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单击此处编辑正文</a:t>
            </a:r>
            <a:endParaRPr dirty="0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half" idx="13" hasCustomPrompt="1"/>
          </p:nvPr>
        </p:nvSpPr>
        <p:spPr>
          <a:xfrm>
            <a:off x="6286787" y="565255"/>
            <a:ext cx="5399196" cy="5728760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4pPr>
            <a:lvl5pPr marL="2056765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24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+mn-ea"/>
                <a:ea typeface="+mn-ea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</a:t>
            </a:r>
            <a:r>
              <a:rPr>
                <a:sym typeface="+mn-ea"/>
              </a:rPr>
              <a:t>正文</a:t>
            </a:r>
            <a:endParaRPr dirty="0">
              <a:sym typeface="+mn-ea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69777" y="623706"/>
            <a:ext cx="10850541" cy="899333"/>
          </a:xfrm>
        </p:spPr>
        <p:txBody>
          <a:bodyPr vert="horz" lIns="101600" tIns="38100" rIns="25400" bIns="38100" rtlCol="0" anchor="ctr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3200" b="0" i="0" u="none" strike="noStrike" kern="1200" cap="none" spc="600" normalizeH="0" baseline="0" noProof="1" dirty="0">
                <a:solidFill>
                  <a:schemeClr val="tx1"/>
                </a:solidFill>
                <a:effectLst/>
                <a:uFillTx/>
                <a:latin typeface="+mn-ea"/>
                <a:ea typeface="+mn-ea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ea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/>
          <p:cNvGrpSpPr/>
          <p:nvPr userDrawn="1"/>
        </p:nvGrpSpPr>
        <p:grpSpPr>
          <a:xfrm>
            <a:off x="0" y="2202951"/>
            <a:ext cx="12190413" cy="2420263"/>
            <a:chOff x="170694" y="177982"/>
            <a:chExt cx="3936004" cy="781165"/>
          </a:xfrm>
        </p:grpSpPr>
        <p:sp>
          <p:nvSpPr>
            <p:cNvPr id="44" name="等腰三角形 43"/>
            <p:cNvSpPr/>
            <p:nvPr/>
          </p:nvSpPr>
          <p:spPr>
            <a:xfrm>
              <a:off x="1233863" y="177982"/>
              <a:ext cx="355284" cy="35651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5" name="等腰三角形 44"/>
            <p:cNvSpPr/>
            <p:nvPr/>
          </p:nvSpPr>
          <p:spPr>
            <a:xfrm flipV="1">
              <a:off x="200258" y="602633"/>
              <a:ext cx="355284" cy="356514"/>
            </a:xfrm>
            <a:prstGeom prst="triangle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6" name="矩形 45"/>
            <p:cNvSpPr/>
            <p:nvPr/>
          </p:nvSpPr>
          <p:spPr>
            <a:xfrm>
              <a:off x="170694" y="261768"/>
              <a:ext cx="3936004" cy="61198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7" name="平行四边形 46"/>
            <p:cNvSpPr/>
            <p:nvPr/>
          </p:nvSpPr>
          <p:spPr>
            <a:xfrm>
              <a:off x="376965" y="178257"/>
              <a:ext cx="1036076" cy="779005"/>
            </a:xfrm>
            <a:prstGeom prst="parallelogram">
              <a:avLst>
                <a:gd name="adj" fmla="val 48207"/>
              </a:avLst>
            </a:prstGeom>
            <a:solidFill>
              <a:srgbClr val="1369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48" name="文本框 6"/>
            <p:cNvSpPr txBox="1"/>
            <p:nvPr/>
          </p:nvSpPr>
          <p:spPr>
            <a:xfrm>
              <a:off x="619911" y="284178"/>
              <a:ext cx="650908" cy="553578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endParaRPr lang="zh-CN" altLang="en-US" sz="1070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7" name="组合 6"/>
          <p:cNvGrpSpPr/>
          <p:nvPr userDrawn="1"/>
        </p:nvGrpSpPr>
        <p:grpSpPr>
          <a:xfrm>
            <a:off x="7919172" y="1700153"/>
            <a:ext cx="575989" cy="577246"/>
            <a:chOff x="6084168" y="1274820"/>
            <a:chExt cx="432048" cy="432834"/>
          </a:xfrm>
        </p:grpSpPr>
        <p:sp>
          <p:nvSpPr>
            <p:cNvPr id="14" name="椭圆 22"/>
            <p:cNvSpPr>
              <a:spLocks noChangeArrowheads="1"/>
            </p:cNvSpPr>
            <p:nvPr/>
          </p:nvSpPr>
          <p:spPr bwMode="auto">
            <a:xfrm>
              <a:off x="6084168" y="1274820"/>
              <a:ext cx="432048" cy="432834"/>
            </a:xfrm>
            <a:prstGeom prst="ellipse">
              <a:avLst/>
            </a:prstGeom>
            <a:solidFill>
              <a:srgbClr val="1369B2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9" name="Freeform 59"/>
            <p:cNvSpPr>
              <a:spLocks noChangeArrowheads="1"/>
            </p:cNvSpPr>
            <p:nvPr/>
          </p:nvSpPr>
          <p:spPr bwMode="auto">
            <a:xfrm>
              <a:off x="6180302" y="1365898"/>
              <a:ext cx="239780" cy="250679"/>
            </a:xfrm>
            <a:custGeom>
              <a:avLst/>
              <a:gdLst>
                <a:gd name="T0" fmla="*/ 73627430 w 581"/>
                <a:gd name="T1" fmla="*/ 67678707 h 609"/>
                <a:gd name="T2" fmla="*/ 61659637 w 581"/>
                <a:gd name="T3" fmla="*/ 78678142 h 609"/>
                <a:gd name="T4" fmla="*/ 54244957 w 581"/>
                <a:gd name="T5" fmla="*/ 72208055 h 609"/>
                <a:gd name="T6" fmla="*/ 57106883 w 581"/>
                <a:gd name="T7" fmla="*/ 65867111 h 609"/>
                <a:gd name="T8" fmla="*/ 61659637 w 581"/>
                <a:gd name="T9" fmla="*/ 69490662 h 609"/>
                <a:gd name="T10" fmla="*/ 71806401 w 581"/>
                <a:gd name="T11" fmla="*/ 61338122 h 609"/>
                <a:gd name="T12" fmla="*/ 73627430 w 581"/>
                <a:gd name="T13" fmla="*/ 67678707 h 609"/>
                <a:gd name="T14" fmla="*/ 61659637 w 581"/>
                <a:gd name="T15" fmla="*/ 64055516 h 609"/>
                <a:gd name="T16" fmla="*/ 49691843 w 581"/>
                <a:gd name="T17" fmla="*/ 69490662 h 609"/>
                <a:gd name="T18" fmla="*/ 51513233 w 581"/>
                <a:gd name="T19" fmla="*/ 75054951 h 609"/>
                <a:gd name="T20" fmla="*/ 3772261 w 581"/>
                <a:gd name="T21" fmla="*/ 78678142 h 609"/>
                <a:gd name="T22" fmla="*/ 0 w 581"/>
                <a:gd name="T23" fmla="*/ 10999436 h 609"/>
                <a:gd name="T24" fmla="*/ 10146404 w 581"/>
                <a:gd name="T25" fmla="*/ 7246742 h 609"/>
                <a:gd name="T26" fmla="*/ 17561444 w 581"/>
                <a:gd name="T27" fmla="*/ 18246178 h 609"/>
                <a:gd name="T28" fmla="*/ 24845922 w 581"/>
                <a:gd name="T29" fmla="*/ 7246742 h 609"/>
                <a:gd name="T30" fmla="*/ 28488341 w 581"/>
                <a:gd name="T31" fmla="*/ 10999436 h 609"/>
                <a:gd name="T32" fmla="*/ 43318061 w 581"/>
                <a:gd name="T33" fmla="*/ 10999436 h 609"/>
                <a:gd name="T34" fmla="*/ 46960119 w 581"/>
                <a:gd name="T35" fmla="*/ 7246742 h 609"/>
                <a:gd name="T36" fmla="*/ 54244957 w 581"/>
                <a:gd name="T37" fmla="*/ 18246178 h 609"/>
                <a:gd name="T38" fmla="*/ 61659637 w 581"/>
                <a:gd name="T39" fmla="*/ 7246742 h 609"/>
                <a:gd name="T40" fmla="*/ 71806401 w 581"/>
                <a:gd name="T41" fmla="*/ 10999436 h 609"/>
                <a:gd name="T42" fmla="*/ 66212751 w 581"/>
                <a:gd name="T43" fmla="*/ 59526167 h 609"/>
                <a:gd name="T44" fmla="*/ 10146404 w 581"/>
                <a:gd name="T45" fmla="*/ 63149718 h 609"/>
                <a:gd name="T46" fmla="*/ 12878128 w 581"/>
                <a:gd name="T47" fmla="*/ 65867111 h 609"/>
                <a:gd name="T48" fmla="*/ 39545439 w 581"/>
                <a:gd name="T49" fmla="*/ 63149718 h 609"/>
                <a:gd name="T50" fmla="*/ 39545439 w 581"/>
                <a:gd name="T51" fmla="*/ 63149718 h 609"/>
                <a:gd name="T52" fmla="*/ 39545439 w 581"/>
                <a:gd name="T53" fmla="*/ 63149718 h 609"/>
                <a:gd name="T54" fmla="*/ 12878128 w 581"/>
                <a:gd name="T55" fmla="*/ 60431965 h 609"/>
                <a:gd name="T56" fmla="*/ 58017218 w 581"/>
                <a:gd name="T57" fmla="*/ 28339815 h 609"/>
                <a:gd name="T58" fmla="*/ 13788823 w 581"/>
                <a:gd name="T59" fmla="*/ 28339815 h 609"/>
                <a:gd name="T60" fmla="*/ 13788823 w 581"/>
                <a:gd name="T61" fmla="*/ 35715700 h 609"/>
                <a:gd name="T62" fmla="*/ 61659637 w 581"/>
                <a:gd name="T63" fmla="*/ 31963007 h 609"/>
                <a:gd name="T64" fmla="*/ 58017218 w 581"/>
                <a:gd name="T65" fmla="*/ 43868240 h 609"/>
                <a:gd name="T66" fmla="*/ 35903020 w 581"/>
                <a:gd name="T67" fmla="*/ 43868240 h 609"/>
                <a:gd name="T68" fmla="*/ 13788823 w 581"/>
                <a:gd name="T69" fmla="*/ 43868240 h 609"/>
                <a:gd name="T70" fmla="*/ 13788823 w 581"/>
                <a:gd name="T71" fmla="*/ 51244484 h 609"/>
                <a:gd name="T72" fmla="*/ 35903020 w 581"/>
                <a:gd name="T73" fmla="*/ 51244484 h 609"/>
                <a:gd name="T74" fmla="*/ 61659637 w 581"/>
                <a:gd name="T75" fmla="*/ 47491791 h 609"/>
                <a:gd name="T76" fmla="*/ 54244957 w 581"/>
                <a:gd name="T77" fmla="*/ 14622627 h 609"/>
                <a:gd name="T78" fmla="*/ 50602538 w 581"/>
                <a:gd name="T79" fmla="*/ 10999436 h 609"/>
                <a:gd name="T80" fmla="*/ 54244957 w 581"/>
                <a:gd name="T81" fmla="*/ 0 h 609"/>
                <a:gd name="T82" fmla="*/ 58017218 w 581"/>
                <a:gd name="T83" fmla="*/ 10999436 h 609"/>
                <a:gd name="T84" fmla="*/ 35903020 w 581"/>
                <a:gd name="T85" fmla="*/ 14622627 h 609"/>
                <a:gd name="T86" fmla="*/ 32260601 w 581"/>
                <a:gd name="T87" fmla="*/ 10999436 h 609"/>
                <a:gd name="T88" fmla="*/ 35903020 w 581"/>
                <a:gd name="T89" fmla="*/ 0 h 609"/>
                <a:gd name="T90" fmla="*/ 39545439 w 581"/>
                <a:gd name="T91" fmla="*/ 10999436 h 609"/>
                <a:gd name="T92" fmla="*/ 17561444 w 581"/>
                <a:gd name="T93" fmla="*/ 14622627 h 609"/>
                <a:gd name="T94" fmla="*/ 13788823 w 581"/>
                <a:gd name="T95" fmla="*/ 10999436 h 609"/>
                <a:gd name="T96" fmla="*/ 17561444 w 581"/>
                <a:gd name="T97" fmla="*/ 0 h 609"/>
                <a:gd name="T98" fmla="*/ 21203502 w 581"/>
                <a:gd name="T99" fmla="*/ 10999436 h 609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581" h="609">
                  <a:moveTo>
                    <a:pt x="566" y="523"/>
                  </a:moveTo>
                  <a:lnTo>
                    <a:pt x="566" y="523"/>
                  </a:lnTo>
                  <a:cubicBezTo>
                    <a:pt x="495" y="594"/>
                    <a:pt x="495" y="594"/>
                    <a:pt x="495" y="594"/>
                  </a:cubicBezTo>
                  <a:cubicBezTo>
                    <a:pt x="488" y="601"/>
                    <a:pt x="481" y="608"/>
                    <a:pt x="474" y="608"/>
                  </a:cubicBezTo>
                  <a:cubicBezTo>
                    <a:pt x="467" y="608"/>
                    <a:pt x="460" y="601"/>
                    <a:pt x="453" y="594"/>
                  </a:cubicBezTo>
                  <a:cubicBezTo>
                    <a:pt x="417" y="558"/>
                    <a:pt x="417" y="558"/>
                    <a:pt x="417" y="558"/>
                  </a:cubicBezTo>
                  <a:cubicBezTo>
                    <a:pt x="410" y="551"/>
                    <a:pt x="410" y="544"/>
                    <a:pt x="410" y="537"/>
                  </a:cubicBezTo>
                  <a:cubicBezTo>
                    <a:pt x="410" y="523"/>
                    <a:pt x="417" y="509"/>
                    <a:pt x="439" y="509"/>
                  </a:cubicBezTo>
                  <a:cubicBezTo>
                    <a:pt x="446" y="509"/>
                    <a:pt x="453" y="516"/>
                    <a:pt x="453" y="523"/>
                  </a:cubicBezTo>
                  <a:cubicBezTo>
                    <a:pt x="474" y="537"/>
                    <a:pt x="474" y="537"/>
                    <a:pt x="474" y="537"/>
                  </a:cubicBezTo>
                  <a:cubicBezTo>
                    <a:pt x="530" y="481"/>
                    <a:pt x="530" y="481"/>
                    <a:pt x="530" y="481"/>
                  </a:cubicBezTo>
                  <a:cubicBezTo>
                    <a:pt x="537" y="474"/>
                    <a:pt x="545" y="474"/>
                    <a:pt x="552" y="474"/>
                  </a:cubicBezTo>
                  <a:cubicBezTo>
                    <a:pt x="566" y="474"/>
                    <a:pt x="580" y="488"/>
                    <a:pt x="580" y="502"/>
                  </a:cubicBezTo>
                  <a:cubicBezTo>
                    <a:pt x="580" y="509"/>
                    <a:pt x="573" y="516"/>
                    <a:pt x="566" y="523"/>
                  </a:cubicBezTo>
                  <a:close/>
                  <a:moveTo>
                    <a:pt x="474" y="495"/>
                  </a:moveTo>
                  <a:lnTo>
                    <a:pt x="474" y="495"/>
                  </a:lnTo>
                  <a:cubicBezTo>
                    <a:pt x="467" y="488"/>
                    <a:pt x="453" y="481"/>
                    <a:pt x="439" y="481"/>
                  </a:cubicBezTo>
                  <a:cubicBezTo>
                    <a:pt x="403" y="481"/>
                    <a:pt x="382" y="509"/>
                    <a:pt x="382" y="537"/>
                  </a:cubicBezTo>
                  <a:cubicBezTo>
                    <a:pt x="382" y="558"/>
                    <a:pt x="389" y="573"/>
                    <a:pt x="396" y="580"/>
                  </a:cubicBezTo>
                  <a:cubicBezTo>
                    <a:pt x="424" y="608"/>
                    <a:pt x="424" y="608"/>
                    <a:pt x="424" y="608"/>
                  </a:cubicBezTo>
                  <a:cubicBezTo>
                    <a:pt x="29" y="608"/>
                    <a:pt x="29" y="608"/>
                    <a:pt x="29" y="608"/>
                  </a:cubicBezTo>
                  <a:cubicBezTo>
                    <a:pt x="15" y="608"/>
                    <a:pt x="0" y="594"/>
                    <a:pt x="0" y="580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71"/>
                    <a:pt x="15" y="56"/>
                    <a:pt x="29" y="56"/>
                  </a:cubicBezTo>
                  <a:cubicBezTo>
                    <a:pt x="78" y="56"/>
                    <a:pt x="78" y="56"/>
                    <a:pt x="78" y="56"/>
                  </a:cubicBezTo>
                  <a:cubicBezTo>
                    <a:pt x="78" y="85"/>
                    <a:pt x="78" y="85"/>
                    <a:pt x="78" y="85"/>
                  </a:cubicBezTo>
                  <a:cubicBezTo>
                    <a:pt x="78" y="120"/>
                    <a:pt x="106" y="141"/>
                    <a:pt x="135" y="141"/>
                  </a:cubicBezTo>
                  <a:cubicBezTo>
                    <a:pt x="163" y="141"/>
                    <a:pt x="191" y="120"/>
                    <a:pt x="191" y="85"/>
                  </a:cubicBezTo>
                  <a:cubicBezTo>
                    <a:pt x="191" y="56"/>
                    <a:pt x="191" y="56"/>
                    <a:pt x="191" y="56"/>
                  </a:cubicBezTo>
                  <a:cubicBezTo>
                    <a:pt x="219" y="56"/>
                    <a:pt x="219" y="56"/>
                    <a:pt x="219" y="56"/>
                  </a:cubicBezTo>
                  <a:cubicBezTo>
                    <a:pt x="219" y="85"/>
                    <a:pt x="219" y="85"/>
                    <a:pt x="219" y="85"/>
                  </a:cubicBezTo>
                  <a:cubicBezTo>
                    <a:pt x="219" y="120"/>
                    <a:pt x="248" y="141"/>
                    <a:pt x="276" y="141"/>
                  </a:cubicBezTo>
                  <a:cubicBezTo>
                    <a:pt x="304" y="141"/>
                    <a:pt x="333" y="120"/>
                    <a:pt x="333" y="85"/>
                  </a:cubicBezTo>
                  <a:cubicBezTo>
                    <a:pt x="333" y="56"/>
                    <a:pt x="333" y="56"/>
                    <a:pt x="333" y="56"/>
                  </a:cubicBezTo>
                  <a:cubicBezTo>
                    <a:pt x="361" y="56"/>
                    <a:pt x="361" y="56"/>
                    <a:pt x="361" y="56"/>
                  </a:cubicBezTo>
                  <a:cubicBezTo>
                    <a:pt x="361" y="85"/>
                    <a:pt x="361" y="85"/>
                    <a:pt x="361" y="85"/>
                  </a:cubicBezTo>
                  <a:cubicBezTo>
                    <a:pt x="361" y="120"/>
                    <a:pt x="389" y="141"/>
                    <a:pt x="417" y="141"/>
                  </a:cubicBezTo>
                  <a:cubicBezTo>
                    <a:pt x="446" y="141"/>
                    <a:pt x="474" y="120"/>
                    <a:pt x="474" y="85"/>
                  </a:cubicBezTo>
                  <a:cubicBezTo>
                    <a:pt x="474" y="56"/>
                    <a:pt x="474" y="56"/>
                    <a:pt x="474" y="56"/>
                  </a:cubicBezTo>
                  <a:cubicBezTo>
                    <a:pt x="523" y="56"/>
                    <a:pt x="523" y="56"/>
                    <a:pt x="523" y="56"/>
                  </a:cubicBezTo>
                  <a:cubicBezTo>
                    <a:pt x="537" y="56"/>
                    <a:pt x="552" y="71"/>
                    <a:pt x="552" y="85"/>
                  </a:cubicBezTo>
                  <a:cubicBezTo>
                    <a:pt x="552" y="445"/>
                    <a:pt x="552" y="445"/>
                    <a:pt x="552" y="445"/>
                  </a:cubicBezTo>
                  <a:cubicBezTo>
                    <a:pt x="530" y="445"/>
                    <a:pt x="516" y="452"/>
                    <a:pt x="509" y="460"/>
                  </a:cubicBezTo>
                  <a:lnTo>
                    <a:pt x="474" y="495"/>
                  </a:lnTo>
                  <a:close/>
                  <a:moveTo>
                    <a:pt x="78" y="488"/>
                  </a:moveTo>
                  <a:lnTo>
                    <a:pt x="78" y="488"/>
                  </a:lnTo>
                  <a:cubicBezTo>
                    <a:pt x="78" y="502"/>
                    <a:pt x="85" y="509"/>
                    <a:pt x="99" y="509"/>
                  </a:cubicBezTo>
                  <a:cubicBezTo>
                    <a:pt x="283" y="509"/>
                    <a:pt x="283" y="509"/>
                    <a:pt x="283" y="509"/>
                  </a:cubicBezTo>
                  <a:cubicBezTo>
                    <a:pt x="297" y="509"/>
                    <a:pt x="304" y="502"/>
                    <a:pt x="304" y="488"/>
                  </a:cubicBezTo>
                  <a:cubicBezTo>
                    <a:pt x="304" y="474"/>
                    <a:pt x="297" y="467"/>
                    <a:pt x="283" y="467"/>
                  </a:cubicBezTo>
                  <a:cubicBezTo>
                    <a:pt x="99" y="467"/>
                    <a:pt x="99" y="467"/>
                    <a:pt x="99" y="467"/>
                  </a:cubicBezTo>
                  <a:cubicBezTo>
                    <a:pt x="85" y="467"/>
                    <a:pt x="78" y="474"/>
                    <a:pt x="78" y="488"/>
                  </a:cubicBezTo>
                  <a:close/>
                  <a:moveTo>
                    <a:pt x="446" y="219"/>
                  </a:moveTo>
                  <a:lnTo>
                    <a:pt x="446" y="219"/>
                  </a:lnTo>
                  <a:cubicBezTo>
                    <a:pt x="106" y="219"/>
                    <a:pt x="106" y="219"/>
                    <a:pt x="106" y="219"/>
                  </a:cubicBezTo>
                  <a:cubicBezTo>
                    <a:pt x="92" y="219"/>
                    <a:pt x="78" y="233"/>
                    <a:pt x="78" y="247"/>
                  </a:cubicBezTo>
                  <a:cubicBezTo>
                    <a:pt x="78" y="262"/>
                    <a:pt x="92" y="276"/>
                    <a:pt x="106" y="276"/>
                  </a:cubicBezTo>
                  <a:cubicBezTo>
                    <a:pt x="446" y="276"/>
                    <a:pt x="446" y="276"/>
                    <a:pt x="446" y="276"/>
                  </a:cubicBezTo>
                  <a:cubicBezTo>
                    <a:pt x="460" y="276"/>
                    <a:pt x="474" y="262"/>
                    <a:pt x="474" y="247"/>
                  </a:cubicBezTo>
                  <a:cubicBezTo>
                    <a:pt x="474" y="233"/>
                    <a:pt x="460" y="219"/>
                    <a:pt x="446" y="219"/>
                  </a:cubicBezTo>
                  <a:close/>
                  <a:moveTo>
                    <a:pt x="446" y="339"/>
                  </a:moveTo>
                  <a:lnTo>
                    <a:pt x="446" y="339"/>
                  </a:lnTo>
                  <a:cubicBezTo>
                    <a:pt x="276" y="339"/>
                    <a:pt x="276" y="339"/>
                    <a:pt x="276" y="339"/>
                  </a:cubicBezTo>
                  <a:cubicBezTo>
                    <a:pt x="226" y="339"/>
                    <a:pt x="226" y="339"/>
                    <a:pt x="226" y="339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92" y="339"/>
                    <a:pt x="78" y="353"/>
                    <a:pt x="78" y="367"/>
                  </a:cubicBezTo>
                  <a:cubicBezTo>
                    <a:pt x="78" y="389"/>
                    <a:pt x="92" y="396"/>
                    <a:pt x="106" y="396"/>
                  </a:cubicBezTo>
                  <a:cubicBezTo>
                    <a:pt x="226" y="396"/>
                    <a:pt x="226" y="396"/>
                    <a:pt x="226" y="396"/>
                  </a:cubicBezTo>
                  <a:cubicBezTo>
                    <a:pt x="276" y="396"/>
                    <a:pt x="276" y="396"/>
                    <a:pt x="276" y="396"/>
                  </a:cubicBezTo>
                  <a:cubicBezTo>
                    <a:pt x="446" y="396"/>
                    <a:pt x="446" y="396"/>
                    <a:pt x="446" y="396"/>
                  </a:cubicBezTo>
                  <a:cubicBezTo>
                    <a:pt x="460" y="396"/>
                    <a:pt x="474" y="389"/>
                    <a:pt x="474" y="367"/>
                  </a:cubicBezTo>
                  <a:cubicBezTo>
                    <a:pt x="474" y="353"/>
                    <a:pt x="460" y="339"/>
                    <a:pt x="446" y="339"/>
                  </a:cubicBezTo>
                  <a:close/>
                  <a:moveTo>
                    <a:pt x="417" y="113"/>
                  </a:moveTo>
                  <a:lnTo>
                    <a:pt x="417" y="113"/>
                  </a:lnTo>
                  <a:cubicBezTo>
                    <a:pt x="403" y="113"/>
                    <a:pt x="389" y="106"/>
                    <a:pt x="389" y="85"/>
                  </a:cubicBezTo>
                  <a:cubicBezTo>
                    <a:pt x="389" y="28"/>
                    <a:pt x="389" y="28"/>
                    <a:pt x="389" y="28"/>
                  </a:cubicBezTo>
                  <a:cubicBezTo>
                    <a:pt x="389" y="14"/>
                    <a:pt x="403" y="0"/>
                    <a:pt x="417" y="0"/>
                  </a:cubicBezTo>
                  <a:cubicBezTo>
                    <a:pt x="431" y="0"/>
                    <a:pt x="446" y="14"/>
                    <a:pt x="446" y="28"/>
                  </a:cubicBezTo>
                  <a:cubicBezTo>
                    <a:pt x="446" y="85"/>
                    <a:pt x="446" y="85"/>
                    <a:pt x="446" y="85"/>
                  </a:cubicBezTo>
                  <a:cubicBezTo>
                    <a:pt x="446" y="106"/>
                    <a:pt x="431" y="113"/>
                    <a:pt x="417" y="113"/>
                  </a:cubicBezTo>
                  <a:close/>
                  <a:moveTo>
                    <a:pt x="276" y="113"/>
                  </a:moveTo>
                  <a:lnTo>
                    <a:pt x="276" y="113"/>
                  </a:lnTo>
                  <a:cubicBezTo>
                    <a:pt x="262" y="113"/>
                    <a:pt x="248" y="106"/>
                    <a:pt x="248" y="85"/>
                  </a:cubicBezTo>
                  <a:cubicBezTo>
                    <a:pt x="248" y="28"/>
                    <a:pt x="248" y="28"/>
                    <a:pt x="248" y="28"/>
                  </a:cubicBezTo>
                  <a:cubicBezTo>
                    <a:pt x="248" y="14"/>
                    <a:pt x="262" y="0"/>
                    <a:pt x="276" y="0"/>
                  </a:cubicBezTo>
                  <a:cubicBezTo>
                    <a:pt x="290" y="0"/>
                    <a:pt x="304" y="14"/>
                    <a:pt x="304" y="28"/>
                  </a:cubicBezTo>
                  <a:cubicBezTo>
                    <a:pt x="304" y="85"/>
                    <a:pt x="304" y="85"/>
                    <a:pt x="304" y="85"/>
                  </a:cubicBezTo>
                  <a:cubicBezTo>
                    <a:pt x="304" y="106"/>
                    <a:pt x="290" y="113"/>
                    <a:pt x="276" y="11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21" y="113"/>
                    <a:pt x="106" y="106"/>
                    <a:pt x="106" y="85"/>
                  </a:cubicBezTo>
                  <a:cubicBezTo>
                    <a:pt x="106" y="28"/>
                    <a:pt x="106" y="28"/>
                    <a:pt x="106" y="28"/>
                  </a:cubicBezTo>
                  <a:cubicBezTo>
                    <a:pt x="106" y="14"/>
                    <a:pt x="121" y="0"/>
                    <a:pt x="135" y="0"/>
                  </a:cubicBezTo>
                  <a:cubicBezTo>
                    <a:pt x="149" y="0"/>
                    <a:pt x="163" y="14"/>
                    <a:pt x="163" y="28"/>
                  </a:cubicBezTo>
                  <a:cubicBezTo>
                    <a:pt x="163" y="85"/>
                    <a:pt x="163" y="85"/>
                    <a:pt x="163" y="85"/>
                  </a:cubicBezTo>
                  <a:cubicBezTo>
                    <a:pt x="163" y="106"/>
                    <a:pt x="149" y="113"/>
                    <a:pt x="135" y="1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 userDrawn="1"/>
        </p:nvGrpSpPr>
        <p:grpSpPr>
          <a:xfrm>
            <a:off x="6191205" y="1700678"/>
            <a:ext cx="575989" cy="576197"/>
            <a:chOff x="4788024" y="1275213"/>
            <a:chExt cx="432048" cy="432048"/>
          </a:xfrm>
        </p:grpSpPr>
        <p:sp>
          <p:nvSpPr>
            <p:cNvPr id="17" name="椭圆 65"/>
            <p:cNvSpPr>
              <a:spLocks noChangeArrowheads="1"/>
            </p:cNvSpPr>
            <p:nvPr/>
          </p:nvSpPr>
          <p:spPr bwMode="auto">
            <a:xfrm>
              <a:off x="4788024" y="1275213"/>
              <a:ext cx="432048" cy="432048"/>
            </a:xfrm>
            <a:prstGeom prst="ellipse">
              <a:avLst/>
            </a:prstGeom>
            <a:solidFill>
              <a:srgbClr val="F79600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0" name="Freeform 110"/>
            <p:cNvSpPr>
              <a:spLocks noChangeArrowheads="1"/>
            </p:cNvSpPr>
            <p:nvPr/>
          </p:nvSpPr>
          <p:spPr bwMode="auto">
            <a:xfrm>
              <a:off x="4891102" y="1366806"/>
              <a:ext cx="250679" cy="248862"/>
            </a:xfrm>
            <a:custGeom>
              <a:avLst/>
              <a:gdLst>
                <a:gd name="T0" fmla="*/ 78678142 w 609"/>
                <a:gd name="T1" fmla="*/ 71002280 h 602"/>
                <a:gd name="T2" fmla="*/ 78678142 w 609"/>
                <a:gd name="T3" fmla="*/ 71002280 h 602"/>
                <a:gd name="T4" fmla="*/ 71302258 w 609"/>
                <a:gd name="T5" fmla="*/ 78441997 h 602"/>
                <a:gd name="T6" fmla="*/ 65867111 w 609"/>
                <a:gd name="T7" fmla="*/ 76614673 h 602"/>
                <a:gd name="T8" fmla="*/ 44774038 w 609"/>
                <a:gd name="T9" fmla="*/ 54426302 h 602"/>
                <a:gd name="T10" fmla="*/ 29245613 w 609"/>
                <a:gd name="T11" fmla="*/ 59125033 h 602"/>
                <a:gd name="T12" fmla="*/ 0 w 609"/>
                <a:gd name="T13" fmla="*/ 29497307 h 602"/>
                <a:gd name="T14" fmla="*/ 29245613 w 609"/>
                <a:gd name="T15" fmla="*/ 0 h 602"/>
                <a:gd name="T16" fmla="*/ 58491226 w 609"/>
                <a:gd name="T17" fmla="*/ 29497307 h 602"/>
                <a:gd name="T18" fmla="*/ 54867675 w 609"/>
                <a:gd name="T19" fmla="*/ 44376380 h 602"/>
                <a:gd name="T20" fmla="*/ 75960749 w 609"/>
                <a:gd name="T21" fmla="*/ 65520668 h 602"/>
                <a:gd name="T22" fmla="*/ 78678142 w 609"/>
                <a:gd name="T23" fmla="*/ 71002280 h 602"/>
                <a:gd name="T24" fmla="*/ 29245613 w 609"/>
                <a:gd name="T25" fmla="*/ 7439717 h 602"/>
                <a:gd name="T26" fmla="*/ 29245613 w 609"/>
                <a:gd name="T27" fmla="*/ 7439717 h 602"/>
                <a:gd name="T28" fmla="*/ 7246742 w 609"/>
                <a:gd name="T29" fmla="*/ 29497307 h 602"/>
                <a:gd name="T30" fmla="*/ 29245613 w 609"/>
                <a:gd name="T31" fmla="*/ 51685677 h 602"/>
                <a:gd name="T32" fmla="*/ 51244484 w 609"/>
                <a:gd name="T33" fmla="*/ 29497307 h 602"/>
                <a:gd name="T34" fmla="*/ 29245613 w 609"/>
                <a:gd name="T35" fmla="*/ 7439717 h 602"/>
                <a:gd name="T36" fmla="*/ 42056644 w 609"/>
                <a:gd name="T37" fmla="*/ 33282375 h 602"/>
                <a:gd name="T38" fmla="*/ 42056644 w 609"/>
                <a:gd name="T39" fmla="*/ 33282375 h 602"/>
                <a:gd name="T40" fmla="*/ 32868804 w 609"/>
                <a:gd name="T41" fmla="*/ 33282375 h 602"/>
                <a:gd name="T42" fmla="*/ 32868804 w 609"/>
                <a:gd name="T43" fmla="*/ 41504973 h 602"/>
                <a:gd name="T44" fmla="*/ 29245613 w 609"/>
                <a:gd name="T45" fmla="*/ 45290042 h 602"/>
                <a:gd name="T46" fmla="*/ 25622062 w 609"/>
                <a:gd name="T47" fmla="*/ 41504973 h 602"/>
                <a:gd name="T48" fmla="*/ 25622062 w 609"/>
                <a:gd name="T49" fmla="*/ 33282375 h 602"/>
                <a:gd name="T50" fmla="*/ 17340380 w 609"/>
                <a:gd name="T51" fmla="*/ 33282375 h 602"/>
                <a:gd name="T52" fmla="*/ 13716829 w 609"/>
                <a:gd name="T53" fmla="*/ 29497307 h 602"/>
                <a:gd name="T54" fmla="*/ 17340380 w 609"/>
                <a:gd name="T55" fmla="*/ 25842658 h 602"/>
                <a:gd name="T56" fmla="*/ 25622062 w 609"/>
                <a:gd name="T57" fmla="*/ 25842658 h 602"/>
                <a:gd name="T58" fmla="*/ 25622062 w 609"/>
                <a:gd name="T59" fmla="*/ 16575978 h 602"/>
                <a:gd name="T60" fmla="*/ 29245613 w 609"/>
                <a:gd name="T61" fmla="*/ 12921329 h 602"/>
                <a:gd name="T62" fmla="*/ 32868804 w 609"/>
                <a:gd name="T63" fmla="*/ 16575978 h 602"/>
                <a:gd name="T64" fmla="*/ 32868804 w 609"/>
                <a:gd name="T65" fmla="*/ 25842658 h 602"/>
                <a:gd name="T66" fmla="*/ 42056644 w 609"/>
                <a:gd name="T67" fmla="*/ 25842658 h 602"/>
                <a:gd name="T68" fmla="*/ 45679835 w 609"/>
                <a:gd name="T69" fmla="*/ 29497307 h 602"/>
                <a:gd name="T70" fmla="*/ 42056644 w 609"/>
                <a:gd name="T71" fmla="*/ 33282375 h 60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609" h="602">
                  <a:moveTo>
                    <a:pt x="608" y="544"/>
                  </a:moveTo>
                  <a:lnTo>
                    <a:pt x="608" y="544"/>
                  </a:lnTo>
                  <a:cubicBezTo>
                    <a:pt x="608" y="573"/>
                    <a:pt x="579" y="601"/>
                    <a:pt x="551" y="601"/>
                  </a:cubicBezTo>
                  <a:cubicBezTo>
                    <a:pt x="530" y="601"/>
                    <a:pt x="516" y="594"/>
                    <a:pt x="509" y="587"/>
                  </a:cubicBezTo>
                  <a:cubicBezTo>
                    <a:pt x="346" y="417"/>
                    <a:pt x="346" y="417"/>
                    <a:pt x="346" y="417"/>
                  </a:cubicBezTo>
                  <a:cubicBezTo>
                    <a:pt x="311" y="438"/>
                    <a:pt x="269" y="453"/>
                    <a:pt x="226" y="453"/>
                  </a:cubicBezTo>
                  <a:cubicBezTo>
                    <a:pt x="106" y="453"/>
                    <a:pt x="0" y="347"/>
                    <a:pt x="0" y="226"/>
                  </a:cubicBezTo>
                  <a:cubicBezTo>
                    <a:pt x="0" y="99"/>
                    <a:pt x="106" y="0"/>
                    <a:pt x="226" y="0"/>
                  </a:cubicBezTo>
                  <a:cubicBezTo>
                    <a:pt x="353" y="0"/>
                    <a:pt x="452" y="99"/>
                    <a:pt x="452" y="226"/>
                  </a:cubicBezTo>
                  <a:cubicBezTo>
                    <a:pt x="452" y="269"/>
                    <a:pt x="445" y="304"/>
                    <a:pt x="424" y="340"/>
                  </a:cubicBezTo>
                  <a:cubicBezTo>
                    <a:pt x="587" y="502"/>
                    <a:pt x="587" y="502"/>
                    <a:pt x="587" y="502"/>
                  </a:cubicBezTo>
                  <a:cubicBezTo>
                    <a:pt x="601" y="516"/>
                    <a:pt x="608" y="530"/>
                    <a:pt x="608" y="544"/>
                  </a:cubicBezTo>
                  <a:close/>
                  <a:moveTo>
                    <a:pt x="226" y="57"/>
                  </a:moveTo>
                  <a:lnTo>
                    <a:pt x="226" y="57"/>
                  </a:lnTo>
                  <a:cubicBezTo>
                    <a:pt x="134" y="57"/>
                    <a:pt x="56" y="127"/>
                    <a:pt x="56" y="226"/>
                  </a:cubicBezTo>
                  <a:cubicBezTo>
                    <a:pt x="56" y="318"/>
                    <a:pt x="134" y="396"/>
                    <a:pt x="226" y="396"/>
                  </a:cubicBezTo>
                  <a:cubicBezTo>
                    <a:pt x="325" y="396"/>
                    <a:pt x="396" y="318"/>
                    <a:pt x="396" y="226"/>
                  </a:cubicBezTo>
                  <a:cubicBezTo>
                    <a:pt x="396" y="127"/>
                    <a:pt x="325" y="57"/>
                    <a:pt x="226" y="57"/>
                  </a:cubicBezTo>
                  <a:close/>
                  <a:moveTo>
                    <a:pt x="325" y="255"/>
                  </a:moveTo>
                  <a:lnTo>
                    <a:pt x="325" y="255"/>
                  </a:lnTo>
                  <a:cubicBezTo>
                    <a:pt x="254" y="255"/>
                    <a:pt x="254" y="255"/>
                    <a:pt x="254" y="255"/>
                  </a:cubicBezTo>
                  <a:cubicBezTo>
                    <a:pt x="254" y="318"/>
                    <a:pt x="254" y="318"/>
                    <a:pt x="254" y="318"/>
                  </a:cubicBezTo>
                  <a:cubicBezTo>
                    <a:pt x="254" y="333"/>
                    <a:pt x="247" y="347"/>
                    <a:pt x="226" y="347"/>
                  </a:cubicBezTo>
                  <a:cubicBezTo>
                    <a:pt x="212" y="347"/>
                    <a:pt x="198" y="333"/>
                    <a:pt x="198" y="318"/>
                  </a:cubicBezTo>
                  <a:cubicBezTo>
                    <a:pt x="198" y="255"/>
                    <a:pt x="198" y="255"/>
                    <a:pt x="198" y="255"/>
                  </a:cubicBezTo>
                  <a:cubicBezTo>
                    <a:pt x="134" y="255"/>
                    <a:pt x="134" y="255"/>
                    <a:pt x="134" y="255"/>
                  </a:cubicBezTo>
                  <a:cubicBezTo>
                    <a:pt x="120" y="255"/>
                    <a:pt x="106" y="241"/>
                    <a:pt x="106" y="226"/>
                  </a:cubicBezTo>
                  <a:cubicBezTo>
                    <a:pt x="106" y="205"/>
                    <a:pt x="120" y="198"/>
                    <a:pt x="134" y="198"/>
                  </a:cubicBezTo>
                  <a:cubicBezTo>
                    <a:pt x="198" y="198"/>
                    <a:pt x="198" y="198"/>
                    <a:pt x="198" y="198"/>
                  </a:cubicBezTo>
                  <a:cubicBezTo>
                    <a:pt x="198" y="127"/>
                    <a:pt x="198" y="127"/>
                    <a:pt x="198" y="127"/>
                  </a:cubicBezTo>
                  <a:cubicBezTo>
                    <a:pt x="198" y="113"/>
                    <a:pt x="212" y="99"/>
                    <a:pt x="226" y="99"/>
                  </a:cubicBezTo>
                  <a:cubicBezTo>
                    <a:pt x="247" y="99"/>
                    <a:pt x="254" y="113"/>
                    <a:pt x="254" y="127"/>
                  </a:cubicBezTo>
                  <a:cubicBezTo>
                    <a:pt x="254" y="198"/>
                    <a:pt x="254" y="198"/>
                    <a:pt x="254" y="198"/>
                  </a:cubicBezTo>
                  <a:cubicBezTo>
                    <a:pt x="325" y="198"/>
                    <a:pt x="325" y="198"/>
                    <a:pt x="325" y="198"/>
                  </a:cubicBezTo>
                  <a:cubicBezTo>
                    <a:pt x="339" y="198"/>
                    <a:pt x="353" y="205"/>
                    <a:pt x="353" y="226"/>
                  </a:cubicBezTo>
                  <a:cubicBezTo>
                    <a:pt x="353" y="241"/>
                    <a:pt x="339" y="255"/>
                    <a:pt x="325" y="25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9" name="组合 8"/>
          <p:cNvGrpSpPr/>
          <p:nvPr userDrawn="1"/>
        </p:nvGrpSpPr>
        <p:grpSpPr>
          <a:xfrm>
            <a:off x="7055189" y="1700153"/>
            <a:ext cx="577036" cy="577246"/>
            <a:chOff x="5436096" y="1274820"/>
            <a:chExt cx="432833" cy="432834"/>
          </a:xfrm>
        </p:grpSpPr>
        <p:sp>
          <p:nvSpPr>
            <p:cNvPr id="25" name="椭圆 16"/>
            <p:cNvSpPr>
              <a:spLocks noChangeArrowheads="1"/>
            </p:cNvSpPr>
            <p:nvPr/>
          </p:nvSpPr>
          <p:spPr bwMode="auto">
            <a:xfrm>
              <a:off x="5436096" y="1274820"/>
              <a:ext cx="432833" cy="43283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1" name="Freeform 16"/>
            <p:cNvSpPr>
              <a:spLocks noChangeArrowheads="1"/>
            </p:cNvSpPr>
            <p:nvPr/>
          </p:nvSpPr>
          <p:spPr bwMode="auto">
            <a:xfrm>
              <a:off x="5554420" y="1377705"/>
              <a:ext cx="196183" cy="227065"/>
            </a:xfrm>
            <a:custGeom>
              <a:avLst/>
              <a:gdLst>
                <a:gd name="T0" fmla="*/ 58106390 w 475"/>
                <a:gd name="T1" fmla="*/ 71207247 h 552"/>
                <a:gd name="T2" fmla="*/ 58106390 w 475"/>
                <a:gd name="T3" fmla="*/ 71207247 h 552"/>
                <a:gd name="T4" fmla="*/ 54327993 w 475"/>
                <a:gd name="T5" fmla="*/ 71207247 h 552"/>
                <a:gd name="T6" fmla="*/ 54327993 w 475"/>
                <a:gd name="T7" fmla="*/ 0 h 552"/>
                <a:gd name="T8" fmla="*/ 58106390 w 475"/>
                <a:gd name="T9" fmla="*/ 0 h 552"/>
                <a:gd name="T10" fmla="*/ 61754124 w 475"/>
                <a:gd name="T11" fmla="*/ 3618618 h 552"/>
                <a:gd name="T12" fmla="*/ 61754124 w 475"/>
                <a:gd name="T13" fmla="*/ 67588630 h 552"/>
                <a:gd name="T14" fmla="*/ 58106390 w 475"/>
                <a:gd name="T15" fmla="*/ 71207247 h 552"/>
                <a:gd name="T16" fmla="*/ 7426131 w 475"/>
                <a:gd name="T17" fmla="*/ 67588630 h 552"/>
                <a:gd name="T18" fmla="*/ 7426131 w 475"/>
                <a:gd name="T19" fmla="*/ 67588630 h 552"/>
                <a:gd name="T20" fmla="*/ 7426131 w 475"/>
                <a:gd name="T21" fmla="*/ 63970012 h 552"/>
                <a:gd name="T22" fmla="*/ 13809846 w 475"/>
                <a:gd name="T23" fmla="*/ 63970012 h 552"/>
                <a:gd name="T24" fmla="*/ 21235977 w 475"/>
                <a:gd name="T25" fmla="*/ 56603721 h 552"/>
                <a:gd name="T26" fmla="*/ 13809846 w 475"/>
                <a:gd name="T27" fmla="*/ 49237429 h 552"/>
                <a:gd name="T28" fmla="*/ 7426131 w 475"/>
                <a:gd name="T29" fmla="*/ 49237429 h 552"/>
                <a:gd name="T30" fmla="*/ 7426131 w 475"/>
                <a:gd name="T31" fmla="*/ 42905028 h 552"/>
                <a:gd name="T32" fmla="*/ 13809846 w 475"/>
                <a:gd name="T33" fmla="*/ 42905028 h 552"/>
                <a:gd name="T34" fmla="*/ 21235977 w 475"/>
                <a:gd name="T35" fmla="*/ 35539095 h 552"/>
                <a:gd name="T36" fmla="*/ 13809846 w 475"/>
                <a:gd name="T37" fmla="*/ 28301860 h 552"/>
                <a:gd name="T38" fmla="*/ 7426131 w 475"/>
                <a:gd name="T39" fmla="*/ 28301860 h 552"/>
                <a:gd name="T40" fmla="*/ 7426131 w 475"/>
                <a:gd name="T41" fmla="*/ 21840403 h 552"/>
                <a:gd name="T42" fmla="*/ 13809846 w 475"/>
                <a:gd name="T43" fmla="*/ 21840403 h 552"/>
                <a:gd name="T44" fmla="*/ 21235977 w 475"/>
                <a:gd name="T45" fmla="*/ 14603167 h 552"/>
                <a:gd name="T46" fmla="*/ 13809846 w 475"/>
                <a:gd name="T47" fmla="*/ 7236876 h 552"/>
                <a:gd name="T48" fmla="*/ 7426131 w 475"/>
                <a:gd name="T49" fmla="*/ 7236876 h 552"/>
                <a:gd name="T50" fmla="*/ 7426131 w 475"/>
                <a:gd name="T51" fmla="*/ 3618618 h 552"/>
                <a:gd name="T52" fmla="*/ 11074226 w 475"/>
                <a:gd name="T53" fmla="*/ 0 h 552"/>
                <a:gd name="T54" fmla="*/ 50680259 w 475"/>
                <a:gd name="T55" fmla="*/ 0 h 552"/>
                <a:gd name="T56" fmla="*/ 50680259 w 475"/>
                <a:gd name="T57" fmla="*/ 71207247 h 552"/>
                <a:gd name="T58" fmla="*/ 11074226 w 475"/>
                <a:gd name="T59" fmla="*/ 71207247 h 552"/>
                <a:gd name="T60" fmla="*/ 7426131 w 475"/>
                <a:gd name="T61" fmla="*/ 67588630 h 552"/>
                <a:gd name="T62" fmla="*/ 17588243 w 475"/>
                <a:gd name="T63" fmla="*/ 14603167 h 552"/>
                <a:gd name="T64" fmla="*/ 17588243 w 475"/>
                <a:gd name="T65" fmla="*/ 14603167 h 552"/>
                <a:gd name="T66" fmla="*/ 13809846 w 475"/>
                <a:gd name="T67" fmla="*/ 18221785 h 552"/>
                <a:gd name="T68" fmla="*/ 3778036 w 475"/>
                <a:gd name="T69" fmla="*/ 18221785 h 552"/>
                <a:gd name="T70" fmla="*/ 0 w 475"/>
                <a:gd name="T71" fmla="*/ 14603167 h 552"/>
                <a:gd name="T72" fmla="*/ 3778036 w 475"/>
                <a:gd name="T73" fmla="*/ 10984909 h 552"/>
                <a:gd name="T74" fmla="*/ 13809846 w 475"/>
                <a:gd name="T75" fmla="*/ 10984909 h 552"/>
                <a:gd name="T76" fmla="*/ 17588243 w 475"/>
                <a:gd name="T77" fmla="*/ 14603167 h 552"/>
                <a:gd name="T78" fmla="*/ 3778036 w 475"/>
                <a:gd name="T79" fmla="*/ 31920478 h 552"/>
                <a:gd name="T80" fmla="*/ 3778036 w 475"/>
                <a:gd name="T81" fmla="*/ 31920478 h 552"/>
                <a:gd name="T82" fmla="*/ 13809846 w 475"/>
                <a:gd name="T83" fmla="*/ 31920478 h 552"/>
                <a:gd name="T84" fmla="*/ 17588243 w 475"/>
                <a:gd name="T85" fmla="*/ 35539095 h 552"/>
                <a:gd name="T86" fmla="*/ 13809846 w 475"/>
                <a:gd name="T87" fmla="*/ 39286770 h 552"/>
                <a:gd name="T88" fmla="*/ 3778036 w 475"/>
                <a:gd name="T89" fmla="*/ 39286770 h 552"/>
                <a:gd name="T90" fmla="*/ 0 w 475"/>
                <a:gd name="T91" fmla="*/ 35539095 h 552"/>
                <a:gd name="T92" fmla="*/ 3778036 w 475"/>
                <a:gd name="T93" fmla="*/ 31920478 h 552"/>
                <a:gd name="T94" fmla="*/ 3778036 w 475"/>
                <a:gd name="T95" fmla="*/ 52985462 h 552"/>
                <a:gd name="T96" fmla="*/ 3778036 w 475"/>
                <a:gd name="T97" fmla="*/ 52985462 h 552"/>
                <a:gd name="T98" fmla="*/ 13809846 w 475"/>
                <a:gd name="T99" fmla="*/ 52985462 h 552"/>
                <a:gd name="T100" fmla="*/ 17588243 w 475"/>
                <a:gd name="T101" fmla="*/ 56603721 h 552"/>
                <a:gd name="T102" fmla="*/ 13809846 w 475"/>
                <a:gd name="T103" fmla="*/ 60222338 h 552"/>
                <a:gd name="T104" fmla="*/ 3778036 w 475"/>
                <a:gd name="T105" fmla="*/ 60222338 h 552"/>
                <a:gd name="T106" fmla="*/ 0 w 475"/>
                <a:gd name="T107" fmla="*/ 56603721 h 552"/>
                <a:gd name="T108" fmla="*/ 3778036 w 475"/>
                <a:gd name="T109" fmla="*/ 52985462 h 55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475" h="552">
                  <a:moveTo>
                    <a:pt x="446" y="551"/>
                  </a:moveTo>
                  <a:lnTo>
                    <a:pt x="446" y="551"/>
                  </a:lnTo>
                  <a:cubicBezTo>
                    <a:pt x="417" y="551"/>
                    <a:pt x="417" y="551"/>
                    <a:pt x="417" y="551"/>
                  </a:cubicBezTo>
                  <a:cubicBezTo>
                    <a:pt x="417" y="0"/>
                    <a:pt x="417" y="0"/>
                    <a:pt x="417" y="0"/>
                  </a:cubicBezTo>
                  <a:cubicBezTo>
                    <a:pt x="446" y="0"/>
                    <a:pt x="446" y="0"/>
                    <a:pt x="446" y="0"/>
                  </a:cubicBezTo>
                  <a:cubicBezTo>
                    <a:pt x="460" y="0"/>
                    <a:pt x="474" y="14"/>
                    <a:pt x="474" y="28"/>
                  </a:cubicBezTo>
                  <a:cubicBezTo>
                    <a:pt x="474" y="523"/>
                    <a:pt x="474" y="523"/>
                    <a:pt x="474" y="523"/>
                  </a:cubicBezTo>
                  <a:cubicBezTo>
                    <a:pt x="474" y="537"/>
                    <a:pt x="460" y="551"/>
                    <a:pt x="446" y="551"/>
                  </a:cubicBezTo>
                  <a:close/>
                  <a:moveTo>
                    <a:pt x="57" y="523"/>
                  </a:moveTo>
                  <a:lnTo>
                    <a:pt x="57" y="523"/>
                  </a:lnTo>
                  <a:cubicBezTo>
                    <a:pt x="57" y="495"/>
                    <a:pt x="57" y="495"/>
                    <a:pt x="57" y="495"/>
                  </a:cubicBezTo>
                  <a:cubicBezTo>
                    <a:pt x="106" y="495"/>
                    <a:pt x="106" y="495"/>
                    <a:pt x="106" y="495"/>
                  </a:cubicBezTo>
                  <a:cubicBezTo>
                    <a:pt x="135" y="495"/>
                    <a:pt x="163" y="466"/>
                    <a:pt x="163" y="438"/>
                  </a:cubicBezTo>
                  <a:cubicBezTo>
                    <a:pt x="163" y="403"/>
                    <a:pt x="135" y="381"/>
                    <a:pt x="106" y="381"/>
                  </a:cubicBezTo>
                  <a:cubicBezTo>
                    <a:pt x="57" y="381"/>
                    <a:pt x="57" y="381"/>
                    <a:pt x="57" y="381"/>
                  </a:cubicBezTo>
                  <a:cubicBezTo>
                    <a:pt x="57" y="332"/>
                    <a:pt x="57" y="332"/>
                    <a:pt x="57" y="332"/>
                  </a:cubicBezTo>
                  <a:cubicBezTo>
                    <a:pt x="106" y="332"/>
                    <a:pt x="106" y="332"/>
                    <a:pt x="106" y="332"/>
                  </a:cubicBezTo>
                  <a:cubicBezTo>
                    <a:pt x="135" y="332"/>
                    <a:pt x="163" y="304"/>
                    <a:pt x="163" y="275"/>
                  </a:cubicBezTo>
                  <a:cubicBezTo>
                    <a:pt x="163" y="247"/>
                    <a:pt x="135" y="219"/>
                    <a:pt x="106" y="219"/>
                  </a:cubicBezTo>
                  <a:cubicBezTo>
                    <a:pt x="57" y="219"/>
                    <a:pt x="57" y="219"/>
                    <a:pt x="57" y="219"/>
                  </a:cubicBezTo>
                  <a:cubicBezTo>
                    <a:pt x="57" y="169"/>
                    <a:pt x="57" y="169"/>
                    <a:pt x="57" y="169"/>
                  </a:cubicBezTo>
                  <a:cubicBezTo>
                    <a:pt x="106" y="169"/>
                    <a:pt x="106" y="169"/>
                    <a:pt x="106" y="169"/>
                  </a:cubicBezTo>
                  <a:cubicBezTo>
                    <a:pt x="135" y="169"/>
                    <a:pt x="163" y="148"/>
                    <a:pt x="163" y="113"/>
                  </a:cubicBezTo>
                  <a:cubicBezTo>
                    <a:pt x="163" y="85"/>
                    <a:pt x="135" y="56"/>
                    <a:pt x="106" y="56"/>
                  </a:cubicBezTo>
                  <a:cubicBezTo>
                    <a:pt x="57" y="56"/>
                    <a:pt x="57" y="56"/>
                    <a:pt x="57" y="56"/>
                  </a:cubicBezTo>
                  <a:cubicBezTo>
                    <a:pt x="57" y="28"/>
                    <a:pt x="57" y="28"/>
                    <a:pt x="57" y="28"/>
                  </a:cubicBezTo>
                  <a:cubicBezTo>
                    <a:pt x="57" y="14"/>
                    <a:pt x="71" y="0"/>
                    <a:pt x="85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389" y="551"/>
                    <a:pt x="389" y="551"/>
                    <a:pt x="389" y="551"/>
                  </a:cubicBezTo>
                  <a:cubicBezTo>
                    <a:pt x="85" y="551"/>
                    <a:pt x="85" y="551"/>
                    <a:pt x="85" y="551"/>
                  </a:cubicBezTo>
                  <a:cubicBezTo>
                    <a:pt x="71" y="551"/>
                    <a:pt x="57" y="537"/>
                    <a:pt x="57" y="523"/>
                  </a:cubicBezTo>
                  <a:close/>
                  <a:moveTo>
                    <a:pt x="135" y="113"/>
                  </a:moveTo>
                  <a:lnTo>
                    <a:pt x="135" y="113"/>
                  </a:lnTo>
                  <a:cubicBezTo>
                    <a:pt x="135" y="134"/>
                    <a:pt x="120" y="141"/>
                    <a:pt x="106" y="141"/>
                  </a:cubicBezTo>
                  <a:cubicBezTo>
                    <a:pt x="29" y="141"/>
                    <a:pt x="29" y="141"/>
                    <a:pt x="29" y="141"/>
                  </a:cubicBezTo>
                  <a:cubicBezTo>
                    <a:pt x="15" y="141"/>
                    <a:pt x="0" y="134"/>
                    <a:pt x="0" y="113"/>
                  </a:cubicBezTo>
                  <a:cubicBezTo>
                    <a:pt x="0" y="99"/>
                    <a:pt x="15" y="85"/>
                    <a:pt x="29" y="85"/>
                  </a:cubicBezTo>
                  <a:cubicBezTo>
                    <a:pt x="106" y="85"/>
                    <a:pt x="106" y="85"/>
                    <a:pt x="106" y="85"/>
                  </a:cubicBezTo>
                  <a:cubicBezTo>
                    <a:pt x="120" y="85"/>
                    <a:pt x="135" y="99"/>
                    <a:pt x="135" y="113"/>
                  </a:cubicBezTo>
                  <a:close/>
                  <a:moveTo>
                    <a:pt x="29" y="247"/>
                  </a:moveTo>
                  <a:lnTo>
                    <a:pt x="29" y="247"/>
                  </a:lnTo>
                  <a:cubicBezTo>
                    <a:pt x="106" y="247"/>
                    <a:pt x="106" y="247"/>
                    <a:pt x="106" y="247"/>
                  </a:cubicBezTo>
                  <a:cubicBezTo>
                    <a:pt x="120" y="247"/>
                    <a:pt x="135" y="261"/>
                    <a:pt x="135" y="275"/>
                  </a:cubicBezTo>
                  <a:cubicBezTo>
                    <a:pt x="135" y="290"/>
                    <a:pt x="120" y="304"/>
                    <a:pt x="106" y="304"/>
                  </a:cubicBezTo>
                  <a:cubicBezTo>
                    <a:pt x="29" y="304"/>
                    <a:pt x="29" y="304"/>
                    <a:pt x="29" y="304"/>
                  </a:cubicBezTo>
                  <a:cubicBezTo>
                    <a:pt x="15" y="304"/>
                    <a:pt x="0" y="290"/>
                    <a:pt x="0" y="275"/>
                  </a:cubicBezTo>
                  <a:cubicBezTo>
                    <a:pt x="0" y="261"/>
                    <a:pt x="15" y="247"/>
                    <a:pt x="29" y="247"/>
                  </a:cubicBezTo>
                  <a:close/>
                  <a:moveTo>
                    <a:pt x="29" y="410"/>
                  </a:moveTo>
                  <a:lnTo>
                    <a:pt x="29" y="410"/>
                  </a:lnTo>
                  <a:cubicBezTo>
                    <a:pt x="106" y="410"/>
                    <a:pt x="106" y="410"/>
                    <a:pt x="106" y="410"/>
                  </a:cubicBezTo>
                  <a:cubicBezTo>
                    <a:pt x="120" y="410"/>
                    <a:pt x="135" y="417"/>
                    <a:pt x="135" y="438"/>
                  </a:cubicBezTo>
                  <a:cubicBezTo>
                    <a:pt x="135" y="452"/>
                    <a:pt x="120" y="466"/>
                    <a:pt x="106" y="466"/>
                  </a:cubicBezTo>
                  <a:cubicBezTo>
                    <a:pt x="29" y="466"/>
                    <a:pt x="29" y="466"/>
                    <a:pt x="29" y="466"/>
                  </a:cubicBezTo>
                  <a:cubicBezTo>
                    <a:pt x="15" y="466"/>
                    <a:pt x="0" y="452"/>
                    <a:pt x="0" y="438"/>
                  </a:cubicBezTo>
                  <a:cubicBezTo>
                    <a:pt x="0" y="417"/>
                    <a:pt x="15" y="410"/>
                    <a:pt x="29" y="4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10" name="组合 9"/>
          <p:cNvGrpSpPr/>
          <p:nvPr userDrawn="1"/>
        </p:nvGrpSpPr>
        <p:grpSpPr>
          <a:xfrm>
            <a:off x="4463238" y="1700153"/>
            <a:ext cx="577036" cy="577246"/>
            <a:chOff x="3491880" y="1274820"/>
            <a:chExt cx="432833" cy="432834"/>
          </a:xfrm>
        </p:grpSpPr>
        <p:sp>
          <p:nvSpPr>
            <p:cNvPr id="11" name="椭圆 16"/>
            <p:cNvSpPr>
              <a:spLocks noChangeArrowheads="1"/>
            </p:cNvSpPr>
            <p:nvPr/>
          </p:nvSpPr>
          <p:spPr bwMode="auto">
            <a:xfrm>
              <a:off x="3491880" y="1274820"/>
              <a:ext cx="432833" cy="432834"/>
            </a:xfrm>
            <a:prstGeom prst="ellipse">
              <a:avLst/>
            </a:prstGeom>
            <a:solidFill>
              <a:srgbClr val="1369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2" name="Freeform 75"/>
            <p:cNvSpPr>
              <a:spLocks noChangeArrowheads="1"/>
            </p:cNvSpPr>
            <p:nvPr/>
          </p:nvSpPr>
          <p:spPr bwMode="auto">
            <a:xfrm>
              <a:off x="3583864" y="1385879"/>
              <a:ext cx="248863" cy="210716"/>
            </a:xfrm>
            <a:custGeom>
              <a:avLst/>
              <a:gdLst>
                <a:gd name="T0" fmla="*/ 74657633 w 602"/>
                <a:gd name="T1" fmla="*/ 66362244 h 510"/>
                <a:gd name="T2" fmla="*/ 74657633 w 602"/>
                <a:gd name="T3" fmla="*/ 66362244 h 510"/>
                <a:gd name="T4" fmla="*/ 3654665 w 602"/>
                <a:gd name="T5" fmla="*/ 66362244 h 510"/>
                <a:gd name="T6" fmla="*/ 0 w 602"/>
                <a:gd name="T7" fmla="*/ 62711741 h 510"/>
                <a:gd name="T8" fmla="*/ 0 w 602"/>
                <a:gd name="T9" fmla="*/ 3650503 h 510"/>
                <a:gd name="T10" fmla="*/ 3654665 w 602"/>
                <a:gd name="T11" fmla="*/ 0 h 510"/>
                <a:gd name="T12" fmla="*/ 7308970 w 602"/>
                <a:gd name="T13" fmla="*/ 3650503 h 510"/>
                <a:gd name="T14" fmla="*/ 7308970 w 602"/>
                <a:gd name="T15" fmla="*/ 50717076 h 510"/>
                <a:gd name="T16" fmla="*/ 7308970 w 602"/>
                <a:gd name="T17" fmla="*/ 50717076 h 510"/>
                <a:gd name="T18" fmla="*/ 7308970 w 602"/>
                <a:gd name="T19" fmla="*/ 58930528 h 510"/>
                <a:gd name="T20" fmla="*/ 74657633 w 602"/>
                <a:gd name="T21" fmla="*/ 58930528 h 510"/>
                <a:gd name="T22" fmla="*/ 78442719 w 602"/>
                <a:gd name="T23" fmla="*/ 62711741 h 510"/>
                <a:gd name="T24" fmla="*/ 74657633 w 602"/>
                <a:gd name="T25" fmla="*/ 66362244 h 510"/>
                <a:gd name="T26" fmla="*/ 66434636 w 602"/>
                <a:gd name="T27" fmla="*/ 55280025 h 510"/>
                <a:gd name="T28" fmla="*/ 66434636 w 602"/>
                <a:gd name="T29" fmla="*/ 55280025 h 510"/>
                <a:gd name="T30" fmla="*/ 58995246 w 602"/>
                <a:gd name="T31" fmla="*/ 55280025 h 510"/>
                <a:gd name="T32" fmla="*/ 55340580 w 602"/>
                <a:gd name="T33" fmla="*/ 51629522 h 510"/>
                <a:gd name="T34" fmla="*/ 55340580 w 602"/>
                <a:gd name="T35" fmla="*/ 25814941 h 510"/>
                <a:gd name="T36" fmla="*/ 58995246 w 602"/>
                <a:gd name="T37" fmla="*/ 22164077 h 510"/>
                <a:gd name="T38" fmla="*/ 66434636 w 602"/>
                <a:gd name="T39" fmla="*/ 22164077 h 510"/>
                <a:gd name="T40" fmla="*/ 70089301 w 602"/>
                <a:gd name="T41" fmla="*/ 25814941 h 510"/>
                <a:gd name="T42" fmla="*/ 70089301 w 602"/>
                <a:gd name="T43" fmla="*/ 51629522 h 510"/>
                <a:gd name="T44" fmla="*/ 66434636 w 602"/>
                <a:gd name="T45" fmla="*/ 55280025 h 510"/>
                <a:gd name="T46" fmla="*/ 45159830 w 602"/>
                <a:gd name="T47" fmla="*/ 55280025 h 510"/>
                <a:gd name="T48" fmla="*/ 45159830 w 602"/>
                <a:gd name="T49" fmla="*/ 55280025 h 510"/>
                <a:gd name="T50" fmla="*/ 37850860 w 602"/>
                <a:gd name="T51" fmla="*/ 55280025 h 510"/>
                <a:gd name="T52" fmla="*/ 34065774 w 602"/>
                <a:gd name="T53" fmla="*/ 51629522 h 510"/>
                <a:gd name="T54" fmla="*/ 34065774 w 602"/>
                <a:gd name="T55" fmla="*/ 11082219 h 510"/>
                <a:gd name="T56" fmla="*/ 37850860 w 602"/>
                <a:gd name="T57" fmla="*/ 7431355 h 510"/>
                <a:gd name="T58" fmla="*/ 45159830 w 602"/>
                <a:gd name="T59" fmla="*/ 7431355 h 510"/>
                <a:gd name="T60" fmla="*/ 48814495 w 602"/>
                <a:gd name="T61" fmla="*/ 11082219 h 510"/>
                <a:gd name="T62" fmla="*/ 48814495 w 602"/>
                <a:gd name="T63" fmla="*/ 51629522 h 510"/>
                <a:gd name="T64" fmla="*/ 45159830 w 602"/>
                <a:gd name="T65" fmla="*/ 55280025 h 510"/>
                <a:gd name="T66" fmla="*/ 24929472 w 602"/>
                <a:gd name="T67" fmla="*/ 55280025 h 510"/>
                <a:gd name="T68" fmla="*/ 24929472 w 602"/>
                <a:gd name="T69" fmla="*/ 55280025 h 510"/>
                <a:gd name="T70" fmla="*/ 17489720 w 602"/>
                <a:gd name="T71" fmla="*/ 55280025 h 510"/>
                <a:gd name="T72" fmla="*/ 13835055 w 602"/>
                <a:gd name="T73" fmla="*/ 51629522 h 510"/>
                <a:gd name="T74" fmla="*/ 13835055 w 602"/>
                <a:gd name="T75" fmla="*/ 44198166 h 510"/>
                <a:gd name="T76" fmla="*/ 17489720 w 602"/>
                <a:gd name="T77" fmla="*/ 40547302 h 510"/>
                <a:gd name="T78" fmla="*/ 24929472 w 602"/>
                <a:gd name="T79" fmla="*/ 40547302 h 510"/>
                <a:gd name="T80" fmla="*/ 28583776 w 602"/>
                <a:gd name="T81" fmla="*/ 44198166 h 510"/>
                <a:gd name="T82" fmla="*/ 28583776 w 602"/>
                <a:gd name="T83" fmla="*/ 51629522 h 510"/>
                <a:gd name="T84" fmla="*/ 24929472 w 602"/>
                <a:gd name="T85" fmla="*/ 55280025 h 51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0" t="0" r="r" b="b"/>
              <a:pathLst>
                <a:path w="602" h="510">
                  <a:moveTo>
                    <a:pt x="572" y="509"/>
                  </a:moveTo>
                  <a:lnTo>
                    <a:pt x="572" y="509"/>
                  </a:lnTo>
                  <a:cubicBezTo>
                    <a:pt x="28" y="509"/>
                    <a:pt x="28" y="509"/>
                    <a:pt x="28" y="509"/>
                  </a:cubicBezTo>
                  <a:cubicBezTo>
                    <a:pt x="14" y="509"/>
                    <a:pt x="0" y="502"/>
                    <a:pt x="0" y="481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4"/>
                    <a:pt x="14" y="0"/>
                    <a:pt x="28" y="0"/>
                  </a:cubicBezTo>
                  <a:cubicBezTo>
                    <a:pt x="42" y="0"/>
                    <a:pt x="56" y="14"/>
                    <a:pt x="56" y="28"/>
                  </a:cubicBezTo>
                  <a:cubicBezTo>
                    <a:pt x="56" y="389"/>
                    <a:pt x="56" y="389"/>
                    <a:pt x="56" y="389"/>
                  </a:cubicBezTo>
                  <a:cubicBezTo>
                    <a:pt x="56" y="452"/>
                    <a:pt x="56" y="452"/>
                    <a:pt x="56" y="452"/>
                  </a:cubicBezTo>
                  <a:cubicBezTo>
                    <a:pt x="572" y="452"/>
                    <a:pt x="572" y="452"/>
                    <a:pt x="572" y="452"/>
                  </a:cubicBezTo>
                  <a:cubicBezTo>
                    <a:pt x="594" y="452"/>
                    <a:pt x="601" y="467"/>
                    <a:pt x="601" y="481"/>
                  </a:cubicBezTo>
                  <a:cubicBezTo>
                    <a:pt x="601" y="502"/>
                    <a:pt x="594" y="509"/>
                    <a:pt x="572" y="509"/>
                  </a:cubicBezTo>
                  <a:close/>
                  <a:moveTo>
                    <a:pt x="509" y="424"/>
                  </a:moveTo>
                  <a:lnTo>
                    <a:pt x="509" y="424"/>
                  </a:lnTo>
                  <a:cubicBezTo>
                    <a:pt x="452" y="424"/>
                    <a:pt x="452" y="424"/>
                    <a:pt x="452" y="424"/>
                  </a:cubicBezTo>
                  <a:cubicBezTo>
                    <a:pt x="438" y="424"/>
                    <a:pt x="424" y="417"/>
                    <a:pt x="424" y="396"/>
                  </a:cubicBezTo>
                  <a:cubicBezTo>
                    <a:pt x="424" y="198"/>
                    <a:pt x="424" y="198"/>
                    <a:pt x="424" y="198"/>
                  </a:cubicBezTo>
                  <a:cubicBezTo>
                    <a:pt x="424" y="184"/>
                    <a:pt x="438" y="170"/>
                    <a:pt x="452" y="170"/>
                  </a:cubicBezTo>
                  <a:cubicBezTo>
                    <a:pt x="509" y="170"/>
                    <a:pt x="509" y="170"/>
                    <a:pt x="509" y="170"/>
                  </a:cubicBezTo>
                  <a:cubicBezTo>
                    <a:pt x="523" y="170"/>
                    <a:pt x="537" y="184"/>
                    <a:pt x="537" y="198"/>
                  </a:cubicBezTo>
                  <a:cubicBezTo>
                    <a:pt x="537" y="396"/>
                    <a:pt x="537" y="396"/>
                    <a:pt x="537" y="396"/>
                  </a:cubicBezTo>
                  <a:cubicBezTo>
                    <a:pt x="537" y="417"/>
                    <a:pt x="523" y="424"/>
                    <a:pt x="509" y="424"/>
                  </a:cubicBezTo>
                  <a:close/>
                  <a:moveTo>
                    <a:pt x="346" y="424"/>
                  </a:moveTo>
                  <a:lnTo>
                    <a:pt x="346" y="424"/>
                  </a:lnTo>
                  <a:cubicBezTo>
                    <a:pt x="290" y="424"/>
                    <a:pt x="290" y="424"/>
                    <a:pt x="290" y="424"/>
                  </a:cubicBezTo>
                  <a:cubicBezTo>
                    <a:pt x="276" y="424"/>
                    <a:pt x="261" y="417"/>
                    <a:pt x="261" y="396"/>
                  </a:cubicBezTo>
                  <a:cubicBezTo>
                    <a:pt x="261" y="85"/>
                    <a:pt x="261" y="85"/>
                    <a:pt x="261" y="85"/>
                  </a:cubicBezTo>
                  <a:cubicBezTo>
                    <a:pt x="261" y="71"/>
                    <a:pt x="276" y="57"/>
                    <a:pt x="290" y="57"/>
                  </a:cubicBezTo>
                  <a:cubicBezTo>
                    <a:pt x="346" y="57"/>
                    <a:pt x="346" y="57"/>
                    <a:pt x="346" y="57"/>
                  </a:cubicBezTo>
                  <a:cubicBezTo>
                    <a:pt x="367" y="57"/>
                    <a:pt x="374" y="71"/>
                    <a:pt x="374" y="85"/>
                  </a:cubicBezTo>
                  <a:cubicBezTo>
                    <a:pt x="374" y="396"/>
                    <a:pt x="374" y="396"/>
                    <a:pt x="374" y="396"/>
                  </a:cubicBezTo>
                  <a:cubicBezTo>
                    <a:pt x="374" y="417"/>
                    <a:pt x="367" y="424"/>
                    <a:pt x="346" y="424"/>
                  </a:cubicBezTo>
                  <a:close/>
                  <a:moveTo>
                    <a:pt x="191" y="424"/>
                  </a:moveTo>
                  <a:lnTo>
                    <a:pt x="191" y="424"/>
                  </a:lnTo>
                  <a:cubicBezTo>
                    <a:pt x="134" y="424"/>
                    <a:pt x="134" y="424"/>
                    <a:pt x="134" y="424"/>
                  </a:cubicBezTo>
                  <a:cubicBezTo>
                    <a:pt x="113" y="424"/>
                    <a:pt x="106" y="417"/>
                    <a:pt x="106" y="396"/>
                  </a:cubicBezTo>
                  <a:cubicBezTo>
                    <a:pt x="106" y="339"/>
                    <a:pt x="106" y="339"/>
                    <a:pt x="106" y="339"/>
                  </a:cubicBezTo>
                  <a:cubicBezTo>
                    <a:pt x="106" y="325"/>
                    <a:pt x="113" y="311"/>
                    <a:pt x="134" y="311"/>
                  </a:cubicBezTo>
                  <a:cubicBezTo>
                    <a:pt x="191" y="311"/>
                    <a:pt x="191" y="311"/>
                    <a:pt x="191" y="311"/>
                  </a:cubicBezTo>
                  <a:cubicBezTo>
                    <a:pt x="205" y="311"/>
                    <a:pt x="219" y="325"/>
                    <a:pt x="219" y="339"/>
                  </a:cubicBezTo>
                  <a:cubicBezTo>
                    <a:pt x="219" y="396"/>
                    <a:pt x="219" y="396"/>
                    <a:pt x="219" y="396"/>
                  </a:cubicBezTo>
                  <a:cubicBezTo>
                    <a:pt x="219" y="417"/>
                    <a:pt x="205" y="424"/>
                    <a:pt x="191" y="4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  <p:grpSp>
        <p:nvGrpSpPr>
          <p:cNvPr id="12" name="组合 11"/>
          <p:cNvGrpSpPr/>
          <p:nvPr userDrawn="1"/>
        </p:nvGrpSpPr>
        <p:grpSpPr>
          <a:xfrm>
            <a:off x="5327222" y="1700153"/>
            <a:ext cx="577036" cy="577246"/>
            <a:chOff x="4139952" y="1274820"/>
            <a:chExt cx="432833" cy="432834"/>
          </a:xfrm>
        </p:grpSpPr>
        <p:sp>
          <p:nvSpPr>
            <p:cNvPr id="24" name="椭圆 16"/>
            <p:cNvSpPr>
              <a:spLocks noChangeArrowheads="1"/>
            </p:cNvSpPr>
            <p:nvPr/>
          </p:nvSpPr>
          <p:spPr bwMode="auto">
            <a:xfrm>
              <a:off x="4139952" y="1274820"/>
              <a:ext cx="432833" cy="432834"/>
            </a:xfrm>
            <a:prstGeom prst="ellipse">
              <a:avLst/>
            </a:prstGeom>
            <a:solidFill>
              <a:srgbClr val="3992DB"/>
            </a:solidFill>
            <a:ln>
              <a:noFill/>
            </a:ln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>
                <a:solidFill>
                  <a:srgbClr val="FFFFFF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3" name="Freeform 84"/>
            <p:cNvSpPr>
              <a:spLocks noChangeArrowheads="1"/>
            </p:cNvSpPr>
            <p:nvPr/>
          </p:nvSpPr>
          <p:spPr bwMode="auto">
            <a:xfrm>
              <a:off x="4241546" y="1366806"/>
              <a:ext cx="248863" cy="248863"/>
            </a:xfrm>
            <a:custGeom>
              <a:avLst/>
              <a:gdLst>
                <a:gd name="T0" fmla="*/ 43332858 w 602"/>
                <a:gd name="T1" fmla="*/ 34979440 h 602"/>
                <a:gd name="T2" fmla="*/ 43332858 w 602"/>
                <a:gd name="T3" fmla="*/ 34979440 h 602"/>
                <a:gd name="T4" fmla="*/ 43332858 w 602"/>
                <a:gd name="T5" fmla="*/ 0 h 602"/>
                <a:gd name="T6" fmla="*/ 78442719 w 602"/>
                <a:gd name="T7" fmla="*/ 34979440 h 602"/>
                <a:gd name="T8" fmla="*/ 43332858 w 602"/>
                <a:gd name="T9" fmla="*/ 34979440 h 602"/>
                <a:gd name="T10" fmla="*/ 36023527 w 602"/>
                <a:gd name="T11" fmla="*/ 78442719 h 602"/>
                <a:gd name="T12" fmla="*/ 36023527 w 602"/>
                <a:gd name="T13" fmla="*/ 78442719 h 602"/>
                <a:gd name="T14" fmla="*/ 0 w 602"/>
                <a:gd name="T15" fmla="*/ 42419192 h 602"/>
                <a:gd name="T16" fmla="*/ 36023527 w 602"/>
                <a:gd name="T17" fmla="*/ 7308970 h 602"/>
                <a:gd name="T18" fmla="*/ 36023527 w 602"/>
                <a:gd name="T19" fmla="*/ 42419192 h 602"/>
                <a:gd name="T20" fmla="*/ 71002968 w 602"/>
                <a:gd name="T21" fmla="*/ 42419192 h 602"/>
                <a:gd name="T22" fmla="*/ 36023527 w 602"/>
                <a:gd name="T23" fmla="*/ 78442719 h 60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02" h="602">
                  <a:moveTo>
                    <a:pt x="332" y="268"/>
                  </a:moveTo>
                  <a:lnTo>
                    <a:pt x="332" y="268"/>
                  </a:lnTo>
                  <a:cubicBezTo>
                    <a:pt x="332" y="0"/>
                    <a:pt x="332" y="0"/>
                    <a:pt x="332" y="0"/>
                  </a:cubicBezTo>
                  <a:cubicBezTo>
                    <a:pt x="481" y="0"/>
                    <a:pt x="601" y="120"/>
                    <a:pt x="601" y="268"/>
                  </a:cubicBezTo>
                  <a:lnTo>
                    <a:pt x="332" y="268"/>
                  </a:lnTo>
                  <a:close/>
                  <a:moveTo>
                    <a:pt x="276" y="601"/>
                  </a:moveTo>
                  <a:lnTo>
                    <a:pt x="276" y="601"/>
                  </a:lnTo>
                  <a:cubicBezTo>
                    <a:pt x="120" y="601"/>
                    <a:pt x="0" y="480"/>
                    <a:pt x="0" y="325"/>
                  </a:cubicBezTo>
                  <a:cubicBezTo>
                    <a:pt x="0" y="176"/>
                    <a:pt x="120" y="56"/>
                    <a:pt x="276" y="56"/>
                  </a:cubicBezTo>
                  <a:cubicBezTo>
                    <a:pt x="276" y="325"/>
                    <a:pt x="276" y="325"/>
                    <a:pt x="276" y="325"/>
                  </a:cubicBezTo>
                  <a:cubicBezTo>
                    <a:pt x="544" y="325"/>
                    <a:pt x="544" y="325"/>
                    <a:pt x="544" y="325"/>
                  </a:cubicBezTo>
                  <a:cubicBezTo>
                    <a:pt x="544" y="480"/>
                    <a:pt x="424" y="601"/>
                    <a:pt x="276" y="6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none" lIns="34290" tIns="17145" rIns="34290" bIns="17145" anchor="ctr"/>
            <a:lstStyle/>
            <a:p>
              <a:endParaRPr lang="en-US"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4" Type="http://schemas.openxmlformats.org/officeDocument/2006/relationships/theme" Target="../theme/theme2.xml"/><Relationship Id="rId13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8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79605" y="6351009"/>
            <a:ext cx="2699578" cy="3168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ea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15357" y="6351009"/>
            <a:ext cx="3959381" cy="3168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ea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09254" y="6351009"/>
            <a:ext cx="2699578" cy="3168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ea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/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669777" y="581333"/>
            <a:ext cx="10850541" cy="648120"/>
          </a:xfrm>
        </p:spPr>
        <p:txBody>
          <a:bodyPr vert="horz" lIns="101600" tIns="38100" rIns="76200" bIns="3810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32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ea"/>
                <a:ea typeface="+mn-ea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9" name="文本占位符 8"/>
          <p:cNvSpPr>
            <a:spLocks noGrp="1"/>
          </p:cNvSpPr>
          <p:nvPr>
            <p:ph type="body" idx="1"/>
          </p:nvPr>
        </p:nvSpPr>
        <p:spPr>
          <a:xfrm>
            <a:off x="669820" y="1508404"/>
            <a:ext cx="10850454" cy="4750044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zh-CN" altLang="en-US" dirty="0"/>
              <a:t>单击此处编辑正文</a:t>
            </a:r>
            <a:endParaRPr lang="zh-CN" altLang="en-US" dirty="0"/>
          </a:p>
          <a:p>
            <a:pPr lvl="0"/>
            <a:r>
              <a:rPr lang="zh-CN" altLang="en-US" dirty="0">
                <a:sym typeface="+mn-ea"/>
              </a:rPr>
              <a:t>单击此处编辑正文</a:t>
            </a:r>
            <a:endParaRPr lang="zh-CN" altLang="en-US" dirty="0"/>
          </a:p>
          <a:p>
            <a:pPr lvl="0"/>
            <a:r>
              <a:rPr lang="zh-CN" altLang="en-US" dirty="0">
                <a:sym typeface="+mn-ea"/>
              </a:rPr>
              <a:t>单击此处编辑正文</a:t>
            </a:r>
            <a:endParaRPr lang="zh-CN" altLang="en-US" dirty="0"/>
          </a:p>
          <a:p>
            <a:pPr lvl="0"/>
            <a:r>
              <a:rPr lang="zh-CN" altLang="en-US" dirty="0">
                <a:sym typeface="+mn-ea"/>
              </a:rPr>
              <a:t>单击此处编辑正文</a:t>
            </a:r>
            <a:endParaRPr lang="zh-CN" altLang="en-US" dirty="0"/>
          </a:p>
          <a:p>
            <a:pPr lvl="0"/>
            <a:r>
              <a:rPr lang="zh-CN" altLang="en-US" dirty="0">
                <a:sym typeface="+mn-ea"/>
              </a:rPr>
              <a:t>单击此处编辑正文</a:t>
            </a:r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800" b="1" u="none" strike="noStrike" kern="1200" cap="none" spc="200" normalizeH="0">
          <a:solidFill>
            <a:schemeClr val="tx1"/>
          </a:solidFill>
          <a:uFillTx/>
          <a:latin typeface="+mn-ea"/>
          <a:ea typeface="+mn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ea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+mn-ea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ea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ea"/>
          <a:ea typeface="+mn-ea"/>
          <a:cs typeface="+mn-cs"/>
        </a:defRPr>
      </a:lvl4pPr>
      <a:lvl5pPr marL="2056765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+mn-ea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521" y="274702"/>
            <a:ext cx="10971372" cy="1143265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600572"/>
            <a:ext cx="10971372" cy="4527011"/>
          </a:xfrm>
          <a:prstGeom prst="rect">
            <a:avLst/>
          </a:prstGeom>
        </p:spPr>
        <p:txBody>
          <a:bodyPr vert="horz" lIns="121917" tIns="60958" rIns="121917" bIns="60958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521" y="6357822"/>
            <a:ext cx="2844430" cy="365210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</p:sldLayoutIdLst>
  <mc:AlternateContent xmlns:mc="http://schemas.openxmlformats.org/markup-compatibility/2006">
    <mc:Choice xmlns:p14="http://schemas.microsoft.com/office/powerpoint/2010/main" Requires="p14">
      <p:transition spd="slow" p14:dur="2000" advTm="3000">
        <p14:flip dir="r"/>
      </p:transition>
    </mc:Choice>
    <mc:Fallback>
      <p:transition spd="slow" advTm="3000">
        <p:fade/>
      </p:transition>
    </mc:Fallback>
  </mc:AlternateContent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.png"/></Relationships>
</file>

<file path=ppt/slides/_rels/slide10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0.xml"/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45.png"/><Relationship Id="rId1" Type="http://schemas.openxmlformats.org/officeDocument/2006/relationships/image" Target="../media/image44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1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2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46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3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47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4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48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5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49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6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0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7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4.jpe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8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33.jpeg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3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1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2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3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5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6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6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0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0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0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0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2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0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0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0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0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0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0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9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0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1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7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2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8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3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9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4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30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5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31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6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32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0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8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4.jpe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9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.jpeg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9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1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2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3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4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34.jpeg"/></Relationships>
</file>

<file path=ppt/slides/_rels/slide8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5.xml"/><Relationship Id="rId4" Type="http://schemas.openxmlformats.org/officeDocument/2006/relationships/slideLayout" Target="../slideLayouts/slideLayout10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34.jpeg"/></Relationships>
</file>

<file path=ppt/slides/_rels/slide8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6.xml"/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8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7.xml"/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36.png"/><Relationship Id="rId1" Type="http://schemas.openxmlformats.org/officeDocument/2006/relationships/image" Target="../media/image37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8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38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9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0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39.png"/></Relationships>
</file>

<file path=ppt/slides/_rels/slide9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1.xml"/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9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2.xml"/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3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42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4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41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5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41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6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43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7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41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8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41.png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18"/>
          <p:cNvSpPr txBox="1"/>
          <p:nvPr/>
        </p:nvSpPr>
        <p:spPr>
          <a:xfrm>
            <a:off x="1414686" y="2709714"/>
            <a:ext cx="95770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CN" altLang="en-US" sz="48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单元</a:t>
            </a:r>
            <a:r>
              <a:rPr lang="en-US" altLang="zh-CN" sz="48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1 </a:t>
            </a:r>
            <a:r>
              <a:rPr lang="zh-CN" altLang="zh-CN" sz="48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搭建</a:t>
            </a:r>
            <a:r>
              <a:rPr lang="zh-CN" altLang="zh-CN" sz="48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开发环境</a:t>
            </a:r>
            <a:endParaRPr lang="zh-CN" altLang="zh-CN" sz="4800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2206774" y="4005858"/>
            <a:ext cx="8424936" cy="430312"/>
          </a:xfrm>
          <a:prstGeom prst="rect">
            <a:avLst/>
          </a:prstGeom>
        </p:spPr>
        <p:txBody>
          <a:bodyPr vert="horz" lIns="121917" tIns="60958" rIns="121917" bIns="60958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zh-CN" sz="24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《</a:t>
            </a:r>
            <a:r>
              <a:rPr lang="en-US" altLang="zh-CN" sz="2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Python</a:t>
            </a:r>
            <a:r>
              <a:rPr lang="zh-CN" altLang="en-US" sz="24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数据分析任务驱动教程</a:t>
            </a:r>
            <a:r>
              <a:rPr lang="en-US" altLang="zh-CN" sz="24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》</a:t>
            </a:r>
            <a:endParaRPr lang="zh-CN" altLang="en-US" sz="24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17" name="原创设计师QQ598969553          _3"/>
          <p:cNvSpPr/>
          <p:nvPr/>
        </p:nvSpPr>
        <p:spPr>
          <a:xfrm>
            <a:off x="1019175" y="2162734"/>
            <a:ext cx="4590731" cy="3724882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8" name="原创设计师QQ598969553          _4"/>
          <p:cNvSpPr/>
          <p:nvPr/>
        </p:nvSpPr>
        <p:spPr>
          <a:xfrm>
            <a:off x="1392874" y="3746576"/>
            <a:ext cx="3843331" cy="1408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了解</a:t>
            </a:r>
            <a:r>
              <a:rPr lang="zh-CN" altLang="zh-CN" sz="19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数据分析的概念及层次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，能够说出数据分析的概念以及数据分析的</a:t>
            </a:r>
            <a:r>
              <a:rPr lang="en-US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4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个层次</a:t>
            </a:r>
            <a:endParaRPr lang="en-US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0" name="原创设计师QQ598969553          _7"/>
          <p:cNvSpPr txBox="1"/>
          <p:nvPr/>
        </p:nvSpPr>
        <p:spPr>
          <a:xfrm>
            <a:off x="1019176" y="3089692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什么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是数据分析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4067919" cy="741194"/>
            <a:chOff x="1019175" y="847725"/>
            <a:chExt cx="3533775" cy="741194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2.Jupyter 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Notebook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界面详解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" name="矩形: 圆角 139"/>
          <p:cNvSpPr/>
          <p:nvPr/>
        </p:nvSpPr>
        <p:spPr>
          <a:xfrm>
            <a:off x="1143689" y="1821697"/>
            <a:ext cx="2719269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查看快捷命令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pic>
        <p:nvPicPr>
          <p:cNvPr id="18" name="图片 17"/>
          <p:cNvPicPr/>
          <p:nvPr/>
        </p:nvPicPr>
        <p:blipFill>
          <a:blip r:embed="rId1"/>
          <a:stretch>
            <a:fillRect/>
          </a:stretch>
        </p:blipFill>
        <p:spPr>
          <a:xfrm>
            <a:off x="6455246" y="2273673"/>
            <a:ext cx="4319905" cy="38195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228" y="2787263"/>
            <a:ext cx="4475343" cy="2370723"/>
          </a:xfrm>
          <a:prstGeom prst="rect">
            <a:avLst/>
          </a:prstGeom>
        </p:spPr>
      </p:pic>
      <p:sp>
        <p:nvSpPr>
          <p:cNvPr id="37" name="矩形 36"/>
          <p:cNvSpPr/>
          <p:nvPr/>
        </p:nvSpPr>
        <p:spPr>
          <a:xfrm>
            <a:off x="1414686" y="3415954"/>
            <a:ext cx="4032448" cy="43204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9" name="肘形连接符 18"/>
          <p:cNvCxnSpPr>
            <a:stCxn id="37" idx="3"/>
            <a:endCxn id="18" idx="1"/>
          </p:cNvCxnSpPr>
          <p:nvPr/>
        </p:nvCxnSpPr>
        <p:spPr>
          <a:xfrm>
            <a:off x="5447134" y="3631978"/>
            <a:ext cx="1008112" cy="551458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17" name="原创设计师QQ598969553          _3"/>
          <p:cNvSpPr/>
          <p:nvPr/>
        </p:nvSpPr>
        <p:spPr>
          <a:xfrm>
            <a:off x="1019175" y="2162734"/>
            <a:ext cx="4590731" cy="3724882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8" name="原创设计师QQ598969553          _4"/>
          <p:cNvSpPr/>
          <p:nvPr/>
        </p:nvSpPr>
        <p:spPr>
          <a:xfrm>
            <a:off x="1392874" y="3746576"/>
            <a:ext cx="3843331" cy="1408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掌握</a:t>
            </a:r>
            <a:r>
              <a:rPr lang="en-US" altLang="zh-CN" sz="190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Jupyter</a:t>
            </a:r>
            <a:r>
              <a:rPr lang="en-US" altLang="zh-CN" sz="19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 Notebook</a:t>
            </a:r>
            <a:r>
              <a:rPr lang="zh-CN" altLang="zh-CN" sz="19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的使用方式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，能够使用</a:t>
            </a:r>
            <a:r>
              <a:rPr lang="en-US" altLang="zh-CN" sz="19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Jupyter</a:t>
            </a:r>
            <a:r>
              <a:rPr lang="en-US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 Notebook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工具编写与运行代码</a:t>
            </a:r>
            <a:endParaRPr lang="zh-CN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0" name="原创设计师QQ598969553          _7"/>
          <p:cNvSpPr txBox="1"/>
          <p:nvPr/>
        </p:nvSpPr>
        <p:spPr>
          <a:xfrm>
            <a:off x="1019176" y="3089692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4" y="857055"/>
            <a:ext cx="4590731" cy="466725"/>
            <a:chOff x="1019174" y="847724"/>
            <a:chExt cx="3987938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4" y="847724"/>
              <a:ext cx="3987938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98793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3.Jupyter Notebook</a:t>
              </a:r>
              <a:r>
                <a:rPr lang="zh-CN" altLang="en-US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的基本使用方法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1" name="矩形: 圆角 139"/>
          <p:cNvSpPr/>
          <p:nvPr/>
        </p:nvSpPr>
        <p:spPr>
          <a:xfrm>
            <a:off x="1143689" y="1629594"/>
            <a:ext cx="3409261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编辑与运行代码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pic>
        <p:nvPicPr>
          <p:cNvPr id="14" name="图片 13"/>
          <p:cNvPicPr/>
          <p:nvPr/>
        </p:nvPicPr>
        <p:blipFill>
          <a:blip r:embed="rId1"/>
          <a:stretch>
            <a:fillRect/>
          </a:stretch>
        </p:blipFill>
        <p:spPr>
          <a:xfrm>
            <a:off x="2494806" y="2522504"/>
            <a:ext cx="7272808" cy="3533240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3286894" y="4543412"/>
            <a:ext cx="572318" cy="686581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4943078" y="4543412"/>
            <a:ext cx="2160240" cy="68658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①在第一个单元格中输入并运行代码</a:t>
            </a:r>
            <a:endParaRPr lang="zh-CN" altLang="en-US" sz="1800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22" name="直接箭头连接符 21"/>
          <p:cNvCxnSpPr>
            <a:stCxn id="15" idx="3"/>
          </p:cNvCxnSpPr>
          <p:nvPr/>
        </p:nvCxnSpPr>
        <p:spPr>
          <a:xfrm flipV="1">
            <a:off x="3859212" y="4869954"/>
            <a:ext cx="1083866" cy="1674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/>
        </p:nvGrpSpPr>
        <p:grpSpPr>
          <a:xfrm>
            <a:off x="1019174" y="857055"/>
            <a:ext cx="4590731" cy="466725"/>
            <a:chOff x="1019174" y="847724"/>
            <a:chExt cx="3987938" cy="466725"/>
          </a:xfrm>
        </p:grpSpPr>
        <p:sp>
          <p:nvSpPr>
            <p:cNvPr id="13" name="同侧圆角矩形 3"/>
            <p:cNvSpPr/>
            <p:nvPr/>
          </p:nvSpPr>
          <p:spPr>
            <a:xfrm rot="10800000">
              <a:off x="1019174" y="847724"/>
              <a:ext cx="3987938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1019175" y="881033"/>
              <a:ext cx="398793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3.Jupyter Notebook</a:t>
              </a:r>
              <a:r>
                <a:rPr lang="zh-CN" altLang="en-US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的基本使用方法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/>
        </p:nvPicPr>
        <p:blipFill>
          <a:blip r:embed="rId1"/>
          <a:stretch>
            <a:fillRect/>
          </a:stretch>
        </p:blipFill>
        <p:spPr>
          <a:xfrm>
            <a:off x="3321640" y="2498230"/>
            <a:ext cx="5762513" cy="3783794"/>
          </a:xfrm>
          <a:prstGeom prst="rect">
            <a:avLst/>
          </a:prstGeom>
        </p:spPr>
      </p:pic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1" name="矩形: 圆角 139"/>
          <p:cNvSpPr/>
          <p:nvPr/>
        </p:nvSpPr>
        <p:spPr>
          <a:xfrm>
            <a:off x="1143689" y="1629594"/>
            <a:ext cx="3409261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编辑与运行代码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862958" y="4653930"/>
            <a:ext cx="1224136" cy="1080120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6169298" y="4867449"/>
            <a:ext cx="2160240" cy="68658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②</a:t>
            </a:r>
            <a:r>
              <a:rPr lang="zh-CN" altLang="zh-CN" sz="1800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在</a:t>
            </a:r>
            <a:r>
              <a:rPr lang="zh-CN" altLang="zh-CN" sz="1800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新的单元格</a:t>
            </a:r>
            <a:r>
              <a:rPr lang="zh-CN" altLang="zh-CN" sz="1800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中编写</a:t>
            </a:r>
            <a:r>
              <a:rPr lang="zh-CN" altLang="en-US" sz="1800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并运行</a:t>
            </a:r>
            <a:r>
              <a:rPr lang="zh-CN" altLang="zh-CN" sz="1800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代码</a:t>
            </a:r>
            <a:endParaRPr lang="zh-CN" altLang="en-US" sz="1800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22" name="直接箭头连接符 21"/>
          <p:cNvCxnSpPr>
            <a:stCxn id="15" idx="3"/>
          </p:cNvCxnSpPr>
          <p:nvPr/>
        </p:nvCxnSpPr>
        <p:spPr>
          <a:xfrm>
            <a:off x="5087094" y="5193990"/>
            <a:ext cx="1082204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组合 12"/>
          <p:cNvGrpSpPr/>
          <p:nvPr/>
        </p:nvGrpSpPr>
        <p:grpSpPr>
          <a:xfrm>
            <a:off x="1019174" y="857055"/>
            <a:ext cx="4590731" cy="466725"/>
            <a:chOff x="1019174" y="847724"/>
            <a:chExt cx="3987938" cy="466725"/>
          </a:xfrm>
        </p:grpSpPr>
        <p:sp>
          <p:nvSpPr>
            <p:cNvPr id="14" name="同侧圆角矩形 3"/>
            <p:cNvSpPr/>
            <p:nvPr/>
          </p:nvSpPr>
          <p:spPr>
            <a:xfrm rot="10800000">
              <a:off x="1019174" y="847724"/>
              <a:ext cx="3987938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1019175" y="881033"/>
              <a:ext cx="398793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3.Jupyter Notebook</a:t>
              </a:r>
              <a:r>
                <a:rPr lang="zh-CN" altLang="en-US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的基本使用方法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/>
          <p:nvPr/>
        </p:nvPicPr>
        <p:blipFill>
          <a:blip r:embed="rId1"/>
          <a:stretch>
            <a:fillRect/>
          </a:stretch>
        </p:blipFill>
        <p:spPr>
          <a:xfrm>
            <a:off x="2927141" y="2498230"/>
            <a:ext cx="5904369" cy="3876939"/>
          </a:xfrm>
          <a:prstGeom prst="rect">
            <a:avLst/>
          </a:prstGeom>
        </p:spPr>
      </p:pic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1" name="矩形: 圆角 139"/>
          <p:cNvSpPr/>
          <p:nvPr/>
        </p:nvSpPr>
        <p:spPr>
          <a:xfrm>
            <a:off x="1143689" y="1629594"/>
            <a:ext cx="3409261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编辑与运行代码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395050" y="4106590"/>
            <a:ext cx="1224136" cy="61934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5847762" y="4074783"/>
            <a:ext cx="2446188" cy="68658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③修改第一个</a:t>
            </a:r>
            <a:r>
              <a:rPr lang="zh-CN" altLang="zh-CN" sz="1800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单元格中</a:t>
            </a:r>
            <a:r>
              <a:rPr lang="zh-CN" altLang="en-US" sz="1800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</a:t>
            </a:r>
            <a:r>
              <a:rPr lang="zh-CN" altLang="zh-CN" sz="1800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代码</a:t>
            </a:r>
            <a:r>
              <a:rPr lang="zh-CN" altLang="en-US" sz="1800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并重新运行</a:t>
            </a:r>
            <a:endParaRPr lang="zh-CN" altLang="en-US" sz="1800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cxnSp>
        <p:nvCxnSpPr>
          <p:cNvPr id="22" name="直接箭头连接符 21"/>
          <p:cNvCxnSpPr/>
          <p:nvPr/>
        </p:nvCxnSpPr>
        <p:spPr>
          <a:xfrm>
            <a:off x="4619186" y="4416264"/>
            <a:ext cx="122857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/>
        </p:nvGrpSpPr>
        <p:grpSpPr>
          <a:xfrm>
            <a:off x="1019174" y="857055"/>
            <a:ext cx="4590731" cy="466725"/>
            <a:chOff x="1019174" y="847724"/>
            <a:chExt cx="3987938" cy="466725"/>
          </a:xfrm>
        </p:grpSpPr>
        <p:sp>
          <p:nvSpPr>
            <p:cNvPr id="14" name="同侧圆角矩形 3"/>
            <p:cNvSpPr/>
            <p:nvPr/>
          </p:nvSpPr>
          <p:spPr>
            <a:xfrm rot="10800000">
              <a:off x="1019174" y="847724"/>
              <a:ext cx="3987938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1019175" y="881033"/>
              <a:ext cx="398793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3.Jupyter Notebook</a:t>
              </a:r>
              <a:r>
                <a:rPr lang="zh-CN" altLang="en-US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的基本使用方法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1" name="矩形: 圆角 139"/>
          <p:cNvSpPr/>
          <p:nvPr/>
        </p:nvSpPr>
        <p:spPr>
          <a:xfrm>
            <a:off x="1143689" y="1629594"/>
            <a:ext cx="3409261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设置标题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129529" y="2406693"/>
            <a:ext cx="60935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2400" kern="0" dirty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使用“</a:t>
            </a:r>
            <a:r>
              <a:rPr lang="en-US" altLang="zh-CN" sz="2400" kern="0" dirty="0">
                <a:solidFill>
                  <a:srgbClr val="1369B2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#</a:t>
            </a:r>
            <a:r>
              <a:rPr lang="zh-CN" altLang="zh-CN" sz="2400" kern="0" dirty="0">
                <a:solidFill>
                  <a:srgbClr val="1369B2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”字符</a:t>
            </a:r>
            <a:r>
              <a:rPr lang="zh-CN" altLang="zh-CN" sz="2400" kern="0" dirty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作为标记写标题</a:t>
            </a:r>
            <a:r>
              <a:rPr lang="zh-CN" altLang="en-US" sz="2400" kern="0" dirty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r>
              <a:rPr lang="zh-CN" altLang="zh-CN" dirty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6389566" y="2402502"/>
            <a:ext cx="48253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例如</a:t>
            </a: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，</a:t>
            </a:r>
            <a:r>
              <a:rPr lang="zh-CN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添加</a:t>
            </a: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一级标题和二级</a:t>
            </a:r>
            <a:r>
              <a:rPr lang="zh-CN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  <a:sym typeface="+mn-lt"/>
              </a:rPr>
              <a:t>标题：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1129530" y="3059660"/>
            <a:ext cx="4764544" cy="334766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7" name="文本框 26"/>
          <p:cNvSpPr txBox="1"/>
          <p:nvPr/>
        </p:nvSpPr>
        <p:spPr>
          <a:xfrm>
            <a:off x="1558702" y="3562319"/>
            <a:ext cx="4045034" cy="2357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>
              <a:lnSpc>
                <a:spcPct val="15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#</a:t>
            </a:r>
            <a:r>
              <a:rPr lang="zh-CN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一级标题</a:t>
            </a:r>
            <a:endParaRPr lang="zh-CN" altLang="zh-CN" sz="20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>
              <a:lnSpc>
                <a:spcPct val="15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##</a:t>
            </a:r>
            <a:r>
              <a:rPr lang="zh-CN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二级标题</a:t>
            </a:r>
            <a:endParaRPr lang="zh-CN" altLang="zh-CN" sz="20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>
              <a:lnSpc>
                <a:spcPct val="15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###</a:t>
            </a:r>
            <a:r>
              <a:rPr lang="zh-CN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三级标题</a:t>
            </a:r>
            <a:endParaRPr lang="zh-CN" altLang="zh-CN" sz="20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>
              <a:lnSpc>
                <a:spcPct val="15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#### </a:t>
            </a:r>
            <a:r>
              <a:rPr lang="zh-CN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四级标题</a:t>
            </a:r>
            <a:endParaRPr lang="zh-CN" altLang="zh-CN" sz="20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>
              <a:lnSpc>
                <a:spcPct val="15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##### </a:t>
            </a:r>
            <a:r>
              <a:rPr lang="zh-CN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五级标题</a:t>
            </a:r>
            <a:endParaRPr lang="zh-CN" altLang="zh-CN" sz="20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6389567" y="3059661"/>
            <a:ext cx="4072016" cy="10902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9" name="文本框 28"/>
          <p:cNvSpPr txBox="1"/>
          <p:nvPr/>
        </p:nvSpPr>
        <p:spPr>
          <a:xfrm>
            <a:off x="6599262" y="3118384"/>
            <a:ext cx="4045034" cy="972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>
              <a:lnSpc>
                <a:spcPct val="15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# </a:t>
            </a:r>
            <a:r>
              <a:rPr lang="zh-CN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第一个标题</a:t>
            </a:r>
            <a:endParaRPr lang="zh-CN" altLang="zh-CN" sz="20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>
              <a:lnSpc>
                <a:spcPct val="15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## </a:t>
            </a:r>
            <a:r>
              <a:rPr lang="zh-CN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简单示例</a:t>
            </a:r>
            <a:endParaRPr lang="zh-CN" altLang="zh-CN" sz="20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pic>
        <p:nvPicPr>
          <p:cNvPr id="30" name="图片 29"/>
          <p:cNvPicPr/>
          <p:nvPr/>
        </p:nvPicPr>
        <p:blipFill>
          <a:blip r:embed="rId1"/>
          <a:stretch>
            <a:fillRect/>
          </a:stretch>
        </p:blipFill>
        <p:spPr>
          <a:xfrm>
            <a:off x="6389566" y="4234420"/>
            <a:ext cx="4072016" cy="2178166"/>
          </a:xfrm>
          <a:prstGeom prst="rect">
            <a:avLst/>
          </a:prstGeom>
        </p:spPr>
      </p:pic>
      <p:sp>
        <p:nvSpPr>
          <p:cNvPr id="2" name="下箭头 1"/>
          <p:cNvSpPr/>
          <p:nvPr/>
        </p:nvSpPr>
        <p:spPr>
          <a:xfrm>
            <a:off x="8369751" y="4128983"/>
            <a:ext cx="504056" cy="504056"/>
          </a:xfrm>
          <a:prstGeom prst="downArrow">
            <a:avLst/>
          </a:prstGeom>
          <a:solidFill>
            <a:srgbClr val="1369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5" name="组合 14"/>
          <p:cNvGrpSpPr/>
          <p:nvPr/>
        </p:nvGrpSpPr>
        <p:grpSpPr>
          <a:xfrm>
            <a:off x="1019174" y="857055"/>
            <a:ext cx="4590731" cy="466725"/>
            <a:chOff x="1019174" y="847724"/>
            <a:chExt cx="3987938" cy="466725"/>
          </a:xfrm>
        </p:grpSpPr>
        <p:sp>
          <p:nvSpPr>
            <p:cNvPr id="16" name="同侧圆角矩形 3"/>
            <p:cNvSpPr/>
            <p:nvPr/>
          </p:nvSpPr>
          <p:spPr>
            <a:xfrm rot="10800000">
              <a:off x="1019174" y="847724"/>
              <a:ext cx="3987938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1019175" y="881033"/>
              <a:ext cx="398793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3.Jupyter Notebook</a:t>
              </a:r>
              <a:r>
                <a:rPr lang="zh-CN" altLang="en-US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的基本使用方法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1" name="矩形: 圆角 139"/>
          <p:cNvSpPr/>
          <p:nvPr/>
        </p:nvSpPr>
        <p:spPr>
          <a:xfrm>
            <a:off x="1143689" y="1629594"/>
            <a:ext cx="3409261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导出文件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143689" y="2860154"/>
            <a:ext cx="402502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0">
              <a:lnSpc>
                <a:spcPct val="150000"/>
              </a:lnSpc>
              <a:defRPr sz="20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en-US" altLang="zh-CN" dirty="0" err="1"/>
              <a:t>Jupyter</a:t>
            </a:r>
            <a:r>
              <a:rPr lang="en-US" altLang="zh-CN" dirty="0"/>
              <a:t> Notebook</a:t>
            </a:r>
            <a:r>
              <a:rPr lang="zh-CN" altLang="zh-CN" dirty="0"/>
              <a:t>还有一个强大的功能——</a:t>
            </a:r>
            <a:r>
              <a:rPr lang="zh-CN" altLang="zh-CN" dirty="0">
                <a:solidFill>
                  <a:srgbClr val="1369B2"/>
                </a:solidFill>
              </a:rPr>
              <a:t>导出功能</a:t>
            </a:r>
            <a:r>
              <a:rPr lang="zh-CN" altLang="zh-CN" dirty="0"/>
              <a:t>，用于将脚本文件导出为多种格式的文件，比如</a:t>
            </a:r>
            <a:r>
              <a:rPr lang="en-US" altLang="zh-CN" dirty="0">
                <a:solidFill>
                  <a:srgbClr val="1369B2"/>
                </a:solidFill>
              </a:rPr>
              <a:t>HTML</a:t>
            </a:r>
            <a:r>
              <a:rPr lang="zh-CN" altLang="zh-CN" dirty="0">
                <a:solidFill>
                  <a:srgbClr val="1369B2"/>
                </a:solidFill>
              </a:rPr>
              <a:t>（</a:t>
            </a:r>
            <a:r>
              <a:rPr lang="en-US" altLang="zh-CN" dirty="0">
                <a:solidFill>
                  <a:srgbClr val="1369B2"/>
                </a:solidFill>
              </a:rPr>
              <a:t>.html</a:t>
            </a:r>
            <a:r>
              <a:rPr lang="zh-CN" altLang="zh-CN" dirty="0">
                <a:solidFill>
                  <a:srgbClr val="1369B2"/>
                </a:solidFill>
              </a:rPr>
              <a:t>）</a:t>
            </a:r>
            <a:r>
              <a:rPr lang="zh-CN" altLang="zh-CN" dirty="0"/>
              <a:t>、</a:t>
            </a:r>
            <a:r>
              <a:rPr lang="en-US" altLang="zh-CN" dirty="0">
                <a:solidFill>
                  <a:srgbClr val="1369B2"/>
                </a:solidFill>
              </a:rPr>
              <a:t>PDF</a:t>
            </a:r>
            <a:r>
              <a:rPr lang="zh-CN" altLang="zh-CN" dirty="0">
                <a:solidFill>
                  <a:srgbClr val="1369B2"/>
                </a:solidFill>
              </a:rPr>
              <a:t>（</a:t>
            </a:r>
            <a:r>
              <a:rPr lang="en-US" altLang="zh-CN" dirty="0">
                <a:solidFill>
                  <a:srgbClr val="1369B2"/>
                </a:solidFill>
              </a:rPr>
              <a:t>.pdf</a:t>
            </a:r>
            <a:r>
              <a:rPr lang="zh-CN" altLang="zh-CN" dirty="0">
                <a:solidFill>
                  <a:srgbClr val="1369B2"/>
                </a:solidFill>
              </a:rPr>
              <a:t>）</a:t>
            </a:r>
            <a:r>
              <a:rPr lang="zh-CN" altLang="zh-CN" dirty="0"/>
              <a:t>、</a:t>
            </a:r>
            <a:r>
              <a:rPr lang="en-US" altLang="zh-CN" dirty="0">
                <a:solidFill>
                  <a:srgbClr val="1369B2"/>
                </a:solidFill>
              </a:rPr>
              <a:t>Notebook</a:t>
            </a:r>
            <a:r>
              <a:rPr lang="zh-CN" altLang="zh-CN" dirty="0">
                <a:solidFill>
                  <a:srgbClr val="1369B2"/>
                </a:solidFill>
              </a:rPr>
              <a:t>（</a:t>
            </a:r>
            <a:r>
              <a:rPr lang="en-US" altLang="zh-CN" dirty="0">
                <a:solidFill>
                  <a:srgbClr val="1369B2"/>
                </a:solidFill>
              </a:rPr>
              <a:t>.ipynb</a:t>
            </a:r>
            <a:r>
              <a:rPr lang="zh-CN" altLang="zh-CN" dirty="0">
                <a:solidFill>
                  <a:srgbClr val="1369B2"/>
                </a:solidFill>
              </a:rPr>
              <a:t>）</a:t>
            </a:r>
            <a:r>
              <a:rPr lang="zh-CN" altLang="zh-CN" dirty="0"/>
              <a:t>、</a:t>
            </a:r>
            <a:r>
              <a:rPr lang="en-US" altLang="zh-CN" dirty="0">
                <a:solidFill>
                  <a:srgbClr val="1369B2"/>
                </a:solidFill>
              </a:rPr>
              <a:t>Python</a:t>
            </a:r>
            <a:r>
              <a:rPr lang="zh-CN" altLang="zh-CN" dirty="0">
                <a:solidFill>
                  <a:srgbClr val="1369B2"/>
                </a:solidFill>
              </a:rPr>
              <a:t>（</a:t>
            </a:r>
            <a:r>
              <a:rPr lang="en-US" altLang="zh-CN" dirty="0">
                <a:solidFill>
                  <a:srgbClr val="1369B2"/>
                </a:solidFill>
              </a:rPr>
              <a:t>.</a:t>
            </a:r>
            <a:r>
              <a:rPr lang="en-US" altLang="zh-CN" dirty="0" err="1">
                <a:solidFill>
                  <a:srgbClr val="1369B2"/>
                </a:solidFill>
              </a:rPr>
              <a:t>py</a:t>
            </a:r>
            <a:r>
              <a:rPr lang="zh-CN" altLang="zh-CN" dirty="0">
                <a:solidFill>
                  <a:srgbClr val="1369B2"/>
                </a:solidFill>
              </a:rPr>
              <a:t>）</a:t>
            </a:r>
            <a:r>
              <a:rPr lang="zh-CN" altLang="zh-CN" dirty="0"/>
              <a:t>、</a:t>
            </a:r>
            <a:r>
              <a:rPr lang="en-US" altLang="zh-CN" dirty="0">
                <a:solidFill>
                  <a:srgbClr val="1369B2"/>
                </a:solidFill>
              </a:rPr>
              <a:t>Markdown</a:t>
            </a:r>
            <a:r>
              <a:rPr lang="zh-CN" altLang="zh-CN" dirty="0">
                <a:solidFill>
                  <a:srgbClr val="1369B2"/>
                </a:solidFill>
              </a:rPr>
              <a:t>（</a:t>
            </a:r>
            <a:r>
              <a:rPr lang="en-US" altLang="zh-CN" dirty="0">
                <a:solidFill>
                  <a:srgbClr val="1369B2"/>
                </a:solidFill>
              </a:rPr>
              <a:t>.md</a:t>
            </a:r>
            <a:r>
              <a:rPr lang="zh-CN" altLang="zh-CN" dirty="0">
                <a:solidFill>
                  <a:srgbClr val="1369B2"/>
                </a:solidFill>
              </a:rPr>
              <a:t>）</a:t>
            </a:r>
            <a:r>
              <a:rPr lang="zh-CN" altLang="zh-CN" dirty="0"/>
              <a:t>等。</a:t>
            </a:r>
            <a:endParaRPr lang="zh-CN" altLang="zh-CN" dirty="0"/>
          </a:p>
        </p:txBody>
      </p:sp>
      <p:grpSp>
        <p:nvGrpSpPr>
          <p:cNvPr id="9" name="组合 8"/>
          <p:cNvGrpSpPr/>
          <p:nvPr/>
        </p:nvGrpSpPr>
        <p:grpSpPr>
          <a:xfrm>
            <a:off x="1019174" y="857055"/>
            <a:ext cx="4590731" cy="466725"/>
            <a:chOff x="1019174" y="847724"/>
            <a:chExt cx="3987938" cy="466725"/>
          </a:xfrm>
        </p:grpSpPr>
        <p:sp>
          <p:nvSpPr>
            <p:cNvPr id="10" name="同侧圆角矩形 3"/>
            <p:cNvSpPr/>
            <p:nvPr/>
          </p:nvSpPr>
          <p:spPr>
            <a:xfrm rot="10800000">
              <a:off x="1019174" y="847724"/>
              <a:ext cx="3987938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019175" y="881033"/>
              <a:ext cx="398793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3.Jupyter Notebook</a:t>
              </a:r>
              <a:r>
                <a:rPr lang="zh-CN" altLang="en-US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的基本使用方法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6" name="图片 15"/>
          <p:cNvPicPr/>
          <p:nvPr/>
        </p:nvPicPr>
        <p:blipFill>
          <a:blip r:embed="rId1"/>
          <a:stretch>
            <a:fillRect/>
          </a:stretch>
        </p:blipFill>
        <p:spPr>
          <a:xfrm>
            <a:off x="6023198" y="2361232"/>
            <a:ext cx="5274310" cy="38601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任务分析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6" name="Picture 2" descr="https://gimg2.baidu.com/image_search/src=http%3A%2F%2Fpic.51yuansu.com%2Fpic3%2Fcover%2F03%2F93%2F98%2F5c8f46e1f2e59_610.jpg&amp;refer=http%3A%2F%2Fpic.51yuansu.com&amp;app=2002&amp;size=f9999,10000&amp;q=a80&amp;n=0&amp;g=0n&amp;fmt=auto?sec=1658640921&amp;t=b2d79b6f1ee22924de6ebb41cb2e0dec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4" t="2272" r="2178" b="12806"/>
          <a:stretch>
            <a:fillRect/>
          </a:stretch>
        </p:blipFill>
        <p:spPr bwMode="auto">
          <a:xfrm flipH="1">
            <a:off x="1198662" y="1413569"/>
            <a:ext cx="3528392" cy="460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矩形 17"/>
          <p:cNvSpPr/>
          <p:nvPr/>
        </p:nvSpPr>
        <p:spPr>
          <a:xfrm>
            <a:off x="6632700" y="2709714"/>
            <a:ext cx="29546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algn="ctr"/>
            <a:r>
              <a:rPr lang="en-US" altLang="zh-CN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任务的实现思路</a:t>
            </a:r>
            <a:r>
              <a:rPr lang="en-US" altLang="zh-CN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en-US" altLang="zh-CN" b="1" dirty="0">
              <a:solidFill>
                <a:srgbClr val="1369B2"/>
              </a:solidFill>
            </a:endParaRPr>
          </a:p>
        </p:txBody>
      </p:sp>
      <p:sp>
        <p:nvSpPr>
          <p:cNvPr id="6" name="TextBox 35"/>
          <p:cNvSpPr txBox="1">
            <a:spLocks noChangeArrowheads="1"/>
          </p:cNvSpPr>
          <p:nvPr/>
        </p:nvSpPr>
        <p:spPr bwMode="auto">
          <a:xfrm>
            <a:off x="5951190" y="3357786"/>
            <a:ext cx="4733009" cy="1438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en-US" altLang="zh-CN" sz="19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Jupyter</a:t>
            </a:r>
            <a:r>
              <a:rPr lang="en-US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Notebook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中新建一个文档</a:t>
            </a:r>
            <a:r>
              <a:rPr lang="zh-CN" altLang="en-US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在文档的单元格中</a:t>
            </a: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编写</a:t>
            </a:r>
            <a:r>
              <a:rPr lang="zh-CN" altLang="en-US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相应的</a:t>
            </a: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代码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执行</a:t>
            </a:r>
            <a:r>
              <a:rPr lang="zh-CN" altLang="en-US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包含相应</a:t>
            </a: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代码</a:t>
            </a:r>
            <a:r>
              <a:rPr lang="zh-CN" altLang="en-US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的单元格。</a:t>
            </a:r>
            <a:endParaRPr lang="zh-CN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任务实现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7" name="TextBox 35"/>
          <p:cNvSpPr txBox="1">
            <a:spLocks noChangeArrowheads="1"/>
          </p:cNvSpPr>
          <p:nvPr/>
        </p:nvSpPr>
        <p:spPr bwMode="auto">
          <a:xfrm>
            <a:off x="6061979" y="3285778"/>
            <a:ext cx="4096098" cy="1438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新建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文档，命名为</a:t>
            </a:r>
            <a:r>
              <a:rPr lang="en-US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Chapter01</a:t>
            </a:r>
            <a:r>
              <a:rPr lang="zh-CN" altLang="en-US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在该文档的单元格中</a:t>
            </a:r>
            <a:r>
              <a:rPr lang="zh-CN" altLang="en-US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编写代码</a:t>
            </a: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900" dirty="0" smtClean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编写完成后运行单元格的代码。</a:t>
            </a:r>
            <a:endParaRPr lang="en-US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632700" y="2709714"/>
            <a:ext cx="29546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algn="ctr"/>
            <a:r>
              <a:rPr lang="en-US" altLang="zh-CN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任务的实现步骤</a:t>
            </a:r>
            <a:r>
              <a:rPr lang="en-US" altLang="zh-CN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en-US" altLang="zh-CN" b="1" dirty="0">
              <a:solidFill>
                <a:srgbClr val="1369B2"/>
              </a:solidFill>
            </a:endParaRPr>
          </a:p>
        </p:txBody>
      </p:sp>
      <p:pic>
        <p:nvPicPr>
          <p:cNvPr id="6" name="Picture 2" descr="https://gimg2.baidu.com/image_search/src=http%3A%2F%2Fhbimg.b0.upaiyun.com%2F6769784930c2e538676b3fb73a290457ca522195287d8-Cu2GNK_fw658&amp;refer=http%3A%2F%2Fhbimg.b0.upaiyun.com&amp;app=2002&amp;size=f9999,10000&amp;q=a80&amp;n=0&amp;g=0n&amp;fmt=auto?sec=1658649679&amp;t=05f22a4c6ab9bde81529f3951d65c5ee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57"/>
          <a:stretch>
            <a:fillRect/>
          </a:stretch>
        </p:blipFill>
        <p:spPr bwMode="auto">
          <a:xfrm>
            <a:off x="240711" y="1701602"/>
            <a:ext cx="4600848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什么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是数据分析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1276318" y="2452614"/>
            <a:ext cx="604302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2000" kern="12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数据分析</a:t>
            </a:r>
            <a:r>
              <a:rPr lang="zh-CN" altLang="zh-CN" sz="2000" kern="12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是指使用适当的统计分析方法对收集到的大量数据进行分析，从这些数据中提取有用信息和形成结论，并加以详细研究和概括总结的过程。</a:t>
            </a:r>
            <a:endParaRPr lang="en-US" altLang="zh-CN" sz="2000" kern="1200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1" name="矩形: 圆角 139"/>
          <p:cNvSpPr/>
          <p:nvPr/>
        </p:nvSpPr>
        <p:spPr>
          <a:xfrm>
            <a:off x="1276318" y="1773610"/>
            <a:ext cx="3090696" cy="55582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数据分析的概念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pic>
        <p:nvPicPr>
          <p:cNvPr id="14" name="图片 13" descr="电脑游戏的截图&#10;&#10;中度可信度描述已自动生成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1390" y="2452614"/>
            <a:ext cx="3603009" cy="3603009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1276318" y="4818976"/>
            <a:ext cx="600501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2000" kern="12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数据分析的目的在于，从隐藏在一大批看似杂乱无章的数据信息中</a:t>
            </a:r>
            <a:r>
              <a:rPr lang="zh-CN" altLang="zh-CN" sz="2000" kern="12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提炼出来有用的数据</a:t>
            </a:r>
            <a:r>
              <a:rPr lang="zh-CN" altLang="zh-CN" sz="2000" kern="12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，以</a:t>
            </a:r>
            <a:r>
              <a:rPr lang="zh-CN" altLang="zh-CN" sz="2000" kern="12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找出所研究对象的内在规律</a:t>
            </a:r>
            <a:r>
              <a:rPr lang="zh-CN" altLang="zh-CN" sz="2000" kern="12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。</a:t>
            </a:r>
            <a:endParaRPr lang="en-US" altLang="zh-CN" sz="2000" kern="1200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5" name="矩形: 圆角 139"/>
          <p:cNvSpPr/>
          <p:nvPr/>
        </p:nvSpPr>
        <p:spPr>
          <a:xfrm>
            <a:off x="1276318" y="4139972"/>
            <a:ext cx="3090696" cy="55582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数据分析的</a:t>
            </a:r>
            <a:r>
              <a:rPr lang="zh-CN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目的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什么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是数据分析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39222" y="1917626"/>
            <a:ext cx="4896544" cy="3860988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1019174" y="3213770"/>
            <a:ext cx="457197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2000" kern="12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数据分析按照复杂度和深度可以</a:t>
            </a:r>
            <a:r>
              <a:rPr lang="zh-CN" altLang="zh-CN" sz="2000" kern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分为</a:t>
            </a:r>
            <a:r>
              <a:rPr lang="en-US" altLang="zh-CN" sz="2000" kern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4</a:t>
            </a:r>
            <a:r>
              <a:rPr lang="zh-CN" altLang="zh-CN" sz="2000" kern="12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个</a:t>
            </a:r>
            <a:r>
              <a:rPr lang="zh-CN" altLang="zh-CN" sz="2000" kern="12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层次，分别是</a:t>
            </a:r>
            <a:r>
              <a:rPr lang="zh-CN" altLang="zh-CN" sz="2000" kern="12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描述性分析</a:t>
            </a:r>
            <a:r>
              <a:rPr lang="zh-CN" altLang="zh-CN" sz="2000" kern="12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、</a:t>
            </a:r>
            <a:r>
              <a:rPr lang="zh-CN" altLang="zh-CN" sz="2000" kern="12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诊断性分析</a:t>
            </a:r>
            <a:r>
              <a:rPr lang="zh-CN" altLang="zh-CN" sz="2000" kern="12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、</a:t>
            </a:r>
            <a:r>
              <a:rPr lang="zh-CN" altLang="zh-CN" sz="2000" kern="12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预测性分析</a:t>
            </a:r>
            <a:r>
              <a:rPr lang="zh-CN" altLang="zh-CN" sz="2000" kern="12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和</a:t>
            </a:r>
            <a:r>
              <a:rPr lang="zh-CN" altLang="zh-CN" sz="2000" kern="12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规范性分析</a:t>
            </a:r>
            <a:r>
              <a:rPr lang="zh-CN" altLang="zh-CN" sz="2000" kern="12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。</a:t>
            </a:r>
            <a:endParaRPr lang="en-US" altLang="zh-CN" sz="2000" kern="1200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8" name="矩形: 圆角 139"/>
          <p:cNvSpPr/>
          <p:nvPr/>
        </p:nvSpPr>
        <p:spPr>
          <a:xfrm>
            <a:off x="1019175" y="2534766"/>
            <a:ext cx="3522744" cy="55582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数据分析的</a:t>
            </a:r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4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个层次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什么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是数据分析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8" name="矩形: 圆角 139"/>
          <p:cNvSpPr/>
          <p:nvPr/>
        </p:nvSpPr>
        <p:spPr>
          <a:xfrm>
            <a:off x="1019175" y="1742678"/>
            <a:ext cx="3522744" cy="55582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数据分析的</a:t>
            </a:r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4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个层次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19175" y="2701739"/>
            <a:ext cx="46714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1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）描述性</a:t>
            </a:r>
            <a:r>
              <a:rPr lang="zh-CN" altLang="en-US" b="1" dirty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分析：发生了什么？</a:t>
            </a:r>
            <a:endParaRPr lang="zh-CN" altLang="en-US" b="1" dirty="0">
              <a:latin typeface="黑体" panose="02010609060101010101" charset="-122"/>
              <a:ea typeface="黑体" panose="02010609060101010101" charset="-122"/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19175" y="3302166"/>
            <a:ext cx="997310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zh-CN" sz="2000" dirty="0"/>
              <a:t>描述性分析是数据分析中最简单</a:t>
            </a:r>
            <a:r>
              <a:rPr lang="zh-CN" altLang="zh-CN" sz="2000" dirty="0" smtClean="0"/>
              <a:t>的</a:t>
            </a:r>
            <a:r>
              <a:rPr lang="zh-CN" altLang="en-US" sz="2000" dirty="0" smtClean="0"/>
              <a:t>分析方法</a:t>
            </a:r>
            <a:r>
              <a:rPr lang="zh-CN" altLang="zh-CN" sz="2000" dirty="0" smtClean="0"/>
              <a:t>之一</a:t>
            </a:r>
            <a:r>
              <a:rPr lang="zh-CN" altLang="zh-CN" sz="2000" dirty="0"/>
              <a:t>，它主要是在历史数据的基础之上，</a:t>
            </a:r>
            <a:r>
              <a:rPr lang="zh-CN" altLang="zh-CN" sz="2000" dirty="0">
                <a:solidFill>
                  <a:srgbClr val="1369B2"/>
                </a:solidFill>
              </a:rPr>
              <a:t>利用一些核心指标</a:t>
            </a:r>
            <a:r>
              <a:rPr lang="zh-CN" altLang="zh-CN" sz="2000" dirty="0"/>
              <a:t>（如流量、转化率、收入、成本等）</a:t>
            </a:r>
            <a:r>
              <a:rPr lang="zh-CN" altLang="zh-CN" sz="2000" dirty="0">
                <a:solidFill>
                  <a:srgbClr val="1369B2"/>
                </a:solidFill>
              </a:rPr>
              <a:t>对业务的现状做出准确的描述</a:t>
            </a:r>
            <a:r>
              <a:rPr lang="zh-CN" altLang="zh-CN" sz="2000" dirty="0"/>
              <a:t>，使人们能够对业务的整体情况</a:t>
            </a:r>
            <a:r>
              <a:rPr lang="zh-CN" altLang="zh-CN" sz="2000" dirty="0" smtClean="0"/>
              <a:t>有</a:t>
            </a:r>
            <a:r>
              <a:rPr lang="zh-CN" altLang="en-US" sz="2000" dirty="0" smtClean="0"/>
              <a:t>初步</a:t>
            </a:r>
            <a:r>
              <a:rPr lang="zh-CN" altLang="zh-CN" sz="2000" dirty="0" smtClean="0"/>
              <a:t>认知</a:t>
            </a:r>
            <a:r>
              <a:rPr lang="zh-CN" altLang="zh-CN" sz="2000" dirty="0"/>
              <a:t>。</a:t>
            </a:r>
            <a:endParaRPr lang="en-US" altLang="zh-CN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zh-CN" sz="2000" dirty="0"/>
              <a:t>描述性分析一般通过简单的数学运算和统计运算便可以</a:t>
            </a:r>
            <a:r>
              <a:rPr lang="zh-CN" altLang="zh-CN" sz="2000" dirty="0" smtClean="0"/>
              <a:t>完成</a:t>
            </a:r>
            <a:r>
              <a:rPr lang="zh-CN" altLang="en-US" sz="2000" dirty="0" smtClean="0"/>
              <a:t>对</a:t>
            </a:r>
            <a:r>
              <a:rPr lang="zh-CN" altLang="zh-CN" sz="2000" dirty="0" smtClean="0"/>
              <a:t>分析指标</a:t>
            </a:r>
            <a:r>
              <a:rPr lang="zh-CN" altLang="en-US" sz="2000" dirty="0" smtClean="0"/>
              <a:t>的分析</a:t>
            </a:r>
            <a:r>
              <a:rPr lang="zh-CN" altLang="zh-CN" sz="2000" dirty="0" smtClean="0"/>
              <a:t>，</a:t>
            </a:r>
            <a:r>
              <a:rPr lang="zh-CN" altLang="zh-CN" sz="2000" dirty="0"/>
              <a:t>典型的分析指标有均值、中位数、众数、方差等，不需要更加复杂的计算逻辑。为了帮助用户轻松地理解分析指标，</a:t>
            </a:r>
            <a:r>
              <a:rPr lang="zh-CN" altLang="zh-CN" sz="2000" dirty="0">
                <a:solidFill>
                  <a:srgbClr val="1369B2"/>
                </a:solidFill>
              </a:rPr>
              <a:t>经常会搭配折线图、直方图等一些常见的图表</a:t>
            </a:r>
            <a:r>
              <a:rPr lang="zh-CN" altLang="zh-CN" sz="2000" dirty="0"/>
              <a:t>进行展示。</a:t>
            </a:r>
            <a:endParaRPr lang="zh-CN" altLang="zh-CN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什么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是数据分析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8" name="矩形: 圆角 139"/>
          <p:cNvSpPr/>
          <p:nvPr/>
        </p:nvSpPr>
        <p:spPr>
          <a:xfrm>
            <a:off x="1019175" y="1742678"/>
            <a:ext cx="3522744" cy="55582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数据分析的</a:t>
            </a:r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4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个层次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19175" y="2701739"/>
            <a:ext cx="49808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（</a:t>
            </a:r>
            <a:r>
              <a:rPr lang="en-US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2</a:t>
            </a:r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）诊断性分析：为什么会发生？</a:t>
            </a:r>
            <a:endParaRPr lang="zh-CN" altLang="en-US" b="1" dirty="0">
              <a:latin typeface="黑体" panose="02010609060101010101" charset="-122"/>
              <a:ea typeface="黑体" panose="02010609060101010101" charset="-122"/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234666" y="3302166"/>
            <a:ext cx="9757084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zh-CN" sz="2000" dirty="0"/>
              <a:t>诊断性分析建立在描述性分析的基础之上，它会</a:t>
            </a:r>
            <a:r>
              <a:rPr lang="zh-CN" altLang="zh-CN" sz="2000" dirty="0">
                <a:solidFill>
                  <a:srgbClr val="1369B2"/>
                </a:solidFill>
              </a:rPr>
              <a:t>根据业务逻辑</a:t>
            </a:r>
            <a:r>
              <a:rPr lang="zh-CN" altLang="zh-CN" sz="2000" dirty="0"/>
              <a:t>，</a:t>
            </a:r>
            <a:r>
              <a:rPr lang="zh-CN" altLang="zh-CN" sz="2000" dirty="0">
                <a:solidFill>
                  <a:srgbClr val="1369B2"/>
                </a:solidFill>
              </a:rPr>
              <a:t>通过数据寻找引起最终结果的原因</a:t>
            </a:r>
            <a:r>
              <a:rPr lang="zh-CN" altLang="zh-CN" sz="2000" dirty="0" smtClean="0">
                <a:solidFill>
                  <a:srgbClr val="1369B2"/>
                </a:solidFill>
              </a:rPr>
              <a:t>、影响因素</a:t>
            </a:r>
            <a:r>
              <a:rPr lang="zh-CN" altLang="zh-CN" sz="2000" dirty="0"/>
              <a:t>，以及可以</a:t>
            </a:r>
            <a:r>
              <a:rPr lang="zh-CN" altLang="zh-CN" sz="2000" dirty="0">
                <a:solidFill>
                  <a:srgbClr val="1369B2"/>
                </a:solidFill>
              </a:rPr>
              <a:t>改变未来结果的有效方法</a:t>
            </a:r>
            <a:r>
              <a:rPr lang="zh-CN" altLang="zh-CN" sz="2000" dirty="0" smtClean="0"/>
              <a:t>。</a:t>
            </a:r>
            <a:endParaRPr lang="zh-CN" altLang="zh-CN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zh-CN" sz="2000" dirty="0"/>
              <a:t>在诊断性分析中，企业相关人员需要基于对业务的理解，分析业务结果</a:t>
            </a:r>
            <a:r>
              <a:rPr lang="zh-CN" altLang="zh-CN" sz="2000" dirty="0" smtClean="0"/>
              <a:t>和</a:t>
            </a:r>
            <a:r>
              <a:rPr lang="zh-CN" altLang="en-US" sz="2000" dirty="0" smtClean="0"/>
              <a:t>众多影响</a:t>
            </a:r>
            <a:r>
              <a:rPr lang="zh-CN" altLang="zh-CN" sz="2000" dirty="0" smtClean="0"/>
              <a:t>因素</a:t>
            </a:r>
            <a:r>
              <a:rPr lang="zh-CN" altLang="zh-CN" sz="2000" dirty="0"/>
              <a:t>的相关性，通过一些方式快速定位</a:t>
            </a:r>
            <a:r>
              <a:rPr lang="zh-CN" altLang="zh-CN" sz="2000" dirty="0" smtClean="0"/>
              <a:t>到</a:t>
            </a:r>
            <a:r>
              <a:rPr lang="zh-CN" altLang="en-US" sz="2000" dirty="0" smtClean="0"/>
              <a:t>业务结果</a:t>
            </a:r>
            <a:r>
              <a:rPr lang="zh-CN" altLang="zh-CN" sz="2000" dirty="0" smtClean="0"/>
              <a:t>和</a:t>
            </a:r>
            <a:r>
              <a:rPr lang="zh-CN" altLang="en-US" sz="2000" dirty="0" smtClean="0"/>
              <a:t>某些影响因素</a:t>
            </a:r>
            <a:r>
              <a:rPr lang="zh-CN" altLang="zh-CN" sz="2000" dirty="0" smtClean="0"/>
              <a:t>的</a:t>
            </a:r>
            <a:r>
              <a:rPr lang="zh-CN" altLang="zh-CN" sz="2000" dirty="0"/>
              <a:t>关系，这些方式包括头脑风暴、调研、与业务关键角色进行深度访谈等。</a:t>
            </a:r>
            <a:endParaRPr lang="zh-CN" altLang="zh-CN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什么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是数据分析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8" name="矩形: 圆角 139"/>
          <p:cNvSpPr/>
          <p:nvPr/>
        </p:nvSpPr>
        <p:spPr>
          <a:xfrm>
            <a:off x="1019175" y="1742678"/>
            <a:ext cx="3522744" cy="55582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数据分析的</a:t>
            </a:r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4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个层次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19175" y="2701739"/>
            <a:ext cx="52902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（</a:t>
            </a:r>
            <a:r>
              <a:rPr lang="en-US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3</a:t>
            </a:r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）预测性分析：可能会发生什么？</a:t>
            </a:r>
            <a:endParaRPr lang="zh-CN" altLang="zh-CN" b="1" dirty="0">
              <a:latin typeface="黑体" panose="02010609060101010101" charset="-122"/>
              <a:ea typeface="黑体" panose="02010609060101010101" charset="-122"/>
              <a:cs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234666" y="3302166"/>
            <a:ext cx="9757084" cy="316240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zh-CN" sz="1900" dirty="0"/>
              <a:t>预测性分析专注于预测并理解未来可能发生的情况，它通过</a:t>
            </a:r>
            <a:r>
              <a:rPr lang="zh-CN" altLang="zh-CN" sz="1900" dirty="0">
                <a:solidFill>
                  <a:srgbClr val="1369B2"/>
                </a:solidFill>
              </a:rPr>
              <a:t>分析历史数据与客户洞察总结过去的数据模式和趋势</a:t>
            </a:r>
            <a:r>
              <a:rPr lang="zh-CN" altLang="zh-CN" sz="1900" dirty="0"/>
              <a:t>，</a:t>
            </a:r>
            <a:r>
              <a:rPr lang="zh-CN" altLang="zh-CN" sz="1900" dirty="0">
                <a:solidFill>
                  <a:srgbClr val="1369B2"/>
                </a:solidFill>
              </a:rPr>
              <a:t>对业务未来进行动态预测</a:t>
            </a:r>
            <a:r>
              <a:rPr lang="zh-CN" altLang="zh-CN" sz="1900" dirty="0"/>
              <a:t>，并在此过程中</a:t>
            </a:r>
            <a:r>
              <a:rPr lang="zh-CN" altLang="zh-CN" sz="1900" dirty="0">
                <a:solidFill>
                  <a:srgbClr val="1369B2"/>
                </a:solidFill>
              </a:rPr>
              <a:t>为业务提供多方面的信息</a:t>
            </a:r>
            <a:r>
              <a:rPr lang="zh-CN" altLang="zh-CN" sz="1900" dirty="0"/>
              <a:t>，包括设定实际的目标、圈定正确的客户群体、设计有效的营销计划、管理绩效的预期以及规避风险等</a:t>
            </a:r>
            <a:r>
              <a:rPr lang="zh-CN" altLang="zh-CN" sz="1900" dirty="0" smtClean="0"/>
              <a:t>。</a:t>
            </a:r>
            <a:endParaRPr lang="en-US" altLang="zh-CN" sz="19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zh-CN" sz="1900" dirty="0" smtClean="0"/>
              <a:t>预测性</a:t>
            </a:r>
            <a:r>
              <a:rPr lang="zh-CN" altLang="zh-CN" sz="1900" dirty="0"/>
              <a:t>分析可以用到的技术有很多</a:t>
            </a:r>
            <a:r>
              <a:rPr lang="zh-CN" altLang="zh-CN" sz="1900" dirty="0" smtClean="0"/>
              <a:t>，通过</a:t>
            </a:r>
            <a:r>
              <a:rPr lang="zh-CN" altLang="zh-CN" sz="1900" dirty="0"/>
              <a:t>这些技术可以预测未来结果以及结果发生的可能性。由于预测性分析能够告诉企业未来可能发生的事情，所以这种方法会让企业采取更加主动的态度制定战略和决策。</a:t>
            </a:r>
            <a:endParaRPr lang="zh-CN" altLang="zh-CN" sz="19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什么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是数据分析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8" name="矩形: 圆角 139"/>
          <p:cNvSpPr/>
          <p:nvPr/>
        </p:nvSpPr>
        <p:spPr>
          <a:xfrm>
            <a:off x="1019175" y="1742678"/>
            <a:ext cx="3522744" cy="55582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数据分析的</a:t>
            </a:r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4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个层次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019175" y="2701739"/>
            <a:ext cx="49808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（</a:t>
            </a:r>
            <a:r>
              <a:rPr lang="en-US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4</a:t>
            </a:r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）规范性分析：我该做些什么？</a:t>
            </a:r>
            <a:endParaRPr lang="zh-CN" altLang="zh-CN" b="1" dirty="0">
              <a:latin typeface="黑体" panose="02010609060101010101" charset="-122"/>
              <a:ea typeface="黑体" panose="02010609060101010101" charset="-122"/>
              <a:cs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234666" y="3302166"/>
            <a:ext cx="9757084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zh-CN" sz="2000" dirty="0"/>
              <a:t>规范性分析是数据分析中一种复杂</a:t>
            </a:r>
            <a:r>
              <a:rPr lang="zh-CN" altLang="zh-CN" sz="2000" dirty="0" smtClean="0"/>
              <a:t>的</a:t>
            </a:r>
            <a:r>
              <a:rPr lang="zh-CN" altLang="en-US" sz="2000" dirty="0" smtClean="0"/>
              <a:t>分析</a:t>
            </a:r>
            <a:r>
              <a:rPr lang="zh-CN" altLang="zh-CN" sz="2000" dirty="0" smtClean="0"/>
              <a:t>方法</a:t>
            </a:r>
            <a:r>
              <a:rPr lang="zh-CN" altLang="zh-CN" sz="2000" dirty="0"/>
              <a:t>，它是在其他三种分析方法的基础上建立起来的。通过使用算法或最优化决策，规范性分析帮助</a:t>
            </a:r>
            <a:r>
              <a:rPr lang="zh-CN" altLang="zh-CN" sz="2000" dirty="0" smtClean="0"/>
              <a:t>企业</a:t>
            </a:r>
            <a:r>
              <a:rPr lang="zh-CN" altLang="en-US" sz="2000" dirty="0" smtClean="0">
                <a:solidFill>
                  <a:srgbClr val="1369B2"/>
                </a:solidFill>
              </a:rPr>
              <a:t>规避</a:t>
            </a:r>
            <a:r>
              <a:rPr lang="zh-CN" altLang="zh-CN" sz="2000" dirty="0" smtClean="0">
                <a:solidFill>
                  <a:srgbClr val="1369B2"/>
                </a:solidFill>
              </a:rPr>
              <a:t>未来</a:t>
            </a:r>
            <a:r>
              <a:rPr lang="zh-CN" altLang="zh-CN" sz="2000" dirty="0">
                <a:solidFill>
                  <a:srgbClr val="1369B2"/>
                </a:solidFill>
              </a:rPr>
              <a:t>可能发生的问题，并做出最佳决策</a:t>
            </a:r>
            <a:r>
              <a:rPr lang="zh-CN" altLang="zh-CN" sz="2000" dirty="0" smtClean="0"/>
              <a:t>。</a:t>
            </a:r>
            <a:endParaRPr lang="en-US" altLang="zh-CN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zh-CN" sz="2000" dirty="0" smtClean="0"/>
              <a:t>规范性</a:t>
            </a:r>
            <a:r>
              <a:rPr lang="zh-CN" altLang="zh-CN" sz="2000" dirty="0"/>
              <a:t>分析可以预测多个事件发生的可能性，</a:t>
            </a:r>
            <a:r>
              <a:rPr lang="zh-CN" altLang="zh-CN" sz="2000" dirty="0" smtClean="0"/>
              <a:t>同时</a:t>
            </a:r>
            <a:r>
              <a:rPr lang="zh-CN" altLang="en-US" sz="2000" dirty="0" smtClean="0"/>
              <a:t>使企业</a:t>
            </a:r>
            <a:r>
              <a:rPr lang="zh-CN" altLang="zh-CN" sz="2000" dirty="0" smtClean="0"/>
              <a:t>在做出</a:t>
            </a:r>
            <a:r>
              <a:rPr lang="zh-CN" altLang="en-US" sz="2000" dirty="0" smtClean="0"/>
              <a:t>决策</a:t>
            </a:r>
            <a:r>
              <a:rPr lang="zh-CN" altLang="zh-CN" sz="2000" dirty="0" smtClean="0"/>
              <a:t>之前</a:t>
            </a:r>
            <a:r>
              <a:rPr lang="zh-CN" altLang="zh-CN" sz="2000" dirty="0"/>
              <a:t>考虑每种可能的结果，这就意味着规范性分析的实施和管理更加复杂，它不仅需要依赖企业内部的历史数据，还需要依靠很多来自社交媒体的外部信息，甚至需要更加复杂的</a:t>
            </a:r>
            <a:r>
              <a:rPr lang="zh-CN" altLang="zh-CN" sz="2000" dirty="0" smtClean="0"/>
              <a:t>技术。</a:t>
            </a:r>
            <a:endParaRPr lang="zh-CN" altLang="zh-CN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17" name="原创设计师QQ598969553          _3"/>
          <p:cNvSpPr/>
          <p:nvPr/>
        </p:nvSpPr>
        <p:spPr>
          <a:xfrm>
            <a:off x="1019175" y="2162734"/>
            <a:ext cx="4590731" cy="3724882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8" name="原创设计师QQ598969553          _4"/>
          <p:cNvSpPr/>
          <p:nvPr/>
        </p:nvSpPr>
        <p:spPr>
          <a:xfrm>
            <a:off x="1359418" y="3746576"/>
            <a:ext cx="391024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了解</a:t>
            </a:r>
            <a:r>
              <a:rPr lang="zh-CN" altLang="zh-CN" sz="20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数据分析的应用</a:t>
            </a:r>
            <a:r>
              <a:rPr lang="zh-CN" altLang="zh-CN" sz="20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领域</a:t>
            </a:r>
            <a:r>
              <a:rPr lang="zh-CN" altLang="en-US" sz="20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或行业</a:t>
            </a:r>
            <a:r>
              <a:rPr lang="zh-CN" altLang="zh-CN" sz="20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，</a:t>
            </a: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能够列举至少</a:t>
            </a:r>
            <a:r>
              <a:rPr lang="en-US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3</a:t>
            </a: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个数据分析的应用</a:t>
            </a:r>
            <a:r>
              <a:rPr lang="zh-CN" altLang="zh-CN" sz="20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领域</a:t>
            </a:r>
            <a:r>
              <a:rPr lang="zh-CN" altLang="en-US" sz="20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或行业</a:t>
            </a:r>
            <a:endParaRPr lang="en-US" altLang="zh-CN" sz="20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0" name="原创设计师QQ598969553          _7"/>
          <p:cNvSpPr txBox="1"/>
          <p:nvPr/>
        </p:nvSpPr>
        <p:spPr>
          <a:xfrm>
            <a:off x="1019176" y="3089692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923903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数据分析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的应用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领域</a:t>
              </a:r>
              <a:r>
                <a:rPr lang="zh-CN" altLang="en-US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或行业</a:t>
              </a:r>
              <a:endPara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8" name="矩形: 圆角 139"/>
          <p:cNvSpPr/>
          <p:nvPr/>
        </p:nvSpPr>
        <p:spPr>
          <a:xfrm>
            <a:off x="1276318" y="1611415"/>
            <a:ext cx="2514632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6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个应用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场景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pic>
        <p:nvPicPr>
          <p:cNvPr id="72" name="图片 71" descr="图形用户界面, 应用程序&#10;&#10;描述已自动生成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504" y="3387403"/>
            <a:ext cx="2880320" cy="2880320"/>
          </a:xfrm>
          <a:prstGeom prst="rect">
            <a:avLst/>
          </a:prstGeom>
        </p:spPr>
      </p:pic>
      <p:sp>
        <p:nvSpPr>
          <p:cNvPr id="73" name="文本框 72"/>
          <p:cNvSpPr txBox="1"/>
          <p:nvPr/>
        </p:nvSpPr>
        <p:spPr>
          <a:xfrm>
            <a:off x="1503320" y="5430339"/>
            <a:ext cx="23503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b="1" dirty="0">
                <a:cs typeface="+mn-ea"/>
              </a:rPr>
              <a:t>医疗保健的应用</a:t>
            </a:r>
            <a:endParaRPr lang="zh-CN" altLang="en-US" b="1" dirty="0">
              <a:cs typeface="+mn-ea"/>
              <a:sym typeface="+mn-lt"/>
            </a:endParaRPr>
          </a:p>
        </p:txBody>
      </p:sp>
      <p:sp>
        <p:nvSpPr>
          <p:cNvPr id="74" name="圆角矩形标注 73"/>
          <p:cNvSpPr/>
          <p:nvPr/>
        </p:nvSpPr>
        <p:spPr>
          <a:xfrm>
            <a:off x="1297984" y="5157986"/>
            <a:ext cx="2736304" cy="1006372"/>
          </a:xfrm>
          <a:prstGeom prst="wedgeRoundRectCallout">
            <a:avLst>
              <a:gd name="adj1" fmla="val 64189"/>
              <a:gd name="adj2" fmla="val 10725"/>
              <a:gd name="adj3" fmla="val 16667"/>
            </a:avLst>
          </a:prstGeom>
          <a:noFill/>
          <a:ln>
            <a:solidFill>
              <a:srgbClr val="13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tx1"/>
              </a:solidFill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1503320" y="4145807"/>
            <a:ext cx="23503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b="1" dirty="0">
                <a:cs typeface="+mn-ea"/>
              </a:rPr>
              <a:t>金融领域的应用</a:t>
            </a:r>
            <a:endParaRPr lang="zh-CN" altLang="en-US" b="1" dirty="0">
              <a:cs typeface="+mn-ea"/>
              <a:sym typeface="+mn-lt"/>
            </a:endParaRPr>
          </a:p>
        </p:txBody>
      </p:sp>
      <p:sp>
        <p:nvSpPr>
          <p:cNvPr id="84" name="圆角矩形标注 83"/>
          <p:cNvSpPr/>
          <p:nvPr/>
        </p:nvSpPr>
        <p:spPr>
          <a:xfrm>
            <a:off x="1297984" y="3873454"/>
            <a:ext cx="2736304" cy="1006372"/>
          </a:xfrm>
          <a:prstGeom prst="wedgeRoundRectCallout">
            <a:avLst>
              <a:gd name="adj1" fmla="val 62951"/>
              <a:gd name="adj2" fmla="val 8482"/>
              <a:gd name="adj3" fmla="val 16667"/>
            </a:avLst>
          </a:prstGeom>
          <a:noFill/>
          <a:ln>
            <a:solidFill>
              <a:srgbClr val="13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tx1"/>
              </a:solidFill>
            </a:endParaRPr>
          </a:p>
        </p:txBody>
      </p:sp>
      <p:sp>
        <p:nvSpPr>
          <p:cNvPr id="85" name="文本框 84"/>
          <p:cNvSpPr txBox="1"/>
          <p:nvPr/>
        </p:nvSpPr>
        <p:spPr>
          <a:xfrm>
            <a:off x="2340102" y="2867082"/>
            <a:ext cx="23503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b="1" dirty="0">
                <a:cs typeface="+mn-ea"/>
              </a:rPr>
              <a:t>市场营销的应用</a:t>
            </a:r>
            <a:endParaRPr lang="zh-CN" altLang="en-US" b="1" dirty="0">
              <a:cs typeface="+mn-ea"/>
              <a:sym typeface="+mn-lt"/>
            </a:endParaRPr>
          </a:p>
        </p:txBody>
      </p:sp>
      <p:sp>
        <p:nvSpPr>
          <p:cNvPr id="86" name="圆角矩形标注 85"/>
          <p:cNvSpPr/>
          <p:nvPr/>
        </p:nvSpPr>
        <p:spPr>
          <a:xfrm>
            <a:off x="2134766" y="2594729"/>
            <a:ext cx="2736304" cy="1006372"/>
          </a:xfrm>
          <a:prstGeom prst="wedgeRoundRectCallout">
            <a:avLst>
              <a:gd name="adj1" fmla="val 64189"/>
              <a:gd name="adj2" fmla="val 39891"/>
              <a:gd name="adj3" fmla="val 16667"/>
            </a:avLst>
          </a:prstGeom>
          <a:noFill/>
          <a:ln>
            <a:solidFill>
              <a:srgbClr val="13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tx1"/>
              </a:solidFill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7603882" y="2867082"/>
            <a:ext cx="23503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b="1" dirty="0">
                <a:cs typeface="+mn-ea"/>
              </a:rPr>
              <a:t>零售行业的应用</a:t>
            </a:r>
            <a:endParaRPr lang="zh-CN" altLang="en-US" b="1" dirty="0">
              <a:cs typeface="+mn-ea"/>
              <a:sym typeface="+mn-lt"/>
            </a:endParaRPr>
          </a:p>
        </p:txBody>
      </p:sp>
      <p:sp>
        <p:nvSpPr>
          <p:cNvPr id="88" name="圆角矩形标注 87"/>
          <p:cNvSpPr/>
          <p:nvPr/>
        </p:nvSpPr>
        <p:spPr>
          <a:xfrm>
            <a:off x="7398546" y="2594729"/>
            <a:ext cx="2736304" cy="1006372"/>
          </a:xfrm>
          <a:prstGeom prst="wedgeRoundRectCallout">
            <a:avLst>
              <a:gd name="adj1" fmla="val -62879"/>
              <a:gd name="adj2" fmla="val 37648"/>
              <a:gd name="adj3" fmla="val 16667"/>
            </a:avLst>
          </a:prstGeom>
          <a:noFill/>
          <a:ln>
            <a:solidFill>
              <a:srgbClr val="13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tx1"/>
              </a:solidFill>
            </a:endParaRPr>
          </a:p>
        </p:txBody>
      </p:sp>
      <p:sp>
        <p:nvSpPr>
          <p:cNvPr id="89" name="文本框 88"/>
          <p:cNvSpPr txBox="1"/>
          <p:nvPr/>
        </p:nvSpPr>
        <p:spPr>
          <a:xfrm>
            <a:off x="8497521" y="4145807"/>
            <a:ext cx="20409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b="1" dirty="0">
                <a:cs typeface="+mn-ea"/>
              </a:rPr>
              <a:t>制造业的应用</a:t>
            </a:r>
            <a:endParaRPr lang="zh-CN" altLang="en-US" b="1" dirty="0">
              <a:cs typeface="+mn-ea"/>
              <a:sym typeface="+mn-lt"/>
            </a:endParaRPr>
          </a:p>
        </p:txBody>
      </p:sp>
      <p:sp>
        <p:nvSpPr>
          <p:cNvPr id="90" name="圆角矩形标注 89"/>
          <p:cNvSpPr/>
          <p:nvPr/>
        </p:nvSpPr>
        <p:spPr>
          <a:xfrm>
            <a:off x="8292185" y="3873454"/>
            <a:ext cx="2736304" cy="1006372"/>
          </a:xfrm>
          <a:prstGeom prst="wedgeRoundRectCallout">
            <a:avLst>
              <a:gd name="adj1" fmla="val -62467"/>
              <a:gd name="adj2" fmla="val 8482"/>
              <a:gd name="adj3" fmla="val 16667"/>
            </a:avLst>
          </a:prstGeom>
          <a:noFill/>
          <a:ln>
            <a:solidFill>
              <a:srgbClr val="13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tx1"/>
              </a:solidFill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8497521" y="5424532"/>
            <a:ext cx="23503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b="1" dirty="0">
                <a:cs typeface="+mn-ea"/>
              </a:rPr>
              <a:t>社交媒体的应用</a:t>
            </a:r>
            <a:endParaRPr lang="zh-CN" altLang="en-US" b="1" dirty="0">
              <a:cs typeface="+mn-ea"/>
              <a:sym typeface="+mn-lt"/>
            </a:endParaRPr>
          </a:p>
        </p:txBody>
      </p:sp>
      <p:sp>
        <p:nvSpPr>
          <p:cNvPr id="92" name="圆角矩形标注 91"/>
          <p:cNvSpPr/>
          <p:nvPr/>
        </p:nvSpPr>
        <p:spPr>
          <a:xfrm>
            <a:off x="8292185" y="5152179"/>
            <a:ext cx="2736304" cy="1006372"/>
          </a:xfrm>
          <a:prstGeom prst="wedgeRoundRectCallout">
            <a:avLst>
              <a:gd name="adj1" fmla="val -62467"/>
              <a:gd name="adj2" fmla="val 8482"/>
              <a:gd name="adj3" fmla="val 16667"/>
            </a:avLst>
          </a:prstGeom>
          <a:noFill/>
          <a:ln>
            <a:solidFill>
              <a:srgbClr val="13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tx1"/>
              </a:solidFill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1019175" y="857056"/>
            <a:ext cx="3923903" cy="466725"/>
            <a:chOff x="1019175" y="847725"/>
            <a:chExt cx="3533775" cy="466725"/>
          </a:xfrm>
        </p:grpSpPr>
        <p:sp>
          <p:nvSpPr>
            <p:cNvPr id="22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矩形 24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数据分析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的应用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领域</a:t>
              </a:r>
              <a:r>
                <a:rPr lang="zh-CN" altLang="en-US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或行业</a:t>
              </a:r>
              <a:endPara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8" name="矩形: 圆角 139"/>
          <p:cNvSpPr/>
          <p:nvPr/>
        </p:nvSpPr>
        <p:spPr>
          <a:xfrm>
            <a:off x="1276318" y="2109980"/>
            <a:ext cx="3018688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市场营销的应用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pic>
        <p:nvPicPr>
          <p:cNvPr id="27" name="图片 26" descr="图片包含 桌子, 小, 笔记本, 电脑&#10;&#10;描述已自动生成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7334" y="2340675"/>
            <a:ext cx="3888432" cy="3888432"/>
          </a:xfrm>
          <a:prstGeom prst="rect">
            <a:avLst/>
          </a:prstGeom>
        </p:spPr>
      </p:pic>
      <p:sp>
        <p:nvSpPr>
          <p:cNvPr id="29" name="文本框 28"/>
          <p:cNvSpPr txBox="1"/>
          <p:nvPr/>
        </p:nvSpPr>
        <p:spPr>
          <a:xfrm>
            <a:off x="1276318" y="2853730"/>
            <a:ext cx="575499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2000" dirty="0"/>
              <a:t>数据分析在市场营销中的应用广泛涵盖</a:t>
            </a:r>
            <a:r>
              <a:rPr lang="zh-CN" altLang="zh-CN" sz="2000" dirty="0">
                <a:solidFill>
                  <a:srgbClr val="1369B2"/>
                </a:solidFill>
              </a:rPr>
              <a:t>客户细分、个性化营销、效果评估、趋势监测</a:t>
            </a:r>
            <a:r>
              <a:rPr lang="zh-CN" altLang="zh-CN" sz="2000" dirty="0"/>
              <a:t>等方面。通过数据分析，企业可以更精准地了解目标受众的需求与行为，从而制定更具针对性和个性化的营销策略，提高市场竞争力。数据分析带来</a:t>
            </a:r>
            <a:r>
              <a:rPr lang="zh-CN" altLang="zh-CN" sz="2000" dirty="0" smtClean="0"/>
              <a:t>了</a:t>
            </a:r>
            <a:r>
              <a:rPr lang="zh-CN" altLang="en-US" sz="2000" dirty="0" smtClean="0"/>
              <a:t>深刻变革</a:t>
            </a:r>
            <a:r>
              <a:rPr lang="zh-CN" altLang="zh-CN" sz="2000" dirty="0" smtClean="0"/>
              <a:t>，</a:t>
            </a:r>
            <a:r>
              <a:rPr lang="zh-CN" altLang="zh-CN" sz="2000" dirty="0"/>
              <a:t>使市场营销更加精细化、高效化。</a:t>
            </a:r>
            <a:endParaRPr lang="zh-CN" altLang="zh-CN" sz="2000" dirty="0"/>
          </a:p>
        </p:txBody>
      </p:sp>
      <p:grpSp>
        <p:nvGrpSpPr>
          <p:cNvPr id="9" name="组合 8"/>
          <p:cNvGrpSpPr/>
          <p:nvPr/>
        </p:nvGrpSpPr>
        <p:grpSpPr>
          <a:xfrm>
            <a:off x="1019175" y="857056"/>
            <a:ext cx="3923903" cy="466725"/>
            <a:chOff x="1019175" y="847725"/>
            <a:chExt cx="3533775" cy="466725"/>
          </a:xfrm>
        </p:grpSpPr>
        <p:sp>
          <p:nvSpPr>
            <p:cNvPr id="10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数据分析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的应用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领域</a:t>
              </a:r>
              <a:r>
                <a:rPr lang="zh-CN" altLang="en-US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或行业</a:t>
              </a:r>
              <a:endPara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 txBox="1"/>
          <p:nvPr/>
        </p:nvSpPr>
        <p:spPr>
          <a:xfrm>
            <a:off x="815308" y="572758"/>
            <a:ext cx="4775842" cy="662532"/>
          </a:xfrm>
          <a:prstGeom prst="rect">
            <a:avLst/>
          </a:prstGeom>
        </p:spPr>
        <p:txBody>
          <a:bodyPr lIns="121917" tIns="60958" rIns="121917" bIns="60958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r>
              <a:rPr lang="en-US" altLang="zh-CN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/</a:t>
            </a:r>
            <a:r>
              <a:rPr lang="en-US" altLang="zh-CN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Target</a:t>
            </a:r>
            <a:endParaRPr lang="en-GB" altLang="zh-CN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1702718" y="2205658"/>
            <a:ext cx="9001000" cy="688075"/>
            <a:chOff x="978872" y="1800500"/>
            <a:chExt cx="5471124" cy="515937"/>
          </a:xfrm>
        </p:grpSpPr>
        <p:sp>
          <p:nvSpPr>
            <p:cNvPr id="20" name="Pentagon 3"/>
            <p:cNvSpPr/>
            <p:nvPr/>
          </p:nvSpPr>
          <p:spPr bwMode="auto">
            <a:xfrm>
              <a:off x="978872" y="1800500"/>
              <a:ext cx="5471124" cy="515937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    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了解数据分析的概念及层次，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能够说出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数据分析的概念</a:t>
              </a:r>
              <a:r>
                <a:rPr lang="zh-CN" altLang="zh-CN" sz="2000" dirty="0" smtClean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以及</a:t>
              </a:r>
              <a:r>
                <a:rPr lang="en-US" altLang="zh-CN" sz="2000" dirty="0" smtClean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4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个层次</a:t>
              </a:r>
              <a:endParaRPr lang="zh-CN" altLang="zh-CN" sz="20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1" name="MH_Others_1"/>
            <p:cNvSpPr/>
            <p:nvPr/>
          </p:nvSpPr>
          <p:spPr bwMode="auto">
            <a:xfrm>
              <a:off x="985222" y="1800500"/>
              <a:ext cx="82550" cy="515937"/>
            </a:xfrm>
            <a:custGeom>
              <a:avLst/>
              <a:gdLst>
                <a:gd name="connsiteX0" fmla="*/ 0 w 3276600"/>
                <a:gd name="connsiteY0" fmla="*/ 6311900 h 6311900"/>
                <a:gd name="connsiteX1" fmla="*/ 0 w 3276600"/>
                <a:gd name="connsiteY1" fmla="*/ 0 h 6311900"/>
                <a:gd name="connsiteX2" fmla="*/ 3276600 w 3276600"/>
                <a:gd name="connsiteY2" fmla="*/ 0 h 6311900"/>
                <a:gd name="connsiteX0-1" fmla="*/ 0 w 0"/>
                <a:gd name="connsiteY0-2" fmla="*/ 6311900 h 6311900"/>
                <a:gd name="connsiteX1-3" fmla="*/ 0 w 0"/>
                <a:gd name="connsiteY1-4" fmla="*/ 0 h 63119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h="6311900">
                  <a:moveTo>
                    <a:pt x="0" y="631190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500">
                <a:solidFill>
                  <a:schemeClr val="bg1">
                    <a:lumMod val="50000"/>
                  </a:schemeClr>
                </a:solidFill>
                <a:latin typeface="Source Han Sans K Bold" panose="020B0800000000000000" pitchFamily="34" charset="-128"/>
                <a:ea typeface="Source Han Sans K Bold" panose="020B0800000000000000" pitchFamily="34" charset="-128"/>
                <a:sym typeface="Source Han Sans K Bold" panose="020B0800000000000000" pitchFamily="34" charset="-128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1702718" y="3208993"/>
            <a:ext cx="9001000" cy="685959"/>
            <a:chOff x="978872" y="2570437"/>
            <a:chExt cx="5437064" cy="514350"/>
          </a:xfrm>
        </p:grpSpPr>
        <p:sp>
          <p:nvSpPr>
            <p:cNvPr id="23" name="Pentagon 5"/>
            <p:cNvSpPr/>
            <p:nvPr/>
          </p:nvSpPr>
          <p:spPr bwMode="auto">
            <a:xfrm>
              <a:off x="978872" y="2570437"/>
              <a:ext cx="5437064" cy="514350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    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了解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数据分析的应用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领域</a:t>
              </a:r>
              <a:r>
                <a:rPr lang="zh-CN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或行业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，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能够列举至少</a:t>
              </a: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3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个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数据分析的应用</a:t>
              </a:r>
              <a:r>
                <a:rPr lang="zh-CN" altLang="zh-CN" sz="2000" dirty="0" smtClean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领域</a:t>
              </a:r>
              <a:endParaRPr lang="zh-CN" altLang="zh-CN" sz="20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4" name="MH_Others_1"/>
            <p:cNvSpPr/>
            <p:nvPr/>
          </p:nvSpPr>
          <p:spPr bwMode="auto">
            <a:xfrm>
              <a:off x="985222" y="2570437"/>
              <a:ext cx="82550" cy="514350"/>
            </a:xfrm>
            <a:custGeom>
              <a:avLst/>
              <a:gdLst>
                <a:gd name="connsiteX0" fmla="*/ 0 w 3276600"/>
                <a:gd name="connsiteY0" fmla="*/ 6311900 h 6311900"/>
                <a:gd name="connsiteX1" fmla="*/ 0 w 3276600"/>
                <a:gd name="connsiteY1" fmla="*/ 0 h 6311900"/>
                <a:gd name="connsiteX2" fmla="*/ 3276600 w 3276600"/>
                <a:gd name="connsiteY2" fmla="*/ 0 h 6311900"/>
                <a:gd name="connsiteX0-1" fmla="*/ 0 w 0"/>
                <a:gd name="connsiteY0-2" fmla="*/ 6311900 h 6311900"/>
                <a:gd name="connsiteX1-3" fmla="*/ 0 w 0"/>
                <a:gd name="connsiteY1-4" fmla="*/ 0 h 63119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h="6311900">
                  <a:moveTo>
                    <a:pt x="0" y="631190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500">
                <a:solidFill>
                  <a:schemeClr val="bg1">
                    <a:lumMod val="50000"/>
                  </a:schemeClr>
                </a:solidFill>
                <a:latin typeface="Source Han Sans K Bold" panose="020B0800000000000000" pitchFamily="34" charset="-128"/>
                <a:ea typeface="Source Han Sans K Bold" panose="020B0800000000000000" pitchFamily="34" charset="-128"/>
                <a:sym typeface="Source Han Sans K Bold" panose="020B0800000000000000" pitchFamily="34" charset="-128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1702718" y="4210212"/>
            <a:ext cx="9001000" cy="688077"/>
            <a:chOff x="978872" y="3338787"/>
            <a:chExt cx="5437064" cy="515938"/>
          </a:xfrm>
        </p:grpSpPr>
        <p:sp>
          <p:nvSpPr>
            <p:cNvPr id="26" name="Pentagon 6"/>
            <p:cNvSpPr/>
            <p:nvPr/>
          </p:nvSpPr>
          <p:spPr bwMode="auto">
            <a:xfrm>
              <a:off x="978872" y="3338787"/>
              <a:ext cx="5437064" cy="51593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    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熟悉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数据分析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的</a:t>
              </a:r>
              <a:r>
                <a:rPr lang="zh-CN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基本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流程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，能够归纳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数据分析的基本流程</a:t>
              </a:r>
              <a:endParaRPr lang="zh-CN" altLang="zh-CN" sz="20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7" name="MH_Others_1"/>
            <p:cNvSpPr/>
            <p:nvPr/>
          </p:nvSpPr>
          <p:spPr bwMode="auto">
            <a:xfrm>
              <a:off x="985222" y="3338787"/>
              <a:ext cx="82550" cy="515938"/>
            </a:xfrm>
            <a:custGeom>
              <a:avLst/>
              <a:gdLst>
                <a:gd name="connsiteX0" fmla="*/ 0 w 3276600"/>
                <a:gd name="connsiteY0" fmla="*/ 6311900 h 6311900"/>
                <a:gd name="connsiteX1" fmla="*/ 0 w 3276600"/>
                <a:gd name="connsiteY1" fmla="*/ 0 h 6311900"/>
                <a:gd name="connsiteX2" fmla="*/ 3276600 w 3276600"/>
                <a:gd name="connsiteY2" fmla="*/ 0 h 6311900"/>
                <a:gd name="connsiteX0-1" fmla="*/ 0 w 0"/>
                <a:gd name="connsiteY0-2" fmla="*/ 6311900 h 6311900"/>
                <a:gd name="connsiteX1-3" fmla="*/ 0 w 0"/>
                <a:gd name="connsiteY1-4" fmla="*/ 0 h 63119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h="6311900">
                  <a:moveTo>
                    <a:pt x="0" y="631190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500">
                <a:solidFill>
                  <a:schemeClr val="bg1">
                    <a:lumMod val="50000"/>
                  </a:schemeClr>
                </a:solidFill>
                <a:latin typeface="Source Han Sans K Bold" panose="020B0800000000000000" pitchFamily="34" charset="-128"/>
                <a:ea typeface="Source Han Sans K Bold" panose="020B0800000000000000" pitchFamily="34" charset="-128"/>
                <a:sym typeface="Source Han Sans K Bold" panose="020B0800000000000000" pitchFamily="34" charset="-128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1702718" y="5213550"/>
            <a:ext cx="9001000" cy="685959"/>
            <a:chOff x="978872" y="4108725"/>
            <a:chExt cx="5437064" cy="514350"/>
          </a:xfrm>
        </p:grpSpPr>
        <p:sp>
          <p:nvSpPr>
            <p:cNvPr id="29" name="Pentagon 7"/>
            <p:cNvSpPr/>
            <p:nvPr/>
          </p:nvSpPr>
          <p:spPr bwMode="auto">
            <a:xfrm>
              <a:off x="978872" y="4108725"/>
              <a:ext cx="5437064" cy="514350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    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了解</a:t>
              </a:r>
              <a:r>
                <a:rPr lang="zh-CN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选择</a:t>
              </a:r>
              <a:r>
                <a:rPr lang="en-US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Python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做数据分析的优势，能够说出</a:t>
              </a:r>
              <a:r>
                <a:rPr lang="en-US" altLang="zh-CN" sz="2000" dirty="0" smtClean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Python</a:t>
              </a:r>
              <a:r>
                <a:rPr lang="zh-CN" altLang="en-US" sz="2000" dirty="0" smtClean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做</a:t>
              </a:r>
              <a:r>
                <a:rPr lang="zh-CN" altLang="zh-CN" sz="2000" dirty="0" smtClean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数据分析</a:t>
              </a:r>
              <a:r>
                <a:rPr lang="zh-CN" altLang="en-US" sz="2000" dirty="0" smtClean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的</a:t>
              </a:r>
              <a:r>
                <a:rPr lang="zh-CN" altLang="zh-CN" sz="2000" dirty="0" smtClean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优势</a:t>
              </a:r>
              <a:endParaRPr lang="zh-CN" altLang="zh-CN" sz="20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0" name="MH_Others_1"/>
            <p:cNvSpPr/>
            <p:nvPr/>
          </p:nvSpPr>
          <p:spPr bwMode="auto">
            <a:xfrm>
              <a:off x="985222" y="4108725"/>
              <a:ext cx="82550" cy="514350"/>
            </a:xfrm>
            <a:custGeom>
              <a:avLst/>
              <a:gdLst>
                <a:gd name="connsiteX0" fmla="*/ 0 w 3276600"/>
                <a:gd name="connsiteY0" fmla="*/ 6311900 h 6311900"/>
                <a:gd name="connsiteX1" fmla="*/ 0 w 3276600"/>
                <a:gd name="connsiteY1" fmla="*/ 0 h 6311900"/>
                <a:gd name="connsiteX2" fmla="*/ 3276600 w 3276600"/>
                <a:gd name="connsiteY2" fmla="*/ 0 h 6311900"/>
                <a:gd name="connsiteX0-1" fmla="*/ 0 w 0"/>
                <a:gd name="connsiteY0-2" fmla="*/ 6311900 h 6311900"/>
                <a:gd name="connsiteX1-3" fmla="*/ 0 w 0"/>
                <a:gd name="connsiteY1-4" fmla="*/ 0 h 63119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h="6311900">
                  <a:moveTo>
                    <a:pt x="0" y="631190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500">
                <a:solidFill>
                  <a:schemeClr val="bg1">
                    <a:lumMod val="50000"/>
                  </a:schemeClr>
                </a:solidFill>
                <a:latin typeface="Source Han Sans K Bold" panose="020B0800000000000000" pitchFamily="34" charset="-128"/>
                <a:ea typeface="Source Han Sans K Bold" panose="020B0800000000000000" pitchFamily="34" charset="-128"/>
                <a:sym typeface="Source Han Sans K Bold" panose="020B0800000000000000" pitchFamily="34" charset="-128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8" name="矩形: 圆角 139"/>
          <p:cNvSpPr/>
          <p:nvPr/>
        </p:nvSpPr>
        <p:spPr>
          <a:xfrm>
            <a:off x="1276318" y="2109980"/>
            <a:ext cx="3018688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金融领域的应用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276318" y="2853730"/>
            <a:ext cx="5610976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2000" dirty="0"/>
              <a:t>数据分析在金融领域广泛应用于</a:t>
            </a:r>
            <a:r>
              <a:rPr lang="zh-CN" altLang="zh-CN" sz="2000" dirty="0">
                <a:solidFill>
                  <a:srgbClr val="1369B2"/>
                </a:solidFill>
              </a:rPr>
              <a:t>风险管理</a:t>
            </a:r>
            <a:r>
              <a:rPr lang="zh-CN" altLang="zh-CN" sz="2000" dirty="0"/>
              <a:t>、</a:t>
            </a:r>
            <a:r>
              <a:rPr lang="zh-CN" altLang="zh-CN" sz="2000" dirty="0">
                <a:solidFill>
                  <a:srgbClr val="1369B2"/>
                </a:solidFill>
              </a:rPr>
              <a:t>投资决策</a:t>
            </a:r>
            <a:r>
              <a:rPr lang="zh-CN" altLang="zh-CN" sz="2000" dirty="0"/>
              <a:t>、</a:t>
            </a:r>
            <a:r>
              <a:rPr lang="zh-CN" altLang="zh-CN" sz="2000" dirty="0">
                <a:solidFill>
                  <a:srgbClr val="1369B2"/>
                </a:solidFill>
              </a:rPr>
              <a:t>客户关系管理</a:t>
            </a:r>
            <a:r>
              <a:rPr lang="zh-CN" altLang="zh-CN" sz="2000" dirty="0"/>
              <a:t>和</a:t>
            </a:r>
            <a:r>
              <a:rPr lang="zh-CN" altLang="zh-CN" sz="2000" dirty="0">
                <a:solidFill>
                  <a:srgbClr val="1369B2"/>
                </a:solidFill>
              </a:rPr>
              <a:t>市场预测</a:t>
            </a:r>
            <a:r>
              <a:rPr lang="zh-CN" altLang="zh-CN" sz="2000" dirty="0"/>
              <a:t>等方面。此外，数据分析还能帮助机构了解客户需求，实现个性化金融产品推荐，提升客户满意度和忠诚度。同时</a:t>
            </a:r>
            <a:r>
              <a:rPr lang="zh-CN" altLang="zh-CN" sz="2000" dirty="0" smtClean="0"/>
              <a:t>，</a:t>
            </a:r>
            <a:r>
              <a:rPr lang="zh-CN" altLang="en-US" sz="2000" dirty="0" smtClean="0"/>
              <a:t>数据分析</a:t>
            </a:r>
            <a:r>
              <a:rPr lang="zh-CN" altLang="zh-CN" sz="2000" dirty="0" smtClean="0"/>
              <a:t>对</a:t>
            </a:r>
            <a:r>
              <a:rPr lang="zh-CN" altLang="zh-CN" sz="2000" dirty="0"/>
              <a:t>市场数据和趋势的分析可以帮助金融机构做出及时的投资决策，获取更高的收益，进而实现业务增长和盈利最大化的目标。</a:t>
            </a:r>
            <a:endParaRPr lang="zh-CN" altLang="zh-CN" sz="20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1" r="3387"/>
          <a:stretch>
            <a:fillRect/>
          </a:stretch>
        </p:blipFill>
        <p:spPr>
          <a:xfrm>
            <a:off x="7247334" y="2941099"/>
            <a:ext cx="4025711" cy="3149248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1019175" y="857056"/>
            <a:ext cx="3923903" cy="466725"/>
            <a:chOff x="1019175" y="847725"/>
            <a:chExt cx="3533775" cy="466725"/>
          </a:xfrm>
        </p:grpSpPr>
        <p:sp>
          <p:nvSpPr>
            <p:cNvPr id="10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数据分析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的应用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领域</a:t>
              </a:r>
              <a:r>
                <a:rPr lang="zh-CN" altLang="en-US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或行业</a:t>
              </a:r>
              <a:endPara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8" name="矩形: 圆角 139"/>
          <p:cNvSpPr/>
          <p:nvPr/>
        </p:nvSpPr>
        <p:spPr>
          <a:xfrm>
            <a:off x="1276318" y="1821948"/>
            <a:ext cx="3018688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医疗保健的应用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276318" y="2565698"/>
            <a:ext cx="6187040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1900" dirty="0"/>
              <a:t>数据分析在医疗保健领域的应用包括</a:t>
            </a:r>
            <a:r>
              <a:rPr lang="zh-CN" altLang="zh-CN" sz="1900" dirty="0">
                <a:solidFill>
                  <a:srgbClr val="1369B2"/>
                </a:solidFill>
              </a:rPr>
              <a:t>疾病预测与管理</a:t>
            </a:r>
            <a:r>
              <a:rPr lang="zh-CN" altLang="zh-CN" sz="1900" dirty="0"/>
              <a:t>、</a:t>
            </a:r>
            <a:r>
              <a:rPr lang="zh-CN" altLang="zh-CN" sz="1900" dirty="0">
                <a:solidFill>
                  <a:srgbClr val="1369B2"/>
                </a:solidFill>
              </a:rPr>
              <a:t>患者行为分析</a:t>
            </a:r>
            <a:r>
              <a:rPr lang="zh-CN" altLang="zh-CN" sz="1900" dirty="0"/>
              <a:t>、</a:t>
            </a:r>
            <a:r>
              <a:rPr lang="zh-CN" altLang="zh-CN" sz="1900" dirty="0">
                <a:solidFill>
                  <a:srgbClr val="1369B2"/>
                </a:solidFill>
              </a:rPr>
              <a:t>治疗效果评估</a:t>
            </a:r>
            <a:r>
              <a:rPr lang="zh-CN" altLang="zh-CN" sz="1900" dirty="0"/>
              <a:t>、</a:t>
            </a:r>
            <a:r>
              <a:rPr lang="zh-CN" altLang="zh-CN" sz="1900" dirty="0">
                <a:solidFill>
                  <a:srgbClr val="1369B2"/>
                </a:solidFill>
              </a:rPr>
              <a:t>药物研发和医疗成本控制</a:t>
            </a:r>
            <a:r>
              <a:rPr lang="zh-CN" altLang="zh-CN" sz="1900" dirty="0"/>
              <a:t>。通过分析患者</a:t>
            </a:r>
            <a:r>
              <a:rPr lang="zh-CN" altLang="zh-CN" sz="1900" dirty="0" smtClean="0"/>
              <a:t>数据，</a:t>
            </a:r>
            <a:r>
              <a:rPr lang="zh-CN" altLang="zh-CN" sz="1900" dirty="0"/>
              <a:t>医疗机构可以预测疾病风险，优化治疗计划，并评估不同治疗方法的有效性。同时，新的数据分析应用还包括基因组学数据分析、生物传感器数据分析、医疗影像数据分析、医疗保健设备数据分析以及医疗文本数据分析，这些应用共同推动了医疗保健服务的提升和领域创新。</a:t>
            </a:r>
            <a:endParaRPr lang="zh-CN" altLang="zh-CN" sz="1900" dirty="0"/>
          </a:p>
        </p:txBody>
      </p:sp>
      <p:pic>
        <p:nvPicPr>
          <p:cNvPr id="9" name="图片 8" descr="图标&#10;&#10;描述已自动生成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374" y="2460084"/>
            <a:ext cx="3861842" cy="3861842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1019175" y="857056"/>
            <a:ext cx="3923903" cy="466725"/>
            <a:chOff x="1019175" y="847725"/>
            <a:chExt cx="3533775" cy="466725"/>
          </a:xfrm>
        </p:grpSpPr>
        <p:sp>
          <p:nvSpPr>
            <p:cNvPr id="11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数据分析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的应用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领域</a:t>
              </a:r>
              <a:r>
                <a:rPr lang="zh-CN" altLang="en-US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或行业</a:t>
              </a:r>
              <a:endPara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8" name="矩形: 圆角 139"/>
          <p:cNvSpPr/>
          <p:nvPr/>
        </p:nvSpPr>
        <p:spPr>
          <a:xfrm>
            <a:off x="1276318" y="1821948"/>
            <a:ext cx="3018688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零售行业的应用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276318" y="2565698"/>
            <a:ext cx="5682984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1900" dirty="0"/>
              <a:t>数据分析在零售行业的应用十分具体，涉及</a:t>
            </a:r>
            <a:r>
              <a:rPr lang="zh-CN" altLang="zh-CN" sz="1900" dirty="0">
                <a:solidFill>
                  <a:srgbClr val="1369B2"/>
                </a:solidFill>
              </a:rPr>
              <a:t>销售预测</a:t>
            </a:r>
            <a:r>
              <a:rPr lang="zh-CN" altLang="zh-CN" sz="1900" dirty="0"/>
              <a:t>、</a:t>
            </a:r>
            <a:r>
              <a:rPr lang="zh-CN" altLang="zh-CN" sz="1900" dirty="0">
                <a:solidFill>
                  <a:srgbClr val="1369B2"/>
                </a:solidFill>
              </a:rPr>
              <a:t>库存管理</a:t>
            </a:r>
            <a:r>
              <a:rPr lang="zh-CN" altLang="zh-CN" sz="1900" dirty="0"/>
              <a:t>、</a:t>
            </a:r>
            <a:r>
              <a:rPr lang="zh-CN" altLang="zh-CN" sz="1900" dirty="0">
                <a:solidFill>
                  <a:srgbClr val="1369B2"/>
                </a:solidFill>
              </a:rPr>
              <a:t>市场定位</a:t>
            </a:r>
            <a:r>
              <a:rPr lang="zh-CN" altLang="zh-CN" sz="1900" dirty="0"/>
              <a:t>、</a:t>
            </a:r>
            <a:r>
              <a:rPr lang="zh-CN" altLang="zh-CN" sz="1900" dirty="0">
                <a:solidFill>
                  <a:srgbClr val="1369B2"/>
                </a:solidFill>
              </a:rPr>
              <a:t>客户行为分析</a:t>
            </a:r>
            <a:r>
              <a:rPr lang="zh-CN" altLang="zh-CN" sz="1900" dirty="0"/>
              <a:t>等多个方面。通过深入分析销售数据，</a:t>
            </a:r>
            <a:r>
              <a:rPr lang="zh-CN" altLang="zh-CN" sz="1900" dirty="0" smtClean="0"/>
              <a:t>零售商</a:t>
            </a:r>
            <a:r>
              <a:rPr lang="zh-CN" altLang="en-US" sz="1900" dirty="0" smtClean="0"/>
              <a:t>不仅</a:t>
            </a:r>
            <a:r>
              <a:rPr lang="zh-CN" altLang="zh-CN" sz="1900" dirty="0" smtClean="0"/>
              <a:t>可以</a:t>
            </a:r>
            <a:r>
              <a:rPr lang="zh-CN" altLang="zh-CN" sz="1900" dirty="0"/>
              <a:t>精准预测产品需求，避免库存过剩或不足，提高销售效率和盈利</a:t>
            </a:r>
            <a:r>
              <a:rPr lang="zh-CN" altLang="zh-CN" sz="1900" dirty="0" smtClean="0"/>
              <a:t>能力</a:t>
            </a:r>
            <a:r>
              <a:rPr lang="zh-CN" altLang="en-US" sz="1900" dirty="0" smtClean="0"/>
              <a:t>，还可以</a:t>
            </a:r>
            <a:r>
              <a:rPr lang="zh-CN" altLang="zh-CN" sz="1900" dirty="0" smtClean="0"/>
              <a:t>了解消费者</a:t>
            </a:r>
            <a:r>
              <a:rPr lang="zh-CN" altLang="en-US" sz="1900" dirty="0" smtClean="0"/>
              <a:t>的</a:t>
            </a:r>
            <a:r>
              <a:rPr lang="zh-CN" altLang="zh-CN" sz="1900" dirty="0" smtClean="0"/>
              <a:t>购买</a:t>
            </a:r>
            <a:r>
              <a:rPr lang="zh-CN" altLang="zh-CN" sz="1900" dirty="0"/>
              <a:t>习惯和偏好</a:t>
            </a:r>
            <a:r>
              <a:rPr lang="zh-CN" altLang="zh-CN" sz="1900" dirty="0" smtClean="0"/>
              <a:t>，</a:t>
            </a:r>
            <a:r>
              <a:rPr lang="zh-CN" altLang="en-US" sz="1900" dirty="0" smtClean="0"/>
              <a:t>从而</a:t>
            </a:r>
            <a:r>
              <a:rPr lang="zh-CN" altLang="zh-CN" sz="1900" dirty="0" smtClean="0"/>
              <a:t>优化</a:t>
            </a:r>
            <a:r>
              <a:rPr lang="zh-CN" altLang="zh-CN" sz="1900" dirty="0"/>
              <a:t>产品定位和促销策略，提高客户满意度和忠诚度。随着人工智能和大数据技术</a:t>
            </a:r>
            <a:r>
              <a:rPr lang="zh-CN" altLang="zh-CN" sz="1900" dirty="0" smtClean="0"/>
              <a:t>的</a:t>
            </a:r>
            <a:r>
              <a:rPr lang="zh-CN" altLang="en-US" sz="1900" dirty="0" smtClean="0"/>
              <a:t>引入</a:t>
            </a:r>
            <a:r>
              <a:rPr lang="zh-CN" altLang="zh-CN" sz="1900" dirty="0" smtClean="0"/>
              <a:t>，</a:t>
            </a:r>
            <a:r>
              <a:rPr lang="zh-CN" altLang="zh-CN" sz="1900" dirty="0"/>
              <a:t>零售行业出现了一些突破性进展。</a:t>
            </a:r>
            <a:endParaRPr lang="zh-CN" altLang="zh-CN" sz="1900" dirty="0"/>
          </a:p>
        </p:txBody>
      </p:sp>
      <p:pic>
        <p:nvPicPr>
          <p:cNvPr id="10" name="图片 9" descr="图示&#10;&#10;描述已自动生成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374" y="2277666"/>
            <a:ext cx="3600400" cy="3888121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1019175" y="857056"/>
            <a:ext cx="3923903" cy="466725"/>
            <a:chOff x="1019175" y="847725"/>
            <a:chExt cx="3533775" cy="466725"/>
          </a:xfrm>
        </p:grpSpPr>
        <p:sp>
          <p:nvSpPr>
            <p:cNvPr id="11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数据分析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的应用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领域</a:t>
              </a:r>
              <a:r>
                <a:rPr lang="zh-CN" altLang="en-US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或行业</a:t>
              </a:r>
              <a:endPara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8" name="矩形: 圆角 139"/>
          <p:cNvSpPr/>
          <p:nvPr/>
        </p:nvSpPr>
        <p:spPr>
          <a:xfrm>
            <a:off x="1276318" y="1821948"/>
            <a:ext cx="3018688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制造业的应用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276318" y="2565698"/>
            <a:ext cx="4386840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1900" dirty="0"/>
              <a:t>数据分析在制造业的应用十分具体，涵盖了</a:t>
            </a:r>
            <a:r>
              <a:rPr lang="zh-CN" altLang="zh-CN" sz="1900" dirty="0">
                <a:solidFill>
                  <a:srgbClr val="1369B2"/>
                </a:solidFill>
              </a:rPr>
              <a:t>生产优化</a:t>
            </a:r>
            <a:r>
              <a:rPr lang="zh-CN" altLang="zh-CN" sz="1900" dirty="0"/>
              <a:t>、</a:t>
            </a:r>
            <a:r>
              <a:rPr lang="zh-CN" altLang="zh-CN" sz="1900" dirty="0">
                <a:solidFill>
                  <a:srgbClr val="1369B2"/>
                </a:solidFill>
              </a:rPr>
              <a:t>质量控制</a:t>
            </a:r>
            <a:r>
              <a:rPr lang="zh-CN" altLang="zh-CN" sz="1900" dirty="0"/>
              <a:t>、</a:t>
            </a:r>
            <a:r>
              <a:rPr lang="zh-CN" altLang="zh-CN" sz="1900" dirty="0">
                <a:solidFill>
                  <a:srgbClr val="1369B2"/>
                </a:solidFill>
              </a:rPr>
              <a:t>设备维护</a:t>
            </a:r>
            <a:r>
              <a:rPr lang="zh-CN" altLang="zh-CN" sz="1900" dirty="0" smtClean="0"/>
              <a:t>等方面</a:t>
            </a:r>
            <a:r>
              <a:rPr lang="zh-CN" altLang="zh-CN" sz="1900" dirty="0"/>
              <a:t>。通过对生产数据的深入分析，制造企业可以实现生产流程的优化，提高生产效率和产品质量。近年来，随着工业互联网和物联网技术的发展，制造业出现了一些突破性进展，如智能工厂建设、预测性维护、实时监控等。</a:t>
            </a:r>
            <a:endParaRPr lang="zh-CN" altLang="zh-CN" sz="19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190" y="3213770"/>
            <a:ext cx="5379741" cy="2471991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1019175" y="857056"/>
            <a:ext cx="3923903" cy="466725"/>
            <a:chOff x="1019175" y="847725"/>
            <a:chExt cx="3533775" cy="466725"/>
          </a:xfrm>
        </p:grpSpPr>
        <p:sp>
          <p:nvSpPr>
            <p:cNvPr id="10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数据分析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的应用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领域</a:t>
              </a:r>
              <a:r>
                <a:rPr lang="zh-CN" altLang="en-US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或行业</a:t>
              </a:r>
              <a:endPara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8" name="矩形: 圆角 139"/>
          <p:cNvSpPr/>
          <p:nvPr/>
        </p:nvSpPr>
        <p:spPr>
          <a:xfrm>
            <a:off x="1276318" y="1821948"/>
            <a:ext cx="3018688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社交媒体的应用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1276318" y="2565698"/>
            <a:ext cx="5538968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1900" dirty="0"/>
              <a:t>数据分析在社交媒体领域的应用涵盖了</a:t>
            </a:r>
            <a:r>
              <a:rPr lang="zh-CN" altLang="zh-CN" sz="1900" dirty="0">
                <a:solidFill>
                  <a:srgbClr val="1369B2"/>
                </a:solidFill>
              </a:rPr>
              <a:t>用户行为分析</a:t>
            </a:r>
            <a:r>
              <a:rPr lang="zh-CN" altLang="zh-CN" sz="1900" dirty="0"/>
              <a:t>、</a:t>
            </a:r>
            <a:r>
              <a:rPr lang="zh-CN" altLang="zh-CN" sz="1900" dirty="0">
                <a:solidFill>
                  <a:srgbClr val="1369B2"/>
                </a:solidFill>
              </a:rPr>
              <a:t>内容推荐</a:t>
            </a:r>
            <a:r>
              <a:rPr lang="zh-CN" altLang="zh-CN" sz="1900" dirty="0"/>
              <a:t>、</a:t>
            </a:r>
            <a:r>
              <a:rPr lang="zh-CN" altLang="zh-CN" sz="1900" dirty="0">
                <a:solidFill>
                  <a:srgbClr val="1369B2"/>
                </a:solidFill>
              </a:rPr>
              <a:t>情感分析</a:t>
            </a:r>
            <a:r>
              <a:rPr lang="zh-CN" altLang="zh-CN" sz="1900" dirty="0"/>
              <a:t>等多个方面。通过对用户生成的海量数据进行深度挖掘，社交媒体平台可以实现精准的用户画像，个性化推荐内容，提升用户体验和留存率。近年来，随着人工智能和自然语言处理技术的不断进步，社交媒体及时融入了新技术并出现了一些突破性进展，如情感分析应用于舆情监控、实时事件检测等。</a:t>
            </a:r>
            <a:endParaRPr lang="zh-CN" altLang="zh-CN" sz="1900" dirty="0"/>
          </a:p>
        </p:txBody>
      </p:sp>
      <p:pic>
        <p:nvPicPr>
          <p:cNvPr id="9218" name="Picture 2" descr="https://gimg2.baidu.com/image_search/src=http%3A%2F%2Fimage109.360doc.com%2FDownloadImg%2F2019%2F06%2F2110%2F164121255_3_20190621100708754&amp;refer=http%3A%2F%2Fimage109.360doc.com&amp;app=2002&amp;size=f9999,10000&amp;q=a80&amp;n=0&amp;g=0n&amp;fmt=auto?sec=1725010697&amp;t=52f69811d0115c44cf2350a6babf68b7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302" y="2934541"/>
            <a:ext cx="4297975" cy="2863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组合 8"/>
          <p:cNvGrpSpPr/>
          <p:nvPr/>
        </p:nvGrpSpPr>
        <p:grpSpPr>
          <a:xfrm>
            <a:off x="1019175" y="857056"/>
            <a:ext cx="3923903" cy="466725"/>
            <a:chOff x="1019175" y="847725"/>
            <a:chExt cx="3533775" cy="466725"/>
          </a:xfrm>
        </p:grpSpPr>
        <p:sp>
          <p:nvSpPr>
            <p:cNvPr id="10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数据分析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的应用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领域</a:t>
              </a:r>
              <a:r>
                <a:rPr lang="zh-CN" altLang="en-US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或行业</a:t>
              </a:r>
              <a:endPara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17" name="原创设计师QQ598969553          _3"/>
          <p:cNvSpPr/>
          <p:nvPr/>
        </p:nvSpPr>
        <p:spPr>
          <a:xfrm>
            <a:off x="1019175" y="2162734"/>
            <a:ext cx="4590731" cy="3724882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8" name="原创设计师QQ598969553          _4"/>
          <p:cNvSpPr/>
          <p:nvPr/>
        </p:nvSpPr>
        <p:spPr>
          <a:xfrm>
            <a:off x="1359418" y="3746576"/>
            <a:ext cx="39102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熟悉</a:t>
            </a:r>
            <a:r>
              <a:rPr lang="zh-CN" altLang="zh-CN" sz="20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数据分析</a:t>
            </a:r>
            <a:r>
              <a:rPr lang="zh-CN" altLang="zh-CN" sz="20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的</a:t>
            </a:r>
            <a:r>
              <a:rPr lang="zh-CN" altLang="en-US" sz="20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基本</a:t>
            </a:r>
            <a:r>
              <a:rPr lang="zh-CN" altLang="zh-CN" sz="20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流程</a:t>
            </a: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，能够归纳数据分析的基本流程</a:t>
            </a:r>
            <a:endParaRPr lang="en-US" altLang="zh-CN" sz="20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0" name="原创设计师QQ598969553          _7"/>
          <p:cNvSpPr txBox="1"/>
          <p:nvPr/>
        </p:nvSpPr>
        <p:spPr>
          <a:xfrm>
            <a:off x="1019176" y="3089692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数据分析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的基本流程</a:t>
              </a:r>
              <a:endPara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数据分析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的基本流程</a:t>
              </a:r>
              <a:endPara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1119750" y="2709712"/>
            <a:ext cx="1776467" cy="3190386"/>
            <a:chOff x="2262268" y="1627357"/>
            <a:chExt cx="1587034" cy="2850180"/>
          </a:xfrm>
        </p:grpSpPr>
        <p:sp>
          <p:nvSpPr>
            <p:cNvPr id="11" name="矩形 10"/>
            <p:cNvSpPr/>
            <p:nvPr/>
          </p:nvSpPr>
          <p:spPr>
            <a:xfrm>
              <a:off x="2262268" y="1803530"/>
              <a:ext cx="1587034" cy="267400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81242" tIns="40621" rIns="81242" bIns="40621" anchor="ctr" anchorCtr="0"/>
            <a:lstStyle/>
            <a:p>
              <a:pPr algn="ctr">
                <a:lnSpc>
                  <a:spcPct val="150000"/>
                </a:lnSpc>
              </a:pPr>
              <a:endPara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2262268" y="1627357"/>
              <a:ext cx="1587034" cy="452120"/>
            </a:xfrm>
            <a:prstGeom prst="rect">
              <a:avLst/>
            </a:prstGeom>
            <a:solidFill>
              <a:srgbClr val="1369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1600" dirty="0"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3183830" y="2722259"/>
            <a:ext cx="1776466" cy="3177839"/>
            <a:chOff x="4345162" y="1638566"/>
            <a:chExt cx="1587033" cy="2838970"/>
          </a:xfrm>
        </p:grpSpPr>
        <p:sp>
          <p:nvSpPr>
            <p:cNvPr id="14" name="矩形 13"/>
            <p:cNvSpPr/>
            <p:nvPr/>
          </p:nvSpPr>
          <p:spPr>
            <a:xfrm>
              <a:off x="4345162" y="1803531"/>
              <a:ext cx="1587033" cy="267400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81242" tIns="40621" rIns="81242" bIns="40621" anchor="ctr" anchorCtr="0"/>
            <a:lstStyle/>
            <a:p>
              <a:pPr algn="ctr">
                <a:lnSpc>
                  <a:spcPct val="150000"/>
                </a:lnSpc>
              </a:pPr>
              <a:endPara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4345162" y="1638566"/>
              <a:ext cx="1587033" cy="452120"/>
            </a:xfrm>
            <a:prstGeom prst="rect">
              <a:avLst/>
            </a:prstGeom>
            <a:solidFill>
              <a:srgbClr val="1369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  <a:sym typeface="思源宋体 CN" panose="02020400000000000000" pitchFamily="18" charset="-122"/>
                </a:rPr>
                <a:t>数据收集</a:t>
              </a:r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思源宋体 CN" panose="02020400000000000000" pitchFamily="18" charset="-122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5225165" y="2722257"/>
            <a:ext cx="1776467" cy="3177841"/>
            <a:chOff x="6475680" y="1638564"/>
            <a:chExt cx="1587034" cy="2838972"/>
          </a:xfrm>
        </p:grpSpPr>
        <p:sp>
          <p:nvSpPr>
            <p:cNvPr id="22" name="矩形 21"/>
            <p:cNvSpPr/>
            <p:nvPr/>
          </p:nvSpPr>
          <p:spPr>
            <a:xfrm>
              <a:off x="6475680" y="1803531"/>
              <a:ext cx="1587034" cy="267400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81242" tIns="40621" rIns="81242" bIns="40621" anchor="ctr" anchorCtr="0"/>
            <a:lstStyle/>
            <a:p>
              <a:pPr algn="ctr">
                <a:lnSpc>
                  <a:spcPct val="150000"/>
                </a:lnSpc>
              </a:pPr>
              <a:endPara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6475680" y="1638564"/>
              <a:ext cx="1587034" cy="452120"/>
            </a:xfrm>
            <a:prstGeom prst="rect">
              <a:avLst/>
            </a:prstGeom>
            <a:solidFill>
              <a:srgbClr val="1369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CN" sz="2000" dirty="0">
                <a:solidFill>
                  <a:schemeClr val="lt1"/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sym typeface="思源宋体 CN" panose="02020400000000000000" pitchFamily="18" charset="-122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7313397" y="2709714"/>
            <a:ext cx="1779602" cy="3190384"/>
            <a:chOff x="8519353" y="1627358"/>
            <a:chExt cx="1589835" cy="2850177"/>
          </a:xfrm>
        </p:grpSpPr>
        <p:sp>
          <p:nvSpPr>
            <p:cNvPr id="27" name="矩形 26"/>
            <p:cNvSpPr/>
            <p:nvPr/>
          </p:nvSpPr>
          <p:spPr>
            <a:xfrm>
              <a:off x="8519353" y="1803531"/>
              <a:ext cx="1585632" cy="26740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81242" tIns="40621" rIns="81242" bIns="40621" anchor="ctr" anchorCtr="0"/>
            <a:lstStyle/>
            <a:p>
              <a:pPr algn="ctr">
                <a:lnSpc>
                  <a:spcPct val="150000"/>
                </a:lnSpc>
              </a:pPr>
              <a:endPara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8522155" y="1627358"/>
              <a:ext cx="1587033" cy="463328"/>
            </a:xfrm>
            <a:prstGeom prst="rect">
              <a:avLst/>
            </a:prstGeom>
            <a:solidFill>
              <a:srgbClr val="1369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  <a:sym typeface="思源宋体 CN" panose="02020400000000000000" pitchFamily="18" charset="-122"/>
                </a:rPr>
                <a:t>数据分析</a:t>
              </a:r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思源宋体 CN" panose="02020400000000000000" pitchFamily="18" charset="-122"/>
              </a:endParaRPr>
            </a:p>
          </p:txBody>
        </p:sp>
      </p:grpSp>
      <p:sp>
        <p:nvSpPr>
          <p:cNvPr id="29" name="右箭头 13422"/>
          <p:cNvSpPr/>
          <p:nvPr/>
        </p:nvSpPr>
        <p:spPr>
          <a:xfrm>
            <a:off x="2903392" y="2812638"/>
            <a:ext cx="305746" cy="363761"/>
          </a:xfrm>
          <a:prstGeom prst="rightArrow">
            <a:avLst>
              <a:gd name="adj1" fmla="val 50000"/>
              <a:gd name="adj2" fmla="val 50004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宋体 CN" panose="02020400000000000000" pitchFamily="18" charset="-122"/>
              <a:ea typeface="思源宋体 CN" panose="02020400000000000000" pitchFamily="18" charset="-122"/>
              <a:sym typeface="思源宋体 CN" panose="02020400000000000000" pitchFamily="18" charset="-122"/>
            </a:endParaRPr>
          </a:p>
        </p:txBody>
      </p:sp>
      <p:sp>
        <p:nvSpPr>
          <p:cNvPr id="30" name="右箭头 13424"/>
          <p:cNvSpPr/>
          <p:nvPr/>
        </p:nvSpPr>
        <p:spPr>
          <a:xfrm>
            <a:off x="4939074" y="2825242"/>
            <a:ext cx="307314" cy="363761"/>
          </a:xfrm>
          <a:prstGeom prst="rightArrow">
            <a:avLst>
              <a:gd name="adj1" fmla="val 50000"/>
              <a:gd name="adj2" fmla="val 50004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宋体 CN" panose="02020400000000000000" pitchFamily="18" charset="-122"/>
              <a:ea typeface="思源宋体 CN" panose="02020400000000000000" pitchFamily="18" charset="-122"/>
              <a:sym typeface="思源宋体 CN" panose="02020400000000000000" pitchFamily="18" charset="-122"/>
            </a:endParaRPr>
          </a:p>
        </p:txBody>
      </p:sp>
      <p:sp>
        <p:nvSpPr>
          <p:cNvPr id="32" name="右箭头 13426"/>
          <p:cNvSpPr/>
          <p:nvPr/>
        </p:nvSpPr>
        <p:spPr>
          <a:xfrm>
            <a:off x="7024582" y="2780874"/>
            <a:ext cx="308883" cy="363761"/>
          </a:xfrm>
          <a:prstGeom prst="rightArrow">
            <a:avLst>
              <a:gd name="adj1" fmla="val 50000"/>
              <a:gd name="adj2" fmla="val 50004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宋体 CN" panose="02020400000000000000" pitchFamily="18" charset="-122"/>
              <a:ea typeface="思源宋体 CN" panose="02020400000000000000" pitchFamily="18" charset="-122"/>
              <a:sym typeface="思源宋体 CN" panose="02020400000000000000" pitchFamily="18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9427412" y="2709713"/>
            <a:ext cx="1779602" cy="3190385"/>
            <a:chOff x="8519353" y="1601286"/>
            <a:chExt cx="1589835" cy="2850178"/>
          </a:xfrm>
        </p:grpSpPr>
        <p:sp>
          <p:nvSpPr>
            <p:cNvPr id="34" name="矩形 33"/>
            <p:cNvSpPr/>
            <p:nvPr/>
          </p:nvSpPr>
          <p:spPr>
            <a:xfrm>
              <a:off x="8519353" y="1803531"/>
              <a:ext cx="1585632" cy="264793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wrap="none" lIns="81242" tIns="40621" rIns="81242" bIns="40621" anchor="ctr" anchorCtr="0"/>
            <a:lstStyle/>
            <a:p>
              <a:pPr algn="ctr">
                <a:lnSpc>
                  <a:spcPct val="150000"/>
                </a:lnSpc>
              </a:pPr>
              <a:endPara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35" name="矩形 34"/>
            <p:cNvSpPr/>
            <p:nvPr/>
          </p:nvSpPr>
          <p:spPr>
            <a:xfrm>
              <a:off x="8522155" y="1601286"/>
              <a:ext cx="1587033" cy="489400"/>
            </a:xfrm>
            <a:prstGeom prst="rect">
              <a:avLst/>
            </a:prstGeom>
            <a:solidFill>
              <a:srgbClr val="1369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思源宋体 CN" panose="02020400000000000000" pitchFamily="18" charset="-122"/>
                </a:rPr>
                <a:t>数据展现</a:t>
              </a:r>
              <a:endPara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sym typeface="思源宋体 CN" panose="02020400000000000000" pitchFamily="18" charset="-122"/>
              </a:endParaRPr>
            </a:p>
          </p:txBody>
        </p:sp>
      </p:grpSp>
      <p:sp>
        <p:nvSpPr>
          <p:cNvPr id="36" name="右箭头 13426"/>
          <p:cNvSpPr/>
          <p:nvPr/>
        </p:nvSpPr>
        <p:spPr>
          <a:xfrm>
            <a:off x="9112812" y="2780873"/>
            <a:ext cx="308883" cy="363761"/>
          </a:xfrm>
          <a:prstGeom prst="rightArrow">
            <a:avLst>
              <a:gd name="adj1" fmla="val 50000"/>
              <a:gd name="adj2" fmla="val 50004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  <a:latin typeface="思源宋体 CN" panose="02020400000000000000" pitchFamily="18" charset="-122"/>
              <a:ea typeface="思源宋体 CN" panose="02020400000000000000" pitchFamily="18" charset="-122"/>
              <a:sym typeface="思源宋体 CN" panose="02020400000000000000" pitchFamily="18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1183334" y="3415921"/>
            <a:ext cx="16769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1600" kern="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基于对项目的理解，</a:t>
            </a:r>
            <a:r>
              <a:rPr lang="zh-CN" altLang="zh-CN" sz="16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整理</a:t>
            </a:r>
            <a:r>
              <a:rPr lang="zh-CN" altLang="zh-CN" sz="1600" kern="0" dirty="0" smtClean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出分析</a:t>
            </a:r>
            <a:r>
              <a:rPr lang="zh-CN" altLang="zh-CN" sz="1600" kern="0" dirty="0">
                <a:solidFill>
                  <a:srgbClr val="1369B2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的框架和思路</a:t>
            </a:r>
            <a:r>
              <a:rPr lang="zh-CN" altLang="zh-CN" sz="1600" kern="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en-US" altLang="zh-CN" sz="1600" kern="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r>
              <a:rPr lang="zh-CN" altLang="zh-CN" sz="1600" kern="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不同的项目对数据要求不一样，使用的分析手段也是不一样的。</a:t>
            </a:r>
            <a:endParaRPr lang="zh-CN" altLang="zh-CN" sz="1600" kern="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5511257" y="2806023"/>
            <a:ext cx="12768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数据预处理</a:t>
            </a:r>
            <a:endParaRPr lang="zh-CN" altLang="en-US" sz="1600" dirty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3241117" y="3449975"/>
            <a:ext cx="17764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 kern="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r>
              <a:rPr lang="zh-CN" altLang="zh-CN" dirty="0" smtClean="0"/>
              <a:t>按照</a:t>
            </a:r>
            <a:r>
              <a:rPr lang="zh-CN" altLang="zh-CN" dirty="0"/>
              <a:t>确定的数据分析思路和框架内容，有目的</a:t>
            </a:r>
            <a:r>
              <a:rPr lang="zh-CN" altLang="zh-CN" dirty="0">
                <a:solidFill>
                  <a:srgbClr val="1369B2"/>
                </a:solidFill>
              </a:rPr>
              <a:t>收集、整合相关数据</a:t>
            </a:r>
            <a:r>
              <a:rPr lang="zh-CN" altLang="zh-CN" dirty="0" smtClean="0"/>
              <a:t>的过程</a:t>
            </a:r>
            <a:r>
              <a:rPr lang="zh-CN" altLang="zh-CN" dirty="0"/>
              <a:t>，它是数据分析的基础。</a:t>
            </a:r>
            <a:endParaRPr lang="zh-CN" altLang="zh-CN" dirty="0"/>
          </a:p>
        </p:txBody>
      </p:sp>
      <p:sp>
        <p:nvSpPr>
          <p:cNvPr id="40" name="文本框 39"/>
          <p:cNvSpPr txBox="1"/>
          <p:nvPr/>
        </p:nvSpPr>
        <p:spPr>
          <a:xfrm>
            <a:off x="5294709" y="3415921"/>
            <a:ext cx="17022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 kern="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r>
              <a:rPr lang="zh-CN" altLang="zh-CN" dirty="0" smtClean="0">
                <a:solidFill>
                  <a:srgbClr val="1369B2"/>
                </a:solidFill>
              </a:rPr>
              <a:t>对</a:t>
            </a:r>
            <a:r>
              <a:rPr lang="zh-CN" altLang="zh-CN" dirty="0">
                <a:solidFill>
                  <a:srgbClr val="1369B2"/>
                </a:solidFill>
              </a:rPr>
              <a:t>收集到的数据进行清洗、合并、重塑和转换</a:t>
            </a:r>
            <a:r>
              <a:rPr lang="zh-CN" altLang="zh-CN" dirty="0" smtClean="0">
                <a:solidFill>
                  <a:srgbClr val="1369B2"/>
                </a:solidFill>
              </a:rPr>
              <a:t>等操作</a:t>
            </a:r>
            <a:r>
              <a:rPr lang="zh-CN" altLang="zh-CN" dirty="0"/>
              <a:t>，方便后续开展数据分析的工作。</a:t>
            </a:r>
            <a:endParaRPr lang="zh-CN" altLang="zh-CN" dirty="0"/>
          </a:p>
        </p:txBody>
      </p:sp>
      <p:sp>
        <p:nvSpPr>
          <p:cNvPr id="41" name="文本框 40"/>
          <p:cNvSpPr txBox="1"/>
          <p:nvPr/>
        </p:nvSpPr>
        <p:spPr>
          <a:xfrm>
            <a:off x="7348752" y="3412755"/>
            <a:ext cx="17395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 kern="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r>
              <a:rPr lang="zh-CN" altLang="zh-CN" dirty="0"/>
              <a:t>数据分析是指</a:t>
            </a:r>
            <a:r>
              <a:rPr lang="zh-CN" altLang="zh-CN" dirty="0">
                <a:solidFill>
                  <a:srgbClr val="1369B2"/>
                </a:solidFill>
              </a:rPr>
              <a:t>通过分析手段、方法和技巧对准备好的数据进行探索、分析</a:t>
            </a:r>
            <a:r>
              <a:rPr lang="zh-CN" altLang="zh-CN" dirty="0"/>
              <a:t>，从中发现因果关系、内部联系和业务规划，为商业提供决策参考。</a:t>
            </a:r>
            <a:endParaRPr lang="zh-CN" altLang="zh-CN" dirty="0"/>
          </a:p>
        </p:txBody>
      </p:sp>
      <p:sp>
        <p:nvSpPr>
          <p:cNvPr id="43" name="文本框 42"/>
          <p:cNvSpPr txBox="1"/>
          <p:nvPr/>
        </p:nvSpPr>
        <p:spPr>
          <a:xfrm>
            <a:off x="9524722" y="3451828"/>
            <a:ext cx="177489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600" kern="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defRPr>
            </a:lvl1pPr>
          </a:lstStyle>
          <a:p>
            <a:r>
              <a:rPr lang="zh-CN" altLang="zh-CN" dirty="0"/>
              <a:t>数据分析的</a:t>
            </a:r>
            <a:r>
              <a:rPr lang="zh-CN" altLang="zh-CN" dirty="0">
                <a:solidFill>
                  <a:srgbClr val="1369B2"/>
                </a:solidFill>
              </a:rPr>
              <a:t>结果都会通过图表方式进行展现</a:t>
            </a:r>
            <a:r>
              <a:rPr lang="zh-CN" altLang="zh-CN" dirty="0" smtClean="0"/>
              <a:t>，借助</a:t>
            </a:r>
            <a:r>
              <a:rPr lang="zh-CN" altLang="zh-CN" dirty="0"/>
              <a:t>图表这种展现数据的手段，可以更加直观地呈现信息、观点和建议。</a:t>
            </a:r>
            <a:endParaRPr lang="zh-CN" altLang="en-US" dirty="0"/>
          </a:p>
        </p:txBody>
      </p:sp>
      <p:sp>
        <p:nvSpPr>
          <p:cNvPr id="44" name="文本框 43"/>
          <p:cNvSpPr txBox="1"/>
          <p:nvPr/>
        </p:nvSpPr>
        <p:spPr>
          <a:xfrm>
            <a:off x="1208878" y="2780873"/>
            <a:ext cx="16209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6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思源宋体 CN" panose="02020400000000000000" pitchFamily="18" charset="-122"/>
              </a:rPr>
              <a:t>明确目的和思路</a:t>
            </a:r>
            <a:endParaRPr lang="en-US" altLang="zh-CN" sz="1600" dirty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思源宋体 CN" panose="02020400000000000000" pitchFamily="18" charset="-122"/>
            </a:endParaRPr>
          </a:p>
        </p:txBody>
      </p:sp>
      <p:sp>
        <p:nvSpPr>
          <p:cNvPr id="45" name="矩形: 圆角 139"/>
          <p:cNvSpPr/>
          <p:nvPr/>
        </p:nvSpPr>
        <p:spPr>
          <a:xfrm>
            <a:off x="1143690" y="1821697"/>
            <a:ext cx="2287220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基本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流程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17" name="原创设计师QQ598969553          _3"/>
          <p:cNvSpPr/>
          <p:nvPr/>
        </p:nvSpPr>
        <p:spPr>
          <a:xfrm>
            <a:off x="1019175" y="2162734"/>
            <a:ext cx="4590731" cy="3724882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8" name="原创设计师QQ598969553          _4"/>
          <p:cNvSpPr/>
          <p:nvPr/>
        </p:nvSpPr>
        <p:spPr>
          <a:xfrm>
            <a:off x="1359418" y="3746576"/>
            <a:ext cx="391024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了解</a:t>
            </a:r>
            <a:r>
              <a:rPr lang="en-US" altLang="zh-CN" sz="20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Python</a:t>
            </a:r>
            <a:r>
              <a:rPr lang="zh-CN" altLang="zh-CN" sz="20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做数据分析的优势</a:t>
            </a: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，能够说出</a:t>
            </a:r>
            <a:r>
              <a:rPr lang="en-US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Python</a:t>
            </a: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在做数据分析方面有哪些优势</a:t>
            </a:r>
            <a:endParaRPr lang="en-US" altLang="zh-CN" sz="20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0" name="原创设计师QQ598969553          _7"/>
          <p:cNvSpPr txBox="1"/>
          <p:nvPr/>
        </p:nvSpPr>
        <p:spPr>
          <a:xfrm>
            <a:off x="1019176" y="3089692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4283942" cy="741194"/>
            <a:chOff x="1019175" y="847725"/>
            <a:chExt cx="3533775" cy="741194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为什么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选择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Python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做数据分析</a:t>
              </a:r>
              <a:endPara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4283942" cy="741194"/>
            <a:chOff x="1019175" y="847725"/>
            <a:chExt cx="3533775" cy="741194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为什么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选择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Python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做数据分析</a:t>
              </a:r>
              <a:endPara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2" r="27537"/>
          <a:stretch>
            <a:fillRect/>
          </a:stretch>
        </p:blipFill>
        <p:spPr>
          <a:xfrm>
            <a:off x="1558702" y="1662999"/>
            <a:ext cx="2106436" cy="434751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4367014" y="3357786"/>
            <a:ext cx="641604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0">
              <a:lnSpc>
                <a:spcPct val="150000"/>
              </a:lnSpc>
              <a:defRPr sz="20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zh-CN" altLang="zh-CN" dirty="0"/>
              <a:t>很多编程语言都可以做数据分析，比如</a:t>
            </a:r>
            <a:r>
              <a:rPr lang="en-US" altLang="zh-CN" dirty="0"/>
              <a:t>Python</a:t>
            </a:r>
            <a:r>
              <a:rPr lang="zh-CN" altLang="zh-CN" dirty="0"/>
              <a:t>、</a:t>
            </a:r>
            <a:r>
              <a:rPr lang="en-US" altLang="zh-CN" dirty="0"/>
              <a:t>Java</a:t>
            </a:r>
            <a:r>
              <a:rPr lang="zh-CN" altLang="zh-CN" dirty="0"/>
              <a:t>、</a:t>
            </a:r>
            <a:r>
              <a:rPr lang="en-US" altLang="zh-CN" dirty="0"/>
              <a:t>C++</a:t>
            </a:r>
            <a:r>
              <a:rPr lang="zh-CN" altLang="zh-CN" dirty="0"/>
              <a:t>等，</a:t>
            </a:r>
            <a:r>
              <a:rPr lang="en-US" altLang="zh-CN" dirty="0">
                <a:solidFill>
                  <a:srgbClr val="1369B2"/>
                </a:solidFill>
              </a:rPr>
              <a:t>Python</a:t>
            </a:r>
            <a:r>
              <a:rPr lang="zh-CN" altLang="zh-CN" dirty="0">
                <a:solidFill>
                  <a:srgbClr val="1369B2"/>
                </a:solidFill>
              </a:rPr>
              <a:t>凭借着自身无可比拟的优势</a:t>
            </a:r>
            <a:r>
              <a:rPr lang="zh-CN" altLang="zh-CN" dirty="0"/>
              <a:t>，被</a:t>
            </a:r>
            <a:r>
              <a:rPr lang="zh-CN" altLang="zh-CN" dirty="0">
                <a:solidFill>
                  <a:srgbClr val="1369B2"/>
                </a:solidFill>
              </a:rPr>
              <a:t>广泛地应用到数据分析领域</a:t>
            </a:r>
            <a:r>
              <a:rPr lang="zh-CN" altLang="zh-CN" dirty="0"/>
              <a:t>，并逐渐衍生为主流的编程语言。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4283942" cy="741194"/>
            <a:chOff x="1019175" y="847725"/>
            <a:chExt cx="3533775" cy="741194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为什么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选择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Python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做数据分析</a:t>
              </a:r>
              <a:endPara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4943078" y="1955052"/>
            <a:ext cx="6623987" cy="630006"/>
            <a:chOff x="5700488" y="1257228"/>
            <a:chExt cx="6623987" cy="630006"/>
          </a:xfrm>
        </p:grpSpPr>
        <p:grpSp>
          <p:nvGrpSpPr>
            <p:cNvPr id="12" name="组合 11"/>
            <p:cNvGrpSpPr/>
            <p:nvPr/>
          </p:nvGrpSpPr>
          <p:grpSpPr>
            <a:xfrm>
              <a:off x="5700488" y="1259293"/>
              <a:ext cx="5904656" cy="627941"/>
              <a:chOff x="6270335" y="1452692"/>
              <a:chExt cx="5904656" cy="627941"/>
            </a:xfrm>
          </p:grpSpPr>
          <p:sp>
            <p:nvSpPr>
              <p:cNvPr id="14" name="iślíďé"/>
              <p:cNvSpPr/>
              <p:nvPr/>
            </p:nvSpPr>
            <p:spPr>
              <a:xfrm>
                <a:off x="6270335" y="1452692"/>
                <a:ext cx="638175" cy="573999"/>
              </a:xfrm>
              <a:prstGeom prst="rect">
                <a:avLst/>
              </a:prstGeom>
              <a:noFill/>
              <a:ln w="3810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/>
              </a:bodyPr>
              <a:lstStyle/>
              <a:p>
                <a:pPr algn="ctr" defTabSz="914400"/>
                <a:r>
                  <a:rPr lang="en-US" altLang="zh-CN" b="1" dirty="0">
                    <a:solidFill>
                      <a:schemeClr val="tx1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+mn-ea"/>
                    <a:sym typeface="+mn-lt"/>
                  </a:rPr>
                  <a:t>01</a:t>
                </a:r>
                <a:endParaRPr lang="zh-CN" altLang="en-US" b="1" dirty="0">
                  <a:solidFill>
                    <a:schemeClr val="tx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ea"/>
                  <a:sym typeface="+mn-lt"/>
                </a:endParaRPr>
              </a:p>
            </p:txBody>
          </p:sp>
          <p:cxnSp>
            <p:nvCxnSpPr>
              <p:cNvPr id="15" name="直接连接符 25"/>
              <p:cNvCxnSpPr/>
              <p:nvPr/>
            </p:nvCxnSpPr>
            <p:spPr>
              <a:xfrm>
                <a:off x="6522534" y="2080633"/>
                <a:ext cx="5652457" cy="0"/>
              </a:xfrm>
              <a:prstGeom prst="line">
                <a:avLst/>
              </a:prstGeom>
              <a:ln w="28575">
                <a:solidFill>
                  <a:srgbClr val="CC030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文本框 12"/>
            <p:cNvSpPr txBox="1"/>
            <p:nvPr/>
          </p:nvSpPr>
          <p:spPr>
            <a:xfrm>
              <a:off x="6420568" y="1257228"/>
              <a:ext cx="59039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ea"/>
                  <a:sym typeface="+mn-lt"/>
                </a:rPr>
                <a:t>语法简单精炼，适合初学者入门</a:t>
              </a:r>
              <a:endPara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4958125" y="2886493"/>
            <a:ext cx="6623987" cy="630006"/>
            <a:chOff x="5700488" y="1257228"/>
            <a:chExt cx="6623987" cy="630006"/>
          </a:xfrm>
        </p:grpSpPr>
        <p:grpSp>
          <p:nvGrpSpPr>
            <p:cNvPr id="17" name="组合 16"/>
            <p:cNvGrpSpPr/>
            <p:nvPr/>
          </p:nvGrpSpPr>
          <p:grpSpPr>
            <a:xfrm>
              <a:off x="5700488" y="1259293"/>
              <a:ext cx="5904656" cy="627941"/>
              <a:chOff x="6270335" y="1452692"/>
              <a:chExt cx="5904656" cy="627941"/>
            </a:xfrm>
          </p:grpSpPr>
          <p:sp>
            <p:nvSpPr>
              <p:cNvPr id="19" name="iślíďé"/>
              <p:cNvSpPr/>
              <p:nvPr/>
            </p:nvSpPr>
            <p:spPr>
              <a:xfrm>
                <a:off x="6270335" y="1452692"/>
                <a:ext cx="638175" cy="573999"/>
              </a:xfrm>
              <a:prstGeom prst="rect">
                <a:avLst/>
              </a:prstGeom>
              <a:noFill/>
              <a:ln w="3810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/>
              </a:bodyPr>
              <a:lstStyle/>
              <a:p>
                <a:pPr algn="ctr" defTabSz="914400"/>
                <a:r>
                  <a:rPr lang="en-US" altLang="zh-CN" b="1" dirty="0">
                    <a:solidFill>
                      <a:schemeClr val="tx1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+mn-ea"/>
                    <a:sym typeface="+mn-lt"/>
                  </a:rPr>
                  <a:t>02</a:t>
                </a:r>
                <a:endParaRPr lang="zh-CN" altLang="en-US" b="1" dirty="0">
                  <a:solidFill>
                    <a:schemeClr val="tx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ea"/>
                  <a:sym typeface="+mn-lt"/>
                </a:endParaRPr>
              </a:p>
            </p:txBody>
          </p:sp>
          <p:cxnSp>
            <p:nvCxnSpPr>
              <p:cNvPr id="20" name="直接连接符 25"/>
              <p:cNvCxnSpPr/>
              <p:nvPr/>
            </p:nvCxnSpPr>
            <p:spPr>
              <a:xfrm>
                <a:off x="6522534" y="2080633"/>
                <a:ext cx="5652457" cy="0"/>
              </a:xfrm>
              <a:prstGeom prst="line">
                <a:avLst/>
              </a:prstGeom>
              <a:ln w="28575">
                <a:solidFill>
                  <a:srgbClr val="CC030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文本框 17"/>
            <p:cNvSpPr txBox="1"/>
            <p:nvPr/>
          </p:nvSpPr>
          <p:spPr>
            <a:xfrm>
              <a:off x="6420568" y="1257228"/>
              <a:ext cx="59039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ea"/>
                  <a:sym typeface="+mn-lt"/>
                </a:rPr>
                <a:t>拥有众多成熟的库和活跃的社区</a:t>
              </a:r>
              <a:endPara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4979543" y="3817934"/>
            <a:ext cx="6623987" cy="630006"/>
            <a:chOff x="5700488" y="1257228"/>
            <a:chExt cx="6623987" cy="630006"/>
          </a:xfrm>
        </p:grpSpPr>
        <p:grpSp>
          <p:nvGrpSpPr>
            <p:cNvPr id="25" name="组合 24"/>
            <p:cNvGrpSpPr/>
            <p:nvPr/>
          </p:nvGrpSpPr>
          <p:grpSpPr>
            <a:xfrm>
              <a:off x="5700488" y="1259293"/>
              <a:ext cx="5904656" cy="627941"/>
              <a:chOff x="6270335" y="1452692"/>
              <a:chExt cx="5904656" cy="627941"/>
            </a:xfrm>
          </p:grpSpPr>
          <p:sp>
            <p:nvSpPr>
              <p:cNvPr id="27" name="iślíďé"/>
              <p:cNvSpPr/>
              <p:nvPr/>
            </p:nvSpPr>
            <p:spPr>
              <a:xfrm>
                <a:off x="6270335" y="1452692"/>
                <a:ext cx="638175" cy="573999"/>
              </a:xfrm>
              <a:prstGeom prst="rect">
                <a:avLst/>
              </a:prstGeom>
              <a:noFill/>
              <a:ln w="3810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/>
              </a:bodyPr>
              <a:lstStyle/>
              <a:p>
                <a:pPr algn="ctr" defTabSz="914400"/>
                <a:r>
                  <a:rPr lang="en-US" altLang="zh-CN" b="1" dirty="0">
                    <a:solidFill>
                      <a:schemeClr val="tx1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+mn-ea"/>
                    <a:sym typeface="+mn-lt"/>
                  </a:rPr>
                  <a:t>03</a:t>
                </a:r>
                <a:endParaRPr lang="zh-CN" altLang="en-US" b="1" dirty="0">
                  <a:solidFill>
                    <a:schemeClr val="tx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ea"/>
                  <a:sym typeface="+mn-lt"/>
                </a:endParaRPr>
              </a:p>
            </p:txBody>
          </p:sp>
          <p:cxnSp>
            <p:nvCxnSpPr>
              <p:cNvPr id="28" name="直接连接符 25"/>
              <p:cNvCxnSpPr/>
              <p:nvPr/>
            </p:nvCxnSpPr>
            <p:spPr>
              <a:xfrm>
                <a:off x="6522534" y="2080633"/>
                <a:ext cx="5652457" cy="0"/>
              </a:xfrm>
              <a:prstGeom prst="line">
                <a:avLst/>
              </a:prstGeom>
              <a:ln w="28575">
                <a:solidFill>
                  <a:srgbClr val="CC030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文本框 25"/>
            <p:cNvSpPr txBox="1"/>
            <p:nvPr/>
          </p:nvSpPr>
          <p:spPr>
            <a:xfrm>
              <a:off x="6420568" y="1257228"/>
              <a:ext cx="59039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ea"/>
                  <a:sym typeface="+mn-lt"/>
                </a:rPr>
                <a:t>拥有强大的通用编程能力</a:t>
              </a:r>
              <a:endPara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4983471" y="4702447"/>
            <a:ext cx="6623987" cy="630006"/>
            <a:chOff x="5700488" y="1257228"/>
            <a:chExt cx="6623987" cy="630006"/>
          </a:xfrm>
        </p:grpSpPr>
        <p:grpSp>
          <p:nvGrpSpPr>
            <p:cNvPr id="30" name="组合 29"/>
            <p:cNvGrpSpPr/>
            <p:nvPr/>
          </p:nvGrpSpPr>
          <p:grpSpPr>
            <a:xfrm>
              <a:off x="5700488" y="1259293"/>
              <a:ext cx="5904656" cy="627941"/>
              <a:chOff x="6270335" y="1452692"/>
              <a:chExt cx="5904656" cy="627941"/>
            </a:xfrm>
          </p:grpSpPr>
          <p:sp>
            <p:nvSpPr>
              <p:cNvPr id="33" name="iślíďé"/>
              <p:cNvSpPr/>
              <p:nvPr/>
            </p:nvSpPr>
            <p:spPr>
              <a:xfrm>
                <a:off x="6270335" y="1452692"/>
                <a:ext cx="638175" cy="573999"/>
              </a:xfrm>
              <a:prstGeom prst="rect">
                <a:avLst/>
              </a:prstGeom>
              <a:noFill/>
              <a:ln w="3810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/>
              </a:bodyPr>
              <a:lstStyle/>
              <a:p>
                <a:pPr algn="ctr" defTabSz="914400"/>
                <a:r>
                  <a:rPr lang="en-US" altLang="zh-CN" b="1" dirty="0">
                    <a:solidFill>
                      <a:schemeClr val="tx1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+mn-ea"/>
                    <a:sym typeface="+mn-lt"/>
                  </a:rPr>
                  <a:t>04</a:t>
                </a:r>
                <a:endParaRPr lang="zh-CN" altLang="en-US" b="1" dirty="0">
                  <a:solidFill>
                    <a:schemeClr val="tx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ea"/>
                  <a:sym typeface="+mn-lt"/>
                </a:endParaRPr>
              </a:p>
            </p:txBody>
          </p:sp>
          <p:cxnSp>
            <p:nvCxnSpPr>
              <p:cNvPr id="34" name="直接连接符 25"/>
              <p:cNvCxnSpPr/>
              <p:nvPr/>
            </p:nvCxnSpPr>
            <p:spPr>
              <a:xfrm>
                <a:off x="6522534" y="2080633"/>
                <a:ext cx="5652457" cy="0"/>
              </a:xfrm>
              <a:prstGeom prst="line">
                <a:avLst/>
              </a:prstGeom>
              <a:ln w="28575">
                <a:solidFill>
                  <a:srgbClr val="CC030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2" name="文本框 31"/>
            <p:cNvSpPr txBox="1"/>
            <p:nvPr/>
          </p:nvSpPr>
          <p:spPr>
            <a:xfrm>
              <a:off x="6420568" y="1257228"/>
              <a:ext cx="59039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ea"/>
                  <a:sym typeface="+mn-lt"/>
                </a:rPr>
                <a:t>人工智能时代的</a:t>
              </a:r>
              <a:r>
                <a:rPr lang="zh-CN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ea"/>
                  <a:sym typeface="+mn-lt"/>
                </a:rPr>
                <a:t>通用编程语言</a:t>
              </a:r>
              <a:endPara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5004889" y="5633888"/>
            <a:ext cx="6623987" cy="630006"/>
            <a:chOff x="5700488" y="1257228"/>
            <a:chExt cx="6623987" cy="630006"/>
          </a:xfrm>
        </p:grpSpPr>
        <p:grpSp>
          <p:nvGrpSpPr>
            <p:cNvPr id="36" name="组合 35"/>
            <p:cNvGrpSpPr/>
            <p:nvPr/>
          </p:nvGrpSpPr>
          <p:grpSpPr>
            <a:xfrm>
              <a:off x="5700488" y="1259293"/>
              <a:ext cx="5904656" cy="627941"/>
              <a:chOff x="6270335" y="1452692"/>
              <a:chExt cx="5904656" cy="627941"/>
            </a:xfrm>
          </p:grpSpPr>
          <p:sp>
            <p:nvSpPr>
              <p:cNvPr id="38" name="iślíďé"/>
              <p:cNvSpPr/>
              <p:nvPr/>
            </p:nvSpPr>
            <p:spPr>
              <a:xfrm>
                <a:off x="6270335" y="1452692"/>
                <a:ext cx="638175" cy="573999"/>
              </a:xfrm>
              <a:prstGeom prst="rect">
                <a:avLst/>
              </a:prstGeom>
              <a:noFill/>
              <a:ln w="3810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/>
              </a:bodyPr>
              <a:lstStyle/>
              <a:p>
                <a:pPr algn="ctr" defTabSz="914400"/>
                <a:r>
                  <a:rPr lang="en-US" altLang="zh-CN" b="1" dirty="0">
                    <a:solidFill>
                      <a:schemeClr val="tx1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+mn-ea"/>
                    <a:sym typeface="+mn-lt"/>
                  </a:rPr>
                  <a:t>05</a:t>
                </a:r>
                <a:endParaRPr lang="zh-CN" altLang="en-US" b="1" dirty="0">
                  <a:solidFill>
                    <a:schemeClr val="tx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ea"/>
                  <a:sym typeface="+mn-lt"/>
                </a:endParaRPr>
              </a:p>
            </p:txBody>
          </p:sp>
          <p:cxnSp>
            <p:nvCxnSpPr>
              <p:cNvPr id="39" name="直接连接符 25"/>
              <p:cNvCxnSpPr/>
              <p:nvPr/>
            </p:nvCxnSpPr>
            <p:spPr>
              <a:xfrm>
                <a:off x="6522534" y="2080633"/>
                <a:ext cx="5652457" cy="0"/>
              </a:xfrm>
              <a:prstGeom prst="line">
                <a:avLst/>
              </a:prstGeom>
              <a:ln w="28575">
                <a:solidFill>
                  <a:srgbClr val="CC030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文本框 36"/>
            <p:cNvSpPr txBox="1"/>
            <p:nvPr/>
          </p:nvSpPr>
          <p:spPr>
            <a:xfrm>
              <a:off x="6420568" y="1257228"/>
              <a:ext cx="59039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ea"/>
                  <a:sym typeface="+mn-lt"/>
                </a:rPr>
                <a:t>方便对接</a:t>
              </a:r>
              <a:r>
                <a:rPr lang="zh-CN" altLang="en-US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ea"/>
                  <a:sym typeface="+mn-lt"/>
                </a:rPr>
                <a:t>其他编程语言</a:t>
              </a:r>
              <a:endPara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40" name="iconfont-1054-809963"/>
          <p:cNvSpPr/>
          <p:nvPr/>
        </p:nvSpPr>
        <p:spPr>
          <a:xfrm>
            <a:off x="1682141" y="3253269"/>
            <a:ext cx="2185422" cy="2079184"/>
          </a:xfrm>
          <a:custGeom>
            <a:avLst/>
            <a:gdLst>
              <a:gd name="T0" fmla="*/ 10069 w 10816"/>
              <a:gd name="T1" fmla="*/ 4473 h 11168"/>
              <a:gd name="T2" fmla="*/ 7095 w 10816"/>
              <a:gd name="T3" fmla="*/ 4473 h 11168"/>
              <a:gd name="T4" fmla="*/ 6301 w 10816"/>
              <a:gd name="T5" fmla="*/ 0 h 11168"/>
              <a:gd name="T6" fmla="*/ 5585 w 10816"/>
              <a:gd name="T7" fmla="*/ 761 h 11168"/>
              <a:gd name="T8" fmla="*/ 3374 w 10816"/>
              <a:gd name="T9" fmla="*/ 4473 h 11168"/>
              <a:gd name="T10" fmla="*/ 3374 w 10816"/>
              <a:gd name="T11" fmla="*/ 10375 h 11168"/>
              <a:gd name="T12" fmla="*/ 4480 w 10816"/>
              <a:gd name="T13" fmla="*/ 11168 h 11168"/>
              <a:gd name="T14" fmla="*/ 8948 w 10816"/>
              <a:gd name="T15" fmla="*/ 11168 h 11168"/>
              <a:gd name="T16" fmla="*/ 9711 w 10816"/>
              <a:gd name="T17" fmla="*/ 10065 h 11168"/>
              <a:gd name="T18" fmla="*/ 10816 w 10816"/>
              <a:gd name="T19" fmla="*/ 5188 h 11168"/>
              <a:gd name="T20" fmla="*/ 10069 w 10816"/>
              <a:gd name="T21" fmla="*/ 4473 h 11168"/>
              <a:gd name="T22" fmla="*/ 10069 w 10816"/>
              <a:gd name="T23" fmla="*/ 4473 h 11168"/>
              <a:gd name="T24" fmla="*/ 2154 w 10816"/>
              <a:gd name="T25" fmla="*/ 4475 h 11168"/>
              <a:gd name="T26" fmla="*/ 373 w 10816"/>
              <a:gd name="T27" fmla="*/ 4475 h 11168"/>
              <a:gd name="T28" fmla="*/ 0 w 10816"/>
              <a:gd name="T29" fmla="*/ 4836 h 11168"/>
              <a:gd name="T30" fmla="*/ 368 w 10816"/>
              <a:gd name="T31" fmla="*/ 10789 h 11168"/>
              <a:gd name="T32" fmla="*/ 747 w 10816"/>
              <a:gd name="T33" fmla="*/ 11168 h 11168"/>
              <a:gd name="T34" fmla="*/ 2288 w 10816"/>
              <a:gd name="T35" fmla="*/ 11168 h 11168"/>
              <a:gd name="T36" fmla="*/ 2606 w 10816"/>
              <a:gd name="T37" fmla="*/ 10917 h 11168"/>
              <a:gd name="T38" fmla="*/ 2606 w 10816"/>
              <a:gd name="T39" fmla="*/ 4927 h 11168"/>
              <a:gd name="T40" fmla="*/ 2154 w 10816"/>
              <a:gd name="T41" fmla="*/ 4475 h 11168"/>
              <a:gd name="T42" fmla="*/ 2154 w 10816"/>
              <a:gd name="T43" fmla="*/ 4475 h 1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0816" h="11168">
                <a:moveTo>
                  <a:pt x="10069" y="4473"/>
                </a:moveTo>
                <a:lnTo>
                  <a:pt x="7095" y="4473"/>
                </a:lnTo>
                <a:cubicBezTo>
                  <a:pt x="8247" y="217"/>
                  <a:pt x="6301" y="0"/>
                  <a:pt x="6301" y="0"/>
                </a:cubicBezTo>
                <a:cubicBezTo>
                  <a:pt x="5476" y="0"/>
                  <a:pt x="5647" y="652"/>
                  <a:pt x="5585" y="761"/>
                </a:cubicBezTo>
                <a:cubicBezTo>
                  <a:pt x="5585" y="2842"/>
                  <a:pt x="3374" y="4473"/>
                  <a:pt x="3374" y="4473"/>
                </a:cubicBezTo>
                <a:lnTo>
                  <a:pt x="3374" y="10375"/>
                </a:lnTo>
                <a:cubicBezTo>
                  <a:pt x="3374" y="10958"/>
                  <a:pt x="4168" y="11168"/>
                  <a:pt x="4480" y="11168"/>
                </a:cubicBezTo>
                <a:lnTo>
                  <a:pt x="8948" y="11168"/>
                </a:lnTo>
                <a:cubicBezTo>
                  <a:pt x="9368" y="11168"/>
                  <a:pt x="9711" y="10065"/>
                  <a:pt x="9711" y="10065"/>
                </a:cubicBezTo>
                <a:cubicBezTo>
                  <a:pt x="10816" y="6306"/>
                  <a:pt x="10816" y="5188"/>
                  <a:pt x="10816" y="5188"/>
                </a:cubicBezTo>
                <a:cubicBezTo>
                  <a:pt x="10816" y="4411"/>
                  <a:pt x="10069" y="4473"/>
                  <a:pt x="10069" y="4473"/>
                </a:cubicBezTo>
                <a:close/>
                <a:moveTo>
                  <a:pt x="10069" y="4473"/>
                </a:moveTo>
                <a:close/>
                <a:moveTo>
                  <a:pt x="2154" y="4475"/>
                </a:moveTo>
                <a:lnTo>
                  <a:pt x="373" y="4475"/>
                </a:lnTo>
                <a:cubicBezTo>
                  <a:pt x="5" y="4475"/>
                  <a:pt x="0" y="4836"/>
                  <a:pt x="0" y="4836"/>
                </a:cubicBezTo>
                <a:lnTo>
                  <a:pt x="368" y="10789"/>
                </a:lnTo>
                <a:cubicBezTo>
                  <a:pt x="368" y="11168"/>
                  <a:pt x="747" y="11168"/>
                  <a:pt x="747" y="11168"/>
                </a:cubicBezTo>
                <a:lnTo>
                  <a:pt x="2288" y="11168"/>
                </a:lnTo>
                <a:cubicBezTo>
                  <a:pt x="2609" y="11168"/>
                  <a:pt x="2606" y="10917"/>
                  <a:pt x="2606" y="10917"/>
                </a:cubicBezTo>
                <a:lnTo>
                  <a:pt x="2606" y="4927"/>
                </a:lnTo>
                <a:cubicBezTo>
                  <a:pt x="2606" y="4469"/>
                  <a:pt x="2154" y="4475"/>
                  <a:pt x="2154" y="4475"/>
                </a:cubicBezTo>
                <a:close/>
                <a:moveTo>
                  <a:pt x="2154" y="4475"/>
                </a:moveTo>
                <a:close/>
              </a:path>
            </a:pathLst>
          </a:custGeom>
          <a:solidFill>
            <a:srgbClr val="C00000"/>
          </a:solidFill>
          <a:ln w="57150" cap="rnd">
            <a:noFill/>
            <a:prstDash val="solid"/>
            <a:round/>
          </a:ln>
          <a:effectLst>
            <a:outerShdw blurRad="50800" dist="50800" dir="5400000" algn="c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3765"/>
            <a:endParaRPr lang="en-US" sz="1200" b="1" dirty="0">
              <a:solidFill>
                <a:schemeClr val="tx1">
                  <a:lumMod val="10000"/>
                  <a:lumOff val="9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68" name="矩形: 圆角 139"/>
          <p:cNvSpPr/>
          <p:nvPr/>
        </p:nvSpPr>
        <p:spPr>
          <a:xfrm>
            <a:off x="1143689" y="1821697"/>
            <a:ext cx="2723873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Python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的优势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 txBox="1"/>
          <p:nvPr/>
        </p:nvSpPr>
        <p:spPr>
          <a:xfrm>
            <a:off x="815308" y="572758"/>
            <a:ext cx="4775842" cy="662532"/>
          </a:xfrm>
          <a:prstGeom prst="rect">
            <a:avLst/>
          </a:prstGeom>
        </p:spPr>
        <p:txBody>
          <a:bodyPr lIns="121917" tIns="60958" rIns="121917" bIns="60958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r>
              <a:rPr lang="en-US" altLang="zh-CN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/</a:t>
            </a:r>
            <a:r>
              <a:rPr lang="en-US" altLang="zh-CN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Target</a:t>
            </a:r>
            <a:endParaRPr lang="en-GB" altLang="zh-CN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1702718" y="2205658"/>
            <a:ext cx="9001000" cy="688075"/>
            <a:chOff x="978872" y="1800500"/>
            <a:chExt cx="5471124" cy="515937"/>
          </a:xfrm>
        </p:grpSpPr>
        <p:sp>
          <p:nvSpPr>
            <p:cNvPr id="26" name="Pentagon 3"/>
            <p:cNvSpPr/>
            <p:nvPr/>
          </p:nvSpPr>
          <p:spPr bwMode="auto">
            <a:xfrm>
              <a:off x="978872" y="1800500"/>
              <a:ext cx="5471124" cy="515937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    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了解</a:t>
              </a: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Anaconda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工具，能够说出</a:t>
              </a:r>
              <a:r>
                <a:rPr lang="en-US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Anaconda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工具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有哪些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特点</a:t>
              </a:r>
              <a:endParaRPr lang="zh-CN" altLang="zh-CN" sz="20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7" name="MH_Others_1"/>
            <p:cNvSpPr/>
            <p:nvPr/>
          </p:nvSpPr>
          <p:spPr bwMode="auto">
            <a:xfrm>
              <a:off x="985222" y="1800500"/>
              <a:ext cx="82550" cy="515937"/>
            </a:xfrm>
            <a:custGeom>
              <a:avLst/>
              <a:gdLst>
                <a:gd name="connsiteX0" fmla="*/ 0 w 3276600"/>
                <a:gd name="connsiteY0" fmla="*/ 6311900 h 6311900"/>
                <a:gd name="connsiteX1" fmla="*/ 0 w 3276600"/>
                <a:gd name="connsiteY1" fmla="*/ 0 h 6311900"/>
                <a:gd name="connsiteX2" fmla="*/ 3276600 w 3276600"/>
                <a:gd name="connsiteY2" fmla="*/ 0 h 6311900"/>
                <a:gd name="connsiteX0-1" fmla="*/ 0 w 0"/>
                <a:gd name="connsiteY0-2" fmla="*/ 6311900 h 6311900"/>
                <a:gd name="connsiteX1-3" fmla="*/ 0 w 0"/>
                <a:gd name="connsiteY1-4" fmla="*/ 0 h 63119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h="6311900">
                  <a:moveTo>
                    <a:pt x="0" y="631190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500">
                <a:solidFill>
                  <a:schemeClr val="bg1">
                    <a:lumMod val="50000"/>
                  </a:schemeClr>
                </a:solidFill>
                <a:latin typeface="Source Han Sans K Bold" panose="020B0800000000000000" pitchFamily="34" charset="-128"/>
                <a:ea typeface="Source Han Sans K Bold" panose="020B0800000000000000" pitchFamily="34" charset="-128"/>
                <a:sym typeface="Source Han Sans K Bold" panose="020B0800000000000000" pitchFamily="34" charset="-128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1702718" y="3208993"/>
            <a:ext cx="9001000" cy="685959"/>
            <a:chOff x="978872" y="2570437"/>
            <a:chExt cx="5437064" cy="514350"/>
          </a:xfrm>
        </p:grpSpPr>
        <p:sp>
          <p:nvSpPr>
            <p:cNvPr id="29" name="Pentagon 5"/>
            <p:cNvSpPr/>
            <p:nvPr/>
          </p:nvSpPr>
          <p:spPr bwMode="auto">
            <a:xfrm>
              <a:off x="978872" y="2570437"/>
              <a:ext cx="5437064" cy="514350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    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熟悉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管理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环境</a:t>
              </a:r>
              <a:r>
                <a:rPr lang="en-US" altLang="zh-CN" sz="200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Conda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命令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，能够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通过命令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创建、查看、激活、</a:t>
              </a:r>
              <a:r>
                <a:rPr lang="zh-CN" altLang="zh-CN" sz="2000" dirty="0" smtClean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退出环境</a:t>
              </a:r>
              <a:endParaRPr lang="zh-CN" altLang="zh-CN" sz="20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0" name="MH_Others_1"/>
            <p:cNvSpPr/>
            <p:nvPr/>
          </p:nvSpPr>
          <p:spPr bwMode="auto">
            <a:xfrm>
              <a:off x="985222" y="2570437"/>
              <a:ext cx="82550" cy="514350"/>
            </a:xfrm>
            <a:custGeom>
              <a:avLst/>
              <a:gdLst>
                <a:gd name="connsiteX0" fmla="*/ 0 w 3276600"/>
                <a:gd name="connsiteY0" fmla="*/ 6311900 h 6311900"/>
                <a:gd name="connsiteX1" fmla="*/ 0 w 3276600"/>
                <a:gd name="connsiteY1" fmla="*/ 0 h 6311900"/>
                <a:gd name="connsiteX2" fmla="*/ 3276600 w 3276600"/>
                <a:gd name="connsiteY2" fmla="*/ 0 h 6311900"/>
                <a:gd name="connsiteX0-1" fmla="*/ 0 w 0"/>
                <a:gd name="connsiteY0-2" fmla="*/ 6311900 h 6311900"/>
                <a:gd name="connsiteX1-3" fmla="*/ 0 w 0"/>
                <a:gd name="connsiteY1-4" fmla="*/ 0 h 63119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h="6311900">
                  <a:moveTo>
                    <a:pt x="0" y="631190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500">
                <a:solidFill>
                  <a:schemeClr val="bg1">
                    <a:lumMod val="50000"/>
                  </a:schemeClr>
                </a:solidFill>
                <a:latin typeface="Source Han Sans K Bold" panose="020B0800000000000000" pitchFamily="34" charset="-128"/>
                <a:ea typeface="Source Han Sans K Bold" panose="020B0800000000000000" pitchFamily="34" charset="-128"/>
                <a:sym typeface="Source Han Sans K Bold" panose="020B0800000000000000" pitchFamily="34" charset="-128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1702718" y="4210212"/>
            <a:ext cx="9001000" cy="688077"/>
            <a:chOff x="978872" y="3338787"/>
            <a:chExt cx="5437064" cy="515938"/>
          </a:xfrm>
        </p:grpSpPr>
        <p:sp>
          <p:nvSpPr>
            <p:cNvPr id="32" name="Pentagon 6"/>
            <p:cNvSpPr/>
            <p:nvPr/>
          </p:nvSpPr>
          <p:spPr bwMode="auto">
            <a:xfrm>
              <a:off x="978872" y="3338787"/>
              <a:ext cx="5437064" cy="51593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    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掌握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管理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包</a:t>
              </a:r>
              <a:r>
                <a:rPr lang="zh-CN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或库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的</a:t>
              </a:r>
              <a:r>
                <a:rPr lang="en-US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Conda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命令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，能够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通过命令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查看、安装、删除</a:t>
              </a:r>
              <a:r>
                <a:rPr lang="zh-CN" altLang="zh-CN" sz="2000" dirty="0" smtClean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包</a:t>
              </a:r>
              <a:r>
                <a:rPr lang="zh-CN" altLang="en-US" sz="2000" dirty="0" smtClean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或库</a:t>
              </a:r>
              <a:endParaRPr lang="zh-CN" altLang="zh-CN" sz="20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3" name="MH_Others_1"/>
            <p:cNvSpPr/>
            <p:nvPr/>
          </p:nvSpPr>
          <p:spPr bwMode="auto">
            <a:xfrm>
              <a:off x="985222" y="3338787"/>
              <a:ext cx="82550" cy="515938"/>
            </a:xfrm>
            <a:custGeom>
              <a:avLst/>
              <a:gdLst>
                <a:gd name="connsiteX0" fmla="*/ 0 w 3276600"/>
                <a:gd name="connsiteY0" fmla="*/ 6311900 h 6311900"/>
                <a:gd name="connsiteX1" fmla="*/ 0 w 3276600"/>
                <a:gd name="connsiteY1" fmla="*/ 0 h 6311900"/>
                <a:gd name="connsiteX2" fmla="*/ 3276600 w 3276600"/>
                <a:gd name="connsiteY2" fmla="*/ 0 h 6311900"/>
                <a:gd name="connsiteX0-1" fmla="*/ 0 w 0"/>
                <a:gd name="connsiteY0-2" fmla="*/ 6311900 h 6311900"/>
                <a:gd name="connsiteX1-3" fmla="*/ 0 w 0"/>
                <a:gd name="connsiteY1-4" fmla="*/ 0 h 63119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h="6311900">
                  <a:moveTo>
                    <a:pt x="0" y="631190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500">
                <a:solidFill>
                  <a:schemeClr val="bg1">
                    <a:lumMod val="50000"/>
                  </a:schemeClr>
                </a:solidFill>
                <a:latin typeface="Source Han Sans K Bold" panose="020B0800000000000000" pitchFamily="34" charset="-128"/>
                <a:ea typeface="Source Han Sans K Bold" panose="020B0800000000000000" pitchFamily="34" charset="-128"/>
                <a:sym typeface="Source Han Sans K Bold" panose="020B0800000000000000" pitchFamily="34" charset="-128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1702718" y="5213550"/>
            <a:ext cx="9001000" cy="685959"/>
            <a:chOff x="978872" y="4108725"/>
            <a:chExt cx="5437064" cy="514350"/>
          </a:xfrm>
        </p:grpSpPr>
        <p:sp>
          <p:nvSpPr>
            <p:cNvPr id="35" name="Pentagon 7"/>
            <p:cNvSpPr/>
            <p:nvPr/>
          </p:nvSpPr>
          <p:spPr bwMode="auto">
            <a:xfrm>
              <a:off x="978872" y="4108725"/>
              <a:ext cx="5437064" cy="514350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    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熟悉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常见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的</a:t>
              </a:r>
              <a:r>
                <a:rPr lang="zh-CN" altLang="zh-CN" sz="2000" dirty="0" smtClean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数据分析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库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，能够归纳这些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库的</a:t>
              </a:r>
              <a:r>
                <a:rPr lang="zh-CN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各自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用途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及其包含的功能</a:t>
              </a:r>
              <a:endParaRPr lang="zh-CN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6" name="MH_Others_1"/>
            <p:cNvSpPr/>
            <p:nvPr/>
          </p:nvSpPr>
          <p:spPr bwMode="auto">
            <a:xfrm>
              <a:off x="985222" y="4108725"/>
              <a:ext cx="82550" cy="514350"/>
            </a:xfrm>
            <a:custGeom>
              <a:avLst/>
              <a:gdLst>
                <a:gd name="connsiteX0" fmla="*/ 0 w 3276600"/>
                <a:gd name="connsiteY0" fmla="*/ 6311900 h 6311900"/>
                <a:gd name="connsiteX1" fmla="*/ 0 w 3276600"/>
                <a:gd name="connsiteY1" fmla="*/ 0 h 6311900"/>
                <a:gd name="connsiteX2" fmla="*/ 3276600 w 3276600"/>
                <a:gd name="connsiteY2" fmla="*/ 0 h 6311900"/>
                <a:gd name="connsiteX0-1" fmla="*/ 0 w 0"/>
                <a:gd name="connsiteY0-2" fmla="*/ 6311900 h 6311900"/>
                <a:gd name="connsiteX1-3" fmla="*/ 0 w 0"/>
                <a:gd name="connsiteY1-4" fmla="*/ 0 h 63119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h="6311900">
                  <a:moveTo>
                    <a:pt x="0" y="631190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500">
                <a:solidFill>
                  <a:schemeClr val="bg1">
                    <a:lumMod val="50000"/>
                  </a:schemeClr>
                </a:solidFill>
                <a:latin typeface="Source Han Sans K Bold" panose="020B0800000000000000" pitchFamily="34" charset="-128"/>
                <a:ea typeface="Source Han Sans K Bold" panose="020B0800000000000000" pitchFamily="34" charset="-128"/>
                <a:sym typeface="Source Han Sans K Bold" panose="020B0800000000000000" pitchFamily="34" charset="-128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4283942" cy="741194"/>
            <a:chOff x="1019175" y="847725"/>
            <a:chExt cx="3533775" cy="741194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为什么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选择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Python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做数据分析</a:t>
              </a:r>
              <a:endPara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1" name="矩形: 圆角 21"/>
          <p:cNvSpPr/>
          <p:nvPr/>
        </p:nvSpPr>
        <p:spPr>
          <a:xfrm>
            <a:off x="1152590" y="2133650"/>
            <a:ext cx="9776012" cy="1624774"/>
          </a:xfrm>
          <a:prstGeom prst="roundRect">
            <a:avLst>
              <a:gd name="adj" fmla="val 8500"/>
            </a:avLst>
          </a:prstGeom>
          <a:solidFill>
            <a:schemeClr val="tx1">
              <a:alpha val="5000"/>
            </a:schemeClr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3765"/>
            <a:endParaRPr lang="zh-CN" altLang="en-US" sz="1200" b="1">
              <a:solidFill>
                <a:schemeClr val="tx1">
                  <a:lumMod val="10000"/>
                  <a:lumOff val="9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2407791" y="2381504"/>
            <a:ext cx="8519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Python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相比其他编程语言，</a:t>
            </a:r>
            <a:r>
              <a:rPr lang="zh-CN" altLang="zh-CN" sz="16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语法简单，代码可读性高，非常适合初学者学习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。例如，在使用</a:t>
            </a:r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Python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处理数据时，如果希望将一组性别数据转换成计算机能够运算的数值形式，也就是说“男”变成“</a:t>
            </a:r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0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”，“女”变成“</a:t>
            </a:r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1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”，这时可以直接用一行列表推导式完成</a:t>
            </a:r>
            <a:r>
              <a:rPr lang="zh-CN" altLang="zh-CN" sz="16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，</a:t>
            </a:r>
            <a:r>
              <a:rPr lang="zh-CN" altLang="en-US" sz="16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代码</a:t>
            </a:r>
            <a:r>
              <a:rPr lang="zh-CN" altLang="zh-CN" sz="16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十分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简洁。</a:t>
            </a:r>
            <a:endParaRPr lang="zh-CN" altLang="zh-CN" sz="16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43" name="iconfont-1054-809963"/>
          <p:cNvSpPr/>
          <p:nvPr/>
        </p:nvSpPr>
        <p:spPr>
          <a:xfrm>
            <a:off x="1533520" y="2670598"/>
            <a:ext cx="433843" cy="412753"/>
          </a:xfrm>
          <a:custGeom>
            <a:avLst/>
            <a:gdLst>
              <a:gd name="T0" fmla="*/ 10069 w 10816"/>
              <a:gd name="T1" fmla="*/ 4473 h 11168"/>
              <a:gd name="T2" fmla="*/ 7095 w 10816"/>
              <a:gd name="T3" fmla="*/ 4473 h 11168"/>
              <a:gd name="T4" fmla="*/ 6301 w 10816"/>
              <a:gd name="T5" fmla="*/ 0 h 11168"/>
              <a:gd name="T6" fmla="*/ 5585 w 10816"/>
              <a:gd name="T7" fmla="*/ 761 h 11168"/>
              <a:gd name="T8" fmla="*/ 3374 w 10816"/>
              <a:gd name="T9" fmla="*/ 4473 h 11168"/>
              <a:gd name="T10" fmla="*/ 3374 w 10816"/>
              <a:gd name="T11" fmla="*/ 10375 h 11168"/>
              <a:gd name="T12" fmla="*/ 4480 w 10816"/>
              <a:gd name="T13" fmla="*/ 11168 h 11168"/>
              <a:gd name="T14" fmla="*/ 8948 w 10816"/>
              <a:gd name="T15" fmla="*/ 11168 h 11168"/>
              <a:gd name="T16" fmla="*/ 9711 w 10816"/>
              <a:gd name="T17" fmla="*/ 10065 h 11168"/>
              <a:gd name="T18" fmla="*/ 10816 w 10816"/>
              <a:gd name="T19" fmla="*/ 5188 h 11168"/>
              <a:gd name="T20" fmla="*/ 10069 w 10816"/>
              <a:gd name="T21" fmla="*/ 4473 h 11168"/>
              <a:gd name="T22" fmla="*/ 10069 w 10816"/>
              <a:gd name="T23" fmla="*/ 4473 h 11168"/>
              <a:gd name="T24" fmla="*/ 2154 w 10816"/>
              <a:gd name="T25" fmla="*/ 4475 h 11168"/>
              <a:gd name="T26" fmla="*/ 373 w 10816"/>
              <a:gd name="T27" fmla="*/ 4475 h 11168"/>
              <a:gd name="T28" fmla="*/ 0 w 10816"/>
              <a:gd name="T29" fmla="*/ 4836 h 11168"/>
              <a:gd name="T30" fmla="*/ 368 w 10816"/>
              <a:gd name="T31" fmla="*/ 10789 h 11168"/>
              <a:gd name="T32" fmla="*/ 747 w 10816"/>
              <a:gd name="T33" fmla="*/ 11168 h 11168"/>
              <a:gd name="T34" fmla="*/ 2288 w 10816"/>
              <a:gd name="T35" fmla="*/ 11168 h 11168"/>
              <a:gd name="T36" fmla="*/ 2606 w 10816"/>
              <a:gd name="T37" fmla="*/ 10917 h 11168"/>
              <a:gd name="T38" fmla="*/ 2606 w 10816"/>
              <a:gd name="T39" fmla="*/ 4927 h 11168"/>
              <a:gd name="T40" fmla="*/ 2154 w 10816"/>
              <a:gd name="T41" fmla="*/ 4475 h 11168"/>
              <a:gd name="T42" fmla="*/ 2154 w 10816"/>
              <a:gd name="T43" fmla="*/ 4475 h 1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0816" h="11168">
                <a:moveTo>
                  <a:pt x="10069" y="4473"/>
                </a:moveTo>
                <a:lnTo>
                  <a:pt x="7095" y="4473"/>
                </a:lnTo>
                <a:cubicBezTo>
                  <a:pt x="8247" y="217"/>
                  <a:pt x="6301" y="0"/>
                  <a:pt x="6301" y="0"/>
                </a:cubicBezTo>
                <a:cubicBezTo>
                  <a:pt x="5476" y="0"/>
                  <a:pt x="5647" y="652"/>
                  <a:pt x="5585" y="761"/>
                </a:cubicBezTo>
                <a:cubicBezTo>
                  <a:pt x="5585" y="2842"/>
                  <a:pt x="3374" y="4473"/>
                  <a:pt x="3374" y="4473"/>
                </a:cubicBezTo>
                <a:lnTo>
                  <a:pt x="3374" y="10375"/>
                </a:lnTo>
                <a:cubicBezTo>
                  <a:pt x="3374" y="10958"/>
                  <a:pt x="4168" y="11168"/>
                  <a:pt x="4480" y="11168"/>
                </a:cubicBezTo>
                <a:lnTo>
                  <a:pt x="8948" y="11168"/>
                </a:lnTo>
                <a:cubicBezTo>
                  <a:pt x="9368" y="11168"/>
                  <a:pt x="9711" y="10065"/>
                  <a:pt x="9711" y="10065"/>
                </a:cubicBezTo>
                <a:cubicBezTo>
                  <a:pt x="10816" y="6306"/>
                  <a:pt x="10816" y="5188"/>
                  <a:pt x="10816" y="5188"/>
                </a:cubicBezTo>
                <a:cubicBezTo>
                  <a:pt x="10816" y="4411"/>
                  <a:pt x="10069" y="4473"/>
                  <a:pt x="10069" y="4473"/>
                </a:cubicBezTo>
                <a:close/>
                <a:moveTo>
                  <a:pt x="10069" y="4473"/>
                </a:moveTo>
                <a:close/>
                <a:moveTo>
                  <a:pt x="2154" y="4475"/>
                </a:moveTo>
                <a:lnTo>
                  <a:pt x="373" y="4475"/>
                </a:lnTo>
                <a:cubicBezTo>
                  <a:pt x="5" y="4475"/>
                  <a:pt x="0" y="4836"/>
                  <a:pt x="0" y="4836"/>
                </a:cubicBezTo>
                <a:lnTo>
                  <a:pt x="368" y="10789"/>
                </a:lnTo>
                <a:cubicBezTo>
                  <a:pt x="368" y="11168"/>
                  <a:pt x="747" y="11168"/>
                  <a:pt x="747" y="11168"/>
                </a:cubicBezTo>
                <a:lnTo>
                  <a:pt x="2288" y="11168"/>
                </a:lnTo>
                <a:cubicBezTo>
                  <a:pt x="2609" y="11168"/>
                  <a:pt x="2606" y="10917"/>
                  <a:pt x="2606" y="10917"/>
                </a:cubicBezTo>
                <a:lnTo>
                  <a:pt x="2606" y="4927"/>
                </a:lnTo>
                <a:cubicBezTo>
                  <a:pt x="2606" y="4469"/>
                  <a:pt x="2154" y="4475"/>
                  <a:pt x="2154" y="4475"/>
                </a:cubicBezTo>
                <a:close/>
                <a:moveTo>
                  <a:pt x="2154" y="4475"/>
                </a:moveTo>
                <a:close/>
              </a:path>
            </a:pathLst>
          </a:custGeom>
          <a:solidFill>
            <a:srgbClr val="E10707"/>
          </a:solidFill>
          <a:ln w="57150" cap="rnd">
            <a:noFill/>
            <a:prstDash val="solid"/>
            <a:round/>
          </a:ln>
          <a:effectLst>
            <a:outerShdw blurRad="50800" dist="50800" dir="5400000" algn="c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3765"/>
            <a:endParaRPr lang="en-US" sz="1200" b="1" dirty="0">
              <a:solidFill>
                <a:schemeClr val="tx1">
                  <a:lumMod val="10000"/>
                  <a:lumOff val="9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4" name="矩形: 圆角 32"/>
          <p:cNvSpPr/>
          <p:nvPr/>
        </p:nvSpPr>
        <p:spPr>
          <a:xfrm>
            <a:off x="1152590" y="1533466"/>
            <a:ext cx="1103437" cy="47069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1287274" y="1478671"/>
            <a:ext cx="56715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1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）语法</a:t>
            </a:r>
            <a:r>
              <a:rPr lang="zh-CN" altLang="en-US" b="1" dirty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简单精炼，适合初学者入门</a:t>
            </a:r>
            <a:endParaRPr lang="zh-CN" altLang="en-US" b="1" dirty="0">
              <a:latin typeface="黑体" panose="02010609060101010101" charset="-122"/>
              <a:ea typeface="黑体" panose="02010609060101010101" charset="-122"/>
              <a:cs typeface="+mn-ea"/>
              <a:sym typeface="+mn-lt"/>
            </a:endParaRPr>
          </a:p>
        </p:txBody>
      </p:sp>
      <p:sp>
        <p:nvSpPr>
          <p:cNvPr id="46" name="矩形: 圆角 21"/>
          <p:cNvSpPr/>
          <p:nvPr/>
        </p:nvSpPr>
        <p:spPr>
          <a:xfrm>
            <a:off x="1207200" y="4646710"/>
            <a:ext cx="9776012" cy="1807420"/>
          </a:xfrm>
          <a:prstGeom prst="roundRect">
            <a:avLst>
              <a:gd name="adj" fmla="val 8500"/>
            </a:avLst>
          </a:prstGeom>
          <a:solidFill>
            <a:schemeClr val="tx1">
              <a:alpha val="5000"/>
            </a:schemeClr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3765"/>
            <a:endParaRPr lang="zh-CN" altLang="en-US" sz="1200" b="1">
              <a:solidFill>
                <a:schemeClr val="tx1">
                  <a:lumMod val="10000"/>
                  <a:lumOff val="9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2555673" y="4587146"/>
            <a:ext cx="82200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r>
              <a:rPr lang="en-US" altLang="zh-CN" dirty="0">
                <a:solidFill>
                  <a:srgbClr val="595959"/>
                </a:solidFill>
              </a:rPr>
              <a:t>Python</a:t>
            </a:r>
            <a:r>
              <a:rPr lang="zh-CN" altLang="zh-CN" dirty="0">
                <a:solidFill>
                  <a:srgbClr val="595959"/>
                </a:solidFill>
              </a:rPr>
              <a:t>在数据分析、科学计算、数据可视化等方面都有</a:t>
            </a:r>
            <a:r>
              <a:rPr lang="zh-CN" altLang="zh-CN" dirty="0">
                <a:solidFill>
                  <a:srgbClr val="1369B2"/>
                </a:solidFill>
              </a:rPr>
              <a:t>非常成熟的库和活跃的社区</a:t>
            </a:r>
            <a:r>
              <a:rPr lang="zh-CN" altLang="zh-CN" dirty="0">
                <a:solidFill>
                  <a:srgbClr val="595959"/>
                </a:solidFill>
              </a:rPr>
              <a:t>，这为</a:t>
            </a:r>
            <a:r>
              <a:rPr lang="en-US" altLang="zh-CN" dirty="0">
                <a:solidFill>
                  <a:srgbClr val="595959"/>
                </a:solidFill>
              </a:rPr>
              <a:t>Python</a:t>
            </a:r>
            <a:r>
              <a:rPr lang="zh-CN" altLang="zh-CN" dirty="0">
                <a:solidFill>
                  <a:srgbClr val="595959"/>
                </a:solidFill>
              </a:rPr>
              <a:t>成为数据处理的重要解决方案提供了有力支撑。</a:t>
            </a:r>
            <a:r>
              <a:rPr lang="en-US" altLang="zh-CN" dirty="0">
                <a:solidFill>
                  <a:srgbClr val="595959"/>
                </a:solidFill>
              </a:rPr>
              <a:t>Python</a:t>
            </a:r>
            <a:r>
              <a:rPr lang="zh-CN" altLang="zh-CN" dirty="0">
                <a:solidFill>
                  <a:srgbClr val="595959"/>
                </a:solidFill>
              </a:rPr>
              <a:t>拥有</a:t>
            </a:r>
            <a:r>
              <a:rPr lang="en-US" altLang="zh-CN" dirty="0">
                <a:solidFill>
                  <a:srgbClr val="595959"/>
                </a:solidFill>
              </a:rPr>
              <a:t>NumPy</a:t>
            </a:r>
            <a:r>
              <a:rPr lang="zh-CN" altLang="zh-CN" dirty="0">
                <a:solidFill>
                  <a:srgbClr val="595959"/>
                </a:solidFill>
              </a:rPr>
              <a:t>、</a:t>
            </a:r>
            <a:r>
              <a:rPr lang="en-US" altLang="zh-CN" dirty="0">
                <a:solidFill>
                  <a:srgbClr val="595959"/>
                </a:solidFill>
              </a:rPr>
              <a:t>pandas</a:t>
            </a:r>
            <a:r>
              <a:rPr lang="zh-CN" altLang="zh-CN" dirty="0">
                <a:solidFill>
                  <a:srgbClr val="595959"/>
                </a:solidFill>
              </a:rPr>
              <a:t>、</a:t>
            </a:r>
            <a:r>
              <a:rPr lang="en-US" altLang="zh-CN" dirty="0">
                <a:solidFill>
                  <a:srgbClr val="595959"/>
                </a:solidFill>
              </a:rPr>
              <a:t>Matplotlib</a:t>
            </a:r>
            <a:r>
              <a:rPr lang="zh-CN" altLang="zh-CN" dirty="0">
                <a:solidFill>
                  <a:srgbClr val="595959"/>
                </a:solidFill>
              </a:rPr>
              <a:t>、</a:t>
            </a:r>
            <a:r>
              <a:rPr lang="en-US" altLang="zh-CN" dirty="0">
                <a:solidFill>
                  <a:srgbClr val="595959"/>
                </a:solidFill>
              </a:rPr>
              <a:t>scikit-learn</a:t>
            </a:r>
            <a:r>
              <a:rPr lang="zh-CN" altLang="zh-CN" dirty="0">
                <a:solidFill>
                  <a:srgbClr val="595959"/>
                </a:solidFill>
              </a:rPr>
              <a:t>等一些非常优秀的库，其中</a:t>
            </a:r>
            <a:r>
              <a:rPr lang="en-US" altLang="zh-CN" dirty="0">
                <a:solidFill>
                  <a:srgbClr val="595959"/>
                </a:solidFill>
              </a:rPr>
              <a:t>pandas</a:t>
            </a:r>
            <a:r>
              <a:rPr lang="zh-CN" altLang="zh-CN" dirty="0">
                <a:solidFill>
                  <a:srgbClr val="595959"/>
                </a:solidFill>
              </a:rPr>
              <a:t>在处理中型数据方面有着很大的优势，并逐渐成为各行各业进行数据处理任务的首选库</a:t>
            </a:r>
            <a:r>
              <a:rPr lang="zh-CN" altLang="zh-CN" dirty="0" smtClean="0">
                <a:solidFill>
                  <a:srgbClr val="595959"/>
                </a:solidFill>
              </a:rPr>
              <a:t>。</a:t>
            </a:r>
            <a:r>
              <a:rPr lang="zh-CN" altLang="en-US" dirty="0" smtClean="0">
                <a:solidFill>
                  <a:srgbClr val="595959"/>
                </a:solidFill>
              </a:rPr>
              <a:t>此外，</a:t>
            </a:r>
            <a:r>
              <a:rPr lang="en-US" altLang="zh-CN" dirty="0" smtClean="0">
                <a:solidFill>
                  <a:srgbClr val="595959"/>
                </a:solidFill>
              </a:rPr>
              <a:t>Python</a:t>
            </a:r>
            <a:r>
              <a:rPr lang="zh-CN" altLang="en-US" dirty="0" smtClean="0">
                <a:solidFill>
                  <a:srgbClr val="595959"/>
                </a:solidFill>
              </a:rPr>
              <a:t>还有众多活跃的社区，为开发者提供这种技术支持。</a:t>
            </a:r>
            <a:endParaRPr lang="zh-CN" altLang="zh-CN" dirty="0">
              <a:solidFill>
                <a:srgbClr val="595959"/>
              </a:solidFill>
            </a:endParaRPr>
          </a:p>
        </p:txBody>
      </p:sp>
      <p:sp>
        <p:nvSpPr>
          <p:cNvPr id="48" name="iconfont-1054-809963"/>
          <p:cNvSpPr/>
          <p:nvPr/>
        </p:nvSpPr>
        <p:spPr>
          <a:xfrm>
            <a:off x="1588130" y="5321297"/>
            <a:ext cx="433843" cy="412753"/>
          </a:xfrm>
          <a:custGeom>
            <a:avLst/>
            <a:gdLst>
              <a:gd name="T0" fmla="*/ 10069 w 10816"/>
              <a:gd name="T1" fmla="*/ 4473 h 11168"/>
              <a:gd name="T2" fmla="*/ 7095 w 10816"/>
              <a:gd name="T3" fmla="*/ 4473 h 11168"/>
              <a:gd name="T4" fmla="*/ 6301 w 10816"/>
              <a:gd name="T5" fmla="*/ 0 h 11168"/>
              <a:gd name="T6" fmla="*/ 5585 w 10816"/>
              <a:gd name="T7" fmla="*/ 761 h 11168"/>
              <a:gd name="T8" fmla="*/ 3374 w 10816"/>
              <a:gd name="T9" fmla="*/ 4473 h 11168"/>
              <a:gd name="T10" fmla="*/ 3374 w 10816"/>
              <a:gd name="T11" fmla="*/ 10375 h 11168"/>
              <a:gd name="T12" fmla="*/ 4480 w 10816"/>
              <a:gd name="T13" fmla="*/ 11168 h 11168"/>
              <a:gd name="T14" fmla="*/ 8948 w 10816"/>
              <a:gd name="T15" fmla="*/ 11168 h 11168"/>
              <a:gd name="T16" fmla="*/ 9711 w 10816"/>
              <a:gd name="T17" fmla="*/ 10065 h 11168"/>
              <a:gd name="T18" fmla="*/ 10816 w 10816"/>
              <a:gd name="T19" fmla="*/ 5188 h 11168"/>
              <a:gd name="T20" fmla="*/ 10069 w 10816"/>
              <a:gd name="T21" fmla="*/ 4473 h 11168"/>
              <a:gd name="T22" fmla="*/ 10069 w 10816"/>
              <a:gd name="T23" fmla="*/ 4473 h 11168"/>
              <a:gd name="T24" fmla="*/ 2154 w 10816"/>
              <a:gd name="T25" fmla="*/ 4475 h 11168"/>
              <a:gd name="T26" fmla="*/ 373 w 10816"/>
              <a:gd name="T27" fmla="*/ 4475 h 11168"/>
              <a:gd name="T28" fmla="*/ 0 w 10816"/>
              <a:gd name="T29" fmla="*/ 4836 h 11168"/>
              <a:gd name="T30" fmla="*/ 368 w 10816"/>
              <a:gd name="T31" fmla="*/ 10789 h 11168"/>
              <a:gd name="T32" fmla="*/ 747 w 10816"/>
              <a:gd name="T33" fmla="*/ 11168 h 11168"/>
              <a:gd name="T34" fmla="*/ 2288 w 10816"/>
              <a:gd name="T35" fmla="*/ 11168 h 11168"/>
              <a:gd name="T36" fmla="*/ 2606 w 10816"/>
              <a:gd name="T37" fmla="*/ 10917 h 11168"/>
              <a:gd name="T38" fmla="*/ 2606 w 10816"/>
              <a:gd name="T39" fmla="*/ 4927 h 11168"/>
              <a:gd name="T40" fmla="*/ 2154 w 10816"/>
              <a:gd name="T41" fmla="*/ 4475 h 11168"/>
              <a:gd name="T42" fmla="*/ 2154 w 10816"/>
              <a:gd name="T43" fmla="*/ 4475 h 1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0816" h="11168">
                <a:moveTo>
                  <a:pt x="10069" y="4473"/>
                </a:moveTo>
                <a:lnTo>
                  <a:pt x="7095" y="4473"/>
                </a:lnTo>
                <a:cubicBezTo>
                  <a:pt x="8247" y="217"/>
                  <a:pt x="6301" y="0"/>
                  <a:pt x="6301" y="0"/>
                </a:cubicBezTo>
                <a:cubicBezTo>
                  <a:pt x="5476" y="0"/>
                  <a:pt x="5647" y="652"/>
                  <a:pt x="5585" y="761"/>
                </a:cubicBezTo>
                <a:cubicBezTo>
                  <a:pt x="5585" y="2842"/>
                  <a:pt x="3374" y="4473"/>
                  <a:pt x="3374" y="4473"/>
                </a:cubicBezTo>
                <a:lnTo>
                  <a:pt x="3374" y="10375"/>
                </a:lnTo>
                <a:cubicBezTo>
                  <a:pt x="3374" y="10958"/>
                  <a:pt x="4168" y="11168"/>
                  <a:pt x="4480" y="11168"/>
                </a:cubicBezTo>
                <a:lnTo>
                  <a:pt x="8948" y="11168"/>
                </a:lnTo>
                <a:cubicBezTo>
                  <a:pt x="9368" y="11168"/>
                  <a:pt x="9711" y="10065"/>
                  <a:pt x="9711" y="10065"/>
                </a:cubicBezTo>
                <a:cubicBezTo>
                  <a:pt x="10816" y="6306"/>
                  <a:pt x="10816" y="5188"/>
                  <a:pt x="10816" y="5188"/>
                </a:cubicBezTo>
                <a:cubicBezTo>
                  <a:pt x="10816" y="4411"/>
                  <a:pt x="10069" y="4473"/>
                  <a:pt x="10069" y="4473"/>
                </a:cubicBezTo>
                <a:close/>
                <a:moveTo>
                  <a:pt x="10069" y="4473"/>
                </a:moveTo>
                <a:close/>
                <a:moveTo>
                  <a:pt x="2154" y="4475"/>
                </a:moveTo>
                <a:lnTo>
                  <a:pt x="373" y="4475"/>
                </a:lnTo>
                <a:cubicBezTo>
                  <a:pt x="5" y="4475"/>
                  <a:pt x="0" y="4836"/>
                  <a:pt x="0" y="4836"/>
                </a:cubicBezTo>
                <a:lnTo>
                  <a:pt x="368" y="10789"/>
                </a:lnTo>
                <a:cubicBezTo>
                  <a:pt x="368" y="11168"/>
                  <a:pt x="747" y="11168"/>
                  <a:pt x="747" y="11168"/>
                </a:cubicBezTo>
                <a:lnTo>
                  <a:pt x="2288" y="11168"/>
                </a:lnTo>
                <a:cubicBezTo>
                  <a:pt x="2609" y="11168"/>
                  <a:pt x="2606" y="10917"/>
                  <a:pt x="2606" y="10917"/>
                </a:cubicBezTo>
                <a:lnTo>
                  <a:pt x="2606" y="4927"/>
                </a:lnTo>
                <a:cubicBezTo>
                  <a:pt x="2606" y="4469"/>
                  <a:pt x="2154" y="4475"/>
                  <a:pt x="2154" y="4475"/>
                </a:cubicBezTo>
                <a:close/>
                <a:moveTo>
                  <a:pt x="2154" y="4475"/>
                </a:moveTo>
                <a:close/>
              </a:path>
            </a:pathLst>
          </a:custGeom>
          <a:solidFill>
            <a:srgbClr val="E10707"/>
          </a:solidFill>
          <a:ln w="57150" cap="rnd">
            <a:noFill/>
            <a:prstDash val="solid"/>
            <a:round/>
          </a:ln>
          <a:effectLst>
            <a:outerShdw blurRad="50800" dist="50800" dir="5400000" algn="c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3765"/>
            <a:endParaRPr lang="en-US" sz="1200" b="1" dirty="0">
              <a:solidFill>
                <a:schemeClr val="tx1">
                  <a:lumMod val="10000"/>
                  <a:lumOff val="9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9" name="矩形: 圆角 32"/>
          <p:cNvSpPr/>
          <p:nvPr/>
        </p:nvSpPr>
        <p:spPr>
          <a:xfrm>
            <a:off x="1207200" y="4046526"/>
            <a:ext cx="1103437" cy="47069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1341884" y="3991731"/>
            <a:ext cx="61934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2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）拥有众多成熟的库和活跃的社区</a:t>
            </a:r>
            <a:endParaRPr lang="zh-CN" altLang="en-US" b="1" dirty="0">
              <a:latin typeface="黑体" panose="02010609060101010101" charset="-122"/>
              <a:ea typeface="黑体" panose="02010609060101010101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4283942" cy="741194"/>
            <a:chOff x="1019175" y="847725"/>
            <a:chExt cx="3533775" cy="741194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为什么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选择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Python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做数据分析</a:t>
              </a:r>
              <a:endPara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1" name="矩形: 圆角 21"/>
          <p:cNvSpPr/>
          <p:nvPr/>
        </p:nvSpPr>
        <p:spPr>
          <a:xfrm>
            <a:off x="1152590" y="2133650"/>
            <a:ext cx="9776012" cy="1624774"/>
          </a:xfrm>
          <a:prstGeom prst="roundRect">
            <a:avLst>
              <a:gd name="adj" fmla="val 8500"/>
            </a:avLst>
          </a:prstGeom>
          <a:solidFill>
            <a:schemeClr val="tx1">
              <a:alpha val="5000"/>
            </a:schemeClr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3765"/>
            <a:endParaRPr lang="zh-CN" altLang="en-US" sz="1200" b="1">
              <a:solidFill>
                <a:schemeClr val="tx1">
                  <a:lumMod val="10000"/>
                  <a:lumOff val="9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2407791" y="2161207"/>
            <a:ext cx="85208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Python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的强大不仅体现在数据分析方面，而且</a:t>
            </a:r>
            <a:r>
              <a:rPr lang="zh-CN" altLang="zh-CN" sz="16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在网络爬虫、</a:t>
            </a:r>
            <a:r>
              <a:rPr lang="en-US" altLang="zh-CN" sz="16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Web</a:t>
            </a:r>
            <a:r>
              <a:rPr lang="zh-CN" altLang="zh-CN" sz="16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开发等领域也有着</a:t>
            </a:r>
            <a:r>
              <a:rPr lang="zh-CN" altLang="zh-CN" sz="16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广泛应用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，这对一家公司来说，</a:t>
            </a:r>
            <a:r>
              <a:rPr lang="zh-CN" altLang="zh-CN" sz="16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使用一种编程语言完成全部业务成为可能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。例如，</a:t>
            </a:r>
            <a:r>
              <a:rPr lang="zh-CN" altLang="zh-CN" sz="16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使用爬虫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框架</a:t>
            </a:r>
            <a:r>
              <a:rPr lang="en-US" altLang="zh-CN" sz="16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Scrapy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收集数据，然后把收集到的数据交给</a:t>
            </a:r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pandas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库进行处理，最后使用</a:t>
            </a:r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Django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框架开发</a:t>
            </a:r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Web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网站展示，整个过程中所有任务全部是用</a:t>
            </a:r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Python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完成的，大大地提高了公司的开发效率。</a:t>
            </a:r>
            <a:endParaRPr lang="zh-CN" altLang="zh-CN" sz="16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43" name="iconfont-1054-809963"/>
          <p:cNvSpPr/>
          <p:nvPr/>
        </p:nvSpPr>
        <p:spPr>
          <a:xfrm>
            <a:off x="1533520" y="2670598"/>
            <a:ext cx="433843" cy="412753"/>
          </a:xfrm>
          <a:custGeom>
            <a:avLst/>
            <a:gdLst>
              <a:gd name="T0" fmla="*/ 10069 w 10816"/>
              <a:gd name="T1" fmla="*/ 4473 h 11168"/>
              <a:gd name="T2" fmla="*/ 7095 w 10816"/>
              <a:gd name="T3" fmla="*/ 4473 h 11168"/>
              <a:gd name="T4" fmla="*/ 6301 w 10816"/>
              <a:gd name="T5" fmla="*/ 0 h 11168"/>
              <a:gd name="T6" fmla="*/ 5585 w 10816"/>
              <a:gd name="T7" fmla="*/ 761 h 11168"/>
              <a:gd name="T8" fmla="*/ 3374 w 10816"/>
              <a:gd name="T9" fmla="*/ 4473 h 11168"/>
              <a:gd name="T10" fmla="*/ 3374 w 10816"/>
              <a:gd name="T11" fmla="*/ 10375 h 11168"/>
              <a:gd name="T12" fmla="*/ 4480 w 10816"/>
              <a:gd name="T13" fmla="*/ 11168 h 11168"/>
              <a:gd name="T14" fmla="*/ 8948 w 10816"/>
              <a:gd name="T15" fmla="*/ 11168 h 11168"/>
              <a:gd name="T16" fmla="*/ 9711 w 10816"/>
              <a:gd name="T17" fmla="*/ 10065 h 11168"/>
              <a:gd name="T18" fmla="*/ 10816 w 10816"/>
              <a:gd name="T19" fmla="*/ 5188 h 11168"/>
              <a:gd name="T20" fmla="*/ 10069 w 10816"/>
              <a:gd name="T21" fmla="*/ 4473 h 11168"/>
              <a:gd name="T22" fmla="*/ 10069 w 10816"/>
              <a:gd name="T23" fmla="*/ 4473 h 11168"/>
              <a:gd name="T24" fmla="*/ 2154 w 10816"/>
              <a:gd name="T25" fmla="*/ 4475 h 11168"/>
              <a:gd name="T26" fmla="*/ 373 w 10816"/>
              <a:gd name="T27" fmla="*/ 4475 h 11168"/>
              <a:gd name="T28" fmla="*/ 0 w 10816"/>
              <a:gd name="T29" fmla="*/ 4836 h 11168"/>
              <a:gd name="T30" fmla="*/ 368 w 10816"/>
              <a:gd name="T31" fmla="*/ 10789 h 11168"/>
              <a:gd name="T32" fmla="*/ 747 w 10816"/>
              <a:gd name="T33" fmla="*/ 11168 h 11168"/>
              <a:gd name="T34" fmla="*/ 2288 w 10816"/>
              <a:gd name="T35" fmla="*/ 11168 h 11168"/>
              <a:gd name="T36" fmla="*/ 2606 w 10816"/>
              <a:gd name="T37" fmla="*/ 10917 h 11168"/>
              <a:gd name="T38" fmla="*/ 2606 w 10816"/>
              <a:gd name="T39" fmla="*/ 4927 h 11168"/>
              <a:gd name="T40" fmla="*/ 2154 w 10816"/>
              <a:gd name="T41" fmla="*/ 4475 h 11168"/>
              <a:gd name="T42" fmla="*/ 2154 w 10816"/>
              <a:gd name="T43" fmla="*/ 4475 h 1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0816" h="11168">
                <a:moveTo>
                  <a:pt x="10069" y="4473"/>
                </a:moveTo>
                <a:lnTo>
                  <a:pt x="7095" y="4473"/>
                </a:lnTo>
                <a:cubicBezTo>
                  <a:pt x="8247" y="217"/>
                  <a:pt x="6301" y="0"/>
                  <a:pt x="6301" y="0"/>
                </a:cubicBezTo>
                <a:cubicBezTo>
                  <a:pt x="5476" y="0"/>
                  <a:pt x="5647" y="652"/>
                  <a:pt x="5585" y="761"/>
                </a:cubicBezTo>
                <a:cubicBezTo>
                  <a:pt x="5585" y="2842"/>
                  <a:pt x="3374" y="4473"/>
                  <a:pt x="3374" y="4473"/>
                </a:cubicBezTo>
                <a:lnTo>
                  <a:pt x="3374" y="10375"/>
                </a:lnTo>
                <a:cubicBezTo>
                  <a:pt x="3374" y="10958"/>
                  <a:pt x="4168" y="11168"/>
                  <a:pt x="4480" y="11168"/>
                </a:cubicBezTo>
                <a:lnTo>
                  <a:pt x="8948" y="11168"/>
                </a:lnTo>
                <a:cubicBezTo>
                  <a:pt x="9368" y="11168"/>
                  <a:pt x="9711" y="10065"/>
                  <a:pt x="9711" y="10065"/>
                </a:cubicBezTo>
                <a:cubicBezTo>
                  <a:pt x="10816" y="6306"/>
                  <a:pt x="10816" y="5188"/>
                  <a:pt x="10816" y="5188"/>
                </a:cubicBezTo>
                <a:cubicBezTo>
                  <a:pt x="10816" y="4411"/>
                  <a:pt x="10069" y="4473"/>
                  <a:pt x="10069" y="4473"/>
                </a:cubicBezTo>
                <a:close/>
                <a:moveTo>
                  <a:pt x="10069" y="4473"/>
                </a:moveTo>
                <a:close/>
                <a:moveTo>
                  <a:pt x="2154" y="4475"/>
                </a:moveTo>
                <a:lnTo>
                  <a:pt x="373" y="4475"/>
                </a:lnTo>
                <a:cubicBezTo>
                  <a:pt x="5" y="4475"/>
                  <a:pt x="0" y="4836"/>
                  <a:pt x="0" y="4836"/>
                </a:cubicBezTo>
                <a:lnTo>
                  <a:pt x="368" y="10789"/>
                </a:lnTo>
                <a:cubicBezTo>
                  <a:pt x="368" y="11168"/>
                  <a:pt x="747" y="11168"/>
                  <a:pt x="747" y="11168"/>
                </a:cubicBezTo>
                <a:lnTo>
                  <a:pt x="2288" y="11168"/>
                </a:lnTo>
                <a:cubicBezTo>
                  <a:pt x="2609" y="11168"/>
                  <a:pt x="2606" y="10917"/>
                  <a:pt x="2606" y="10917"/>
                </a:cubicBezTo>
                <a:lnTo>
                  <a:pt x="2606" y="4927"/>
                </a:lnTo>
                <a:cubicBezTo>
                  <a:pt x="2606" y="4469"/>
                  <a:pt x="2154" y="4475"/>
                  <a:pt x="2154" y="4475"/>
                </a:cubicBezTo>
                <a:close/>
                <a:moveTo>
                  <a:pt x="2154" y="4475"/>
                </a:moveTo>
                <a:close/>
              </a:path>
            </a:pathLst>
          </a:custGeom>
          <a:solidFill>
            <a:srgbClr val="E10707"/>
          </a:solidFill>
          <a:ln w="57150" cap="rnd">
            <a:noFill/>
            <a:prstDash val="solid"/>
            <a:round/>
          </a:ln>
          <a:effectLst>
            <a:outerShdw blurRad="50800" dist="50800" dir="5400000" algn="c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3765"/>
            <a:endParaRPr lang="en-US" sz="1200" b="1" dirty="0">
              <a:solidFill>
                <a:schemeClr val="tx1">
                  <a:lumMod val="10000"/>
                  <a:lumOff val="9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4" name="矩形: 圆角 32"/>
          <p:cNvSpPr/>
          <p:nvPr/>
        </p:nvSpPr>
        <p:spPr>
          <a:xfrm>
            <a:off x="1152590" y="1533466"/>
            <a:ext cx="1103437" cy="47069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1287274" y="1478671"/>
            <a:ext cx="56715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（</a:t>
            </a:r>
            <a:r>
              <a:rPr lang="en-US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3</a:t>
            </a:r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）拥有强大的通用编程能力</a:t>
            </a:r>
            <a:endParaRPr lang="zh-CN" altLang="en-US" b="1" dirty="0">
              <a:latin typeface="黑体" panose="02010609060101010101" charset="-122"/>
              <a:ea typeface="黑体" panose="02010609060101010101" charset="-122"/>
              <a:cs typeface="+mn-ea"/>
              <a:sym typeface="+mn-lt"/>
            </a:endParaRPr>
          </a:p>
        </p:txBody>
      </p:sp>
      <p:sp>
        <p:nvSpPr>
          <p:cNvPr id="46" name="矩形: 圆角 21"/>
          <p:cNvSpPr/>
          <p:nvPr/>
        </p:nvSpPr>
        <p:spPr>
          <a:xfrm>
            <a:off x="1207200" y="4646710"/>
            <a:ext cx="9776012" cy="1807420"/>
          </a:xfrm>
          <a:prstGeom prst="roundRect">
            <a:avLst>
              <a:gd name="adj" fmla="val 8500"/>
            </a:avLst>
          </a:prstGeom>
          <a:solidFill>
            <a:schemeClr val="tx1">
              <a:alpha val="5000"/>
            </a:schemeClr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3765"/>
            <a:endParaRPr lang="zh-CN" altLang="en-US" sz="1200" b="1">
              <a:solidFill>
                <a:schemeClr val="tx1">
                  <a:lumMod val="10000"/>
                  <a:lumOff val="9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2555673" y="4765590"/>
            <a:ext cx="82200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r>
              <a:rPr lang="zh-CN" altLang="zh-CN" dirty="0">
                <a:solidFill>
                  <a:srgbClr val="595959"/>
                </a:solidFill>
              </a:rPr>
              <a:t>在人工智能领域中，</a:t>
            </a:r>
            <a:r>
              <a:rPr lang="en-US" altLang="zh-CN" dirty="0">
                <a:solidFill>
                  <a:srgbClr val="595959"/>
                </a:solidFill>
              </a:rPr>
              <a:t>Python</a:t>
            </a:r>
            <a:r>
              <a:rPr lang="zh-CN" altLang="zh-CN" dirty="0">
                <a:solidFill>
                  <a:srgbClr val="595959"/>
                </a:solidFill>
              </a:rPr>
              <a:t>已经成为了十分受欢迎的编程语言，这主要得益于其语法简洁、丰富的库和社区，使得</a:t>
            </a:r>
            <a:r>
              <a:rPr lang="zh-CN" altLang="zh-CN" dirty="0">
                <a:solidFill>
                  <a:srgbClr val="1369B2"/>
                </a:solidFill>
              </a:rPr>
              <a:t>大部分深度学习框架都优先支持</a:t>
            </a:r>
            <a:r>
              <a:rPr lang="en-US" altLang="zh-CN" dirty="0">
                <a:solidFill>
                  <a:srgbClr val="1369B2"/>
                </a:solidFill>
              </a:rPr>
              <a:t>Python</a:t>
            </a:r>
            <a:r>
              <a:rPr lang="zh-CN" altLang="zh-CN" dirty="0">
                <a:solidFill>
                  <a:srgbClr val="1369B2"/>
                </a:solidFill>
              </a:rPr>
              <a:t>语言编程</a:t>
            </a:r>
            <a:r>
              <a:rPr lang="zh-CN" altLang="zh-CN" dirty="0">
                <a:solidFill>
                  <a:srgbClr val="595959"/>
                </a:solidFill>
              </a:rPr>
              <a:t>。比如目前比较流行的深度学习框架</a:t>
            </a:r>
            <a:r>
              <a:rPr lang="en-US" altLang="zh-CN" dirty="0" err="1">
                <a:solidFill>
                  <a:srgbClr val="595959"/>
                </a:solidFill>
              </a:rPr>
              <a:t>PyTorch</a:t>
            </a:r>
            <a:r>
              <a:rPr lang="zh-CN" altLang="zh-CN" dirty="0">
                <a:solidFill>
                  <a:srgbClr val="595959"/>
                </a:solidFill>
              </a:rPr>
              <a:t>，它在</a:t>
            </a:r>
            <a:r>
              <a:rPr lang="en-US" altLang="zh-CN" dirty="0">
                <a:solidFill>
                  <a:srgbClr val="595959"/>
                </a:solidFill>
              </a:rPr>
              <a:t>Torch</a:t>
            </a:r>
            <a:r>
              <a:rPr lang="zh-CN" altLang="zh-CN" dirty="0">
                <a:solidFill>
                  <a:srgbClr val="595959"/>
                </a:solidFill>
              </a:rPr>
              <a:t>里面加入了很多使用</a:t>
            </a:r>
            <a:r>
              <a:rPr lang="en-US" altLang="zh-CN" dirty="0">
                <a:solidFill>
                  <a:srgbClr val="595959"/>
                </a:solidFill>
              </a:rPr>
              <a:t>Python</a:t>
            </a:r>
            <a:r>
              <a:rPr lang="zh-CN" altLang="zh-CN" dirty="0">
                <a:solidFill>
                  <a:srgbClr val="595959"/>
                </a:solidFill>
              </a:rPr>
              <a:t>编写的功能，变得更加灵活。</a:t>
            </a:r>
            <a:endParaRPr lang="zh-CN" altLang="zh-CN" dirty="0">
              <a:solidFill>
                <a:srgbClr val="595959"/>
              </a:solidFill>
            </a:endParaRPr>
          </a:p>
        </p:txBody>
      </p:sp>
      <p:sp>
        <p:nvSpPr>
          <p:cNvPr id="48" name="iconfont-1054-809963"/>
          <p:cNvSpPr/>
          <p:nvPr/>
        </p:nvSpPr>
        <p:spPr>
          <a:xfrm>
            <a:off x="1588130" y="5321297"/>
            <a:ext cx="433843" cy="412753"/>
          </a:xfrm>
          <a:custGeom>
            <a:avLst/>
            <a:gdLst>
              <a:gd name="T0" fmla="*/ 10069 w 10816"/>
              <a:gd name="T1" fmla="*/ 4473 h 11168"/>
              <a:gd name="T2" fmla="*/ 7095 w 10816"/>
              <a:gd name="T3" fmla="*/ 4473 h 11168"/>
              <a:gd name="T4" fmla="*/ 6301 w 10816"/>
              <a:gd name="T5" fmla="*/ 0 h 11168"/>
              <a:gd name="T6" fmla="*/ 5585 w 10816"/>
              <a:gd name="T7" fmla="*/ 761 h 11168"/>
              <a:gd name="T8" fmla="*/ 3374 w 10816"/>
              <a:gd name="T9" fmla="*/ 4473 h 11168"/>
              <a:gd name="T10" fmla="*/ 3374 w 10816"/>
              <a:gd name="T11" fmla="*/ 10375 h 11168"/>
              <a:gd name="T12" fmla="*/ 4480 w 10816"/>
              <a:gd name="T13" fmla="*/ 11168 h 11168"/>
              <a:gd name="T14" fmla="*/ 8948 w 10816"/>
              <a:gd name="T15" fmla="*/ 11168 h 11168"/>
              <a:gd name="T16" fmla="*/ 9711 w 10816"/>
              <a:gd name="T17" fmla="*/ 10065 h 11168"/>
              <a:gd name="T18" fmla="*/ 10816 w 10816"/>
              <a:gd name="T19" fmla="*/ 5188 h 11168"/>
              <a:gd name="T20" fmla="*/ 10069 w 10816"/>
              <a:gd name="T21" fmla="*/ 4473 h 11168"/>
              <a:gd name="T22" fmla="*/ 10069 w 10816"/>
              <a:gd name="T23" fmla="*/ 4473 h 11168"/>
              <a:gd name="T24" fmla="*/ 2154 w 10816"/>
              <a:gd name="T25" fmla="*/ 4475 h 11168"/>
              <a:gd name="T26" fmla="*/ 373 w 10816"/>
              <a:gd name="T27" fmla="*/ 4475 h 11168"/>
              <a:gd name="T28" fmla="*/ 0 w 10816"/>
              <a:gd name="T29" fmla="*/ 4836 h 11168"/>
              <a:gd name="T30" fmla="*/ 368 w 10816"/>
              <a:gd name="T31" fmla="*/ 10789 h 11168"/>
              <a:gd name="T32" fmla="*/ 747 w 10816"/>
              <a:gd name="T33" fmla="*/ 11168 h 11168"/>
              <a:gd name="T34" fmla="*/ 2288 w 10816"/>
              <a:gd name="T35" fmla="*/ 11168 h 11168"/>
              <a:gd name="T36" fmla="*/ 2606 w 10816"/>
              <a:gd name="T37" fmla="*/ 10917 h 11168"/>
              <a:gd name="T38" fmla="*/ 2606 w 10816"/>
              <a:gd name="T39" fmla="*/ 4927 h 11168"/>
              <a:gd name="T40" fmla="*/ 2154 w 10816"/>
              <a:gd name="T41" fmla="*/ 4475 h 11168"/>
              <a:gd name="T42" fmla="*/ 2154 w 10816"/>
              <a:gd name="T43" fmla="*/ 4475 h 1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0816" h="11168">
                <a:moveTo>
                  <a:pt x="10069" y="4473"/>
                </a:moveTo>
                <a:lnTo>
                  <a:pt x="7095" y="4473"/>
                </a:lnTo>
                <a:cubicBezTo>
                  <a:pt x="8247" y="217"/>
                  <a:pt x="6301" y="0"/>
                  <a:pt x="6301" y="0"/>
                </a:cubicBezTo>
                <a:cubicBezTo>
                  <a:pt x="5476" y="0"/>
                  <a:pt x="5647" y="652"/>
                  <a:pt x="5585" y="761"/>
                </a:cubicBezTo>
                <a:cubicBezTo>
                  <a:pt x="5585" y="2842"/>
                  <a:pt x="3374" y="4473"/>
                  <a:pt x="3374" y="4473"/>
                </a:cubicBezTo>
                <a:lnTo>
                  <a:pt x="3374" y="10375"/>
                </a:lnTo>
                <a:cubicBezTo>
                  <a:pt x="3374" y="10958"/>
                  <a:pt x="4168" y="11168"/>
                  <a:pt x="4480" y="11168"/>
                </a:cubicBezTo>
                <a:lnTo>
                  <a:pt x="8948" y="11168"/>
                </a:lnTo>
                <a:cubicBezTo>
                  <a:pt x="9368" y="11168"/>
                  <a:pt x="9711" y="10065"/>
                  <a:pt x="9711" y="10065"/>
                </a:cubicBezTo>
                <a:cubicBezTo>
                  <a:pt x="10816" y="6306"/>
                  <a:pt x="10816" y="5188"/>
                  <a:pt x="10816" y="5188"/>
                </a:cubicBezTo>
                <a:cubicBezTo>
                  <a:pt x="10816" y="4411"/>
                  <a:pt x="10069" y="4473"/>
                  <a:pt x="10069" y="4473"/>
                </a:cubicBezTo>
                <a:close/>
                <a:moveTo>
                  <a:pt x="10069" y="4473"/>
                </a:moveTo>
                <a:close/>
                <a:moveTo>
                  <a:pt x="2154" y="4475"/>
                </a:moveTo>
                <a:lnTo>
                  <a:pt x="373" y="4475"/>
                </a:lnTo>
                <a:cubicBezTo>
                  <a:pt x="5" y="4475"/>
                  <a:pt x="0" y="4836"/>
                  <a:pt x="0" y="4836"/>
                </a:cubicBezTo>
                <a:lnTo>
                  <a:pt x="368" y="10789"/>
                </a:lnTo>
                <a:cubicBezTo>
                  <a:pt x="368" y="11168"/>
                  <a:pt x="747" y="11168"/>
                  <a:pt x="747" y="11168"/>
                </a:cubicBezTo>
                <a:lnTo>
                  <a:pt x="2288" y="11168"/>
                </a:lnTo>
                <a:cubicBezTo>
                  <a:pt x="2609" y="11168"/>
                  <a:pt x="2606" y="10917"/>
                  <a:pt x="2606" y="10917"/>
                </a:cubicBezTo>
                <a:lnTo>
                  <a:pt x="2606" y="4927"/>
                </a:lnTo>
                <a:cubicBezTo>
                  <a:pt x="2606" y="4469"/>
                  <a:pt x="2154" y="4475"/>
                  <a:pt x="2154" y="4475"/>
                </a:cubicBezTo>
                <a:close/>
                <a:moveTo>
                  <a:pt x="2154" y="4475"/>
                </a:moveTo>
                <a:close/>
              </a:path>
            </a:pathLst>
          </a:custGeom>
          <a:solidFill>
            <a:srgbClr val="E10707"/>
          </a:solidFill>
          <a:ln w="57150" cap="rnd">
            <a:noFill/>
            <a:prstDash val="solid"/>
            <a:round/>
          </a:ln>
          <a:effectLst>
            <a:outerShdw blurRad="50800" dist="50800" dir="5400000" algn="c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3765"/>
            <a:endParaRPr lang="en-US" sz="1200" b="1" dirty="0">
              <a:solidFill>
                <a:schemeClr val="tx1">
                  <a:lumMod val="10000"/>
                  <a:lumOff val="9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9" name="矩形: 圆角 32"/>
          <p:cNvSpPr/>
          <p:nvPr/>
        </p:nvSpPr>
        <p:spPr>
          <a:xfrm>
            <a:off x="1207200" y="4046526"/>
            <a:ext cx="1103437" cy="47069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1341884" y="3991731"/>
            <a:ext cx="61934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（</a:t>
            </a:r>
            <a:r>
              <a:rPr lang="en-US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4</a:t>
            </a:r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）人工智能时代的通用语言</a:t>
            </a:r>
            <a:endParaRPr lang="zh-CN" altLang="zh-CN" b="1" dirty="0">
              <a:latin typeface="黑体" panose="02010609060101010101" charset="-122"/>
              <a:ea typeface="黑体" panose="02010609060101010101" charset="-122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4283942" cy="741194"/>
            <a:chOff x="1019175" y="847725"/>
            <a:chExt cx="3533775" cy="741194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为什么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选择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Python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做数据分析</a:t>
              </a:r>
              <a:endPara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1" name="矩形: 圆角 21"/>
          <p:cNvSpPr/>
          <p:nvPr/>
        </p:nvSpPr>
        <p:spPr>
          <a:xfrm>
            <a:off x="1152590" y="3330229"/>
            <a:ext cx="9776012" cy="1624774"/>
          </a:xfrm>
          <a:prstGeom prst="roundRect">
            <a:avLst>
              <a:gd name="adj" fmla="val 8500"/>
            </a:avLst>
          </a:prstGeom>
          <a:solidFill>
            <a:schemeClr val="tx1">
              <a:alpha val="5000"/>
            </a:schemeClr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3765"/>
            <a:endParaRPr lang="zh-CN" altLang="en-US" sz="1200" b="1">
              <a:solidFill>
                <a:schemeClr val="tx1">
                  <a:lumMod val="10000"/>
                  <a:lumOff val="9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2407791" y="3500419"/>
            <a:ext cx="81519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Python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作为一门胶水语言，能够以多种方式与其他语言（比如</a:t>
            </a:r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C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、</a:t>
            </a:r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Java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等）的组件“粘连”在一起，可以</a:t>
            </a:r>
            <a:r>
              <a:rPr lang="zh-CN" altLang="zh-CN" sz="16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轻松地操作其它语言编写的库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，这就意味着用户可以根据需要给</a:t>
            </a:r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Python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程序添加功能，或者在其它环境系统中使用</a:t>
            </a:r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Python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语言。</a:t>
            </a:r>
            <a:endParaRPr lang="zh-CN" altLang="zh-CN" sz="16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43" name="iconfont-1054-809963"/>
          <p:cNvSpPr/>
          <p:nvPr/>
        </p:nvSpPr>
        <p:spPr>
          <a:xfrm>
            <a:off x="1533520" y="3867177"/>
            <a:ext cx="433843" cy="412753"/>
          </a:xfrm>
          <a:custGeom>
            <a:avLst/>
            <a:gdLst>
              <a:gd name="T0" fmla="*/ 10069 w 10816"/>
              <a:gd name="T1" fmla="*/ 4473 h 11168"/>
              <a:gd name="T2" fmla="*/ 7095 w 10816"/>
              <a:gd name="T3" fmla="*/ 4473 h 11168"/>
              <a:gd name="T4" fmla="*/ 6301 w 10816"/>
              <a:gd name="T5" fmla="*/ 0 h 11168"/>
              <a:gd name="T6" fmla="*/ 5585 w 10816"/>
              <a:gd name="T7" fmla="*/ 761 h 11168"/>
              <a:gd name="T8" fmla="*/ 3374 w 10816"/>
              <a:gd name="T9" fmla="*/ 4473 h 11168"/>
              <a:gd name="T10" fmla="*/ 3374 w 10816"/>
              <a:gd name="T11" fmla="*/ 10375 h 11168"/>
              <a:gd name="T12" fmla="*/ 4480 w 10816"/>
              <a:gd name="T13" fmla="*/ 11168 h 11168"/>
              <a:gd name="T14" fmla="*/ 8948 w 10816"/>
              <a:gd name="T15" fmla="*/ 11168 h 11168"/>
              <a:gd name="T16" fmla="*/ 9711 w 10816"/>
              <a:gd name="T17" fmla="*/ 10065 h 11168"/>
              <a:gd name="T18" fmla="*/ 10816 w 10816"/>
              <a:gd name="T19" fmla="*/ 5188 h 11168"/>
              <a:gd name="T20" fmla="*/ 10069 w 10816"/>
              <a:gd name="T21" fmla="*/ 4473 h 11168"/>
              <a:gd name="T22" fmla="*/ 10069 w 10816"/>
              <a:gd name="T23" fmla="*/ 4473 h 11168"/>
              <a:gd name="T24" fmla="*/ 2154 w 10816"/>
              <a:gd name="T25" fmla="*/ 4475 h 11168"/>
              <a:gd name="T26" fmla="*/ 373 w 10816"/>
              <a:gd name="T27" fmla="*/ 4475 h 11168"/>
              <a:gd name="T28" fmla="*/ 0 w 10816"/>
              <a:gd name="T29" fmla="*/ 4836 h 11168"/>
              <a:gd name="T30" fmla="*/ 368 w 10816"/>
              <a:gd name="T31" fmla="*/ 10789 h 11168"/>
              <a:gd name="T32" fmla="*/ 747 w 10816"/>
              <a:gd name="T33" fmla="*/ 11168 h 11168"/>
              <a:gd name="T34" fmla="*/ 2288 w 10816"/>
              <a:gd name="T35" fmla="*/ 11168 h 11168"/>
              <a:gd name="T36" fmla="*/ 2606 w 10816"/>
              <a:gd name="T37" fmla="*/ 10917 h 11168"/>
              <a:gd name="T38" fmla="*/ 2606 w 10816"/>
              <a:gd name="T39" fmla="*/ 4927 h 11168"/>
              <a:gd name="T40" fmla="*/ 2154 w 10816"/>
              <a:gd name="T41" fmla="*/ 4475 h 11168"/>
              <a:gd name="T42" fmla="*/ 2154 w 10816"/>
              <a:gd name="T43" fmla="*/ 4475 h 1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0816" h="11168">
                <a:moveTo>
                  <a:pt x="10069" y="4473"/>
                </a:moveTo>
                <a:lnTo>
                  <a:pt x="7095" y="4473"/>
                </a:lnTo>
                <a:cubicBezTo>
                  <a:pt x="8247" y="217"/>
                  <a:pt x="6301" y="0"/>
                  <a:pt x="6301" y="0"/>
                </a:cubicBezTo>
                <a:cubicBezTo>
                  <a:pt x="5476" y="0"/>
                  <a:pt x="5647" y="652"/>
                  <a:pt x="5585" y="761"/>
                </a:cubicBezTo>
                <a:cubicBezTo>
                  <a:pt x="5585" y="2842"/>
                  <a:pt x="3374" y="4473"/>
                  <a:pt x="3374" y="4473"/>
                </a:cubicBezTo>
                <a:lnTo>
                  <a:pt x="3374" y="10375"/>
                </a:lnTo>
                <a:cubicBezTo>
                  <a:pt x="3374" y="10958"/>
                  <a:pt x="4168" y="11168"/>
                  <a:pt x="4480" y="11168"/>
                </a:cubicBezTo>
                <a:lnTo>
                  <a:pt x="8948" y="11168"/>
                </a:lnTo>
                <a:cubicBezTo>
                  <a:pt x="9368" y="11168"/>
                  <a:pt x="9711" y="10065"/>
                  <a:pt x="9711" y="10065"/>
                </a:cubicBezTo>
                <a:cubicBezTo>
                  <a:pt x="10816" y="6306"/>
                  <a:pt x="10816" y="5188"/>
                  <a:pt x="10816" y="5188"/>
                </a:cubicBezTo>
                <a:cubicBezTo>
                  <a:pt x="10816" y="4411"/>
                  <a:pt x="10069" y="4473"/>
                  <a:pt x="10069" y="4473"/>
                </a:cubicBezTo>
                <a:close/>
                <a:moveTo>
                  <a:pt x="10069" y="4473"/>
                </a:moveTo>
                <a:close/>
                <a:moveTo>
                  <a:pt x="2154" y="4475"/>
                </a:moveTo>
                <a:lnTo>
                  <a:pt x="373" y="4475"/>
                </a:lnTo>
                <a:cubicBezTo>
                  <a:pt x="5" y="4475"/>
                  <a:pt x="0" y="4836"/>
                  <a:pt x="0" y="4836"/>
                </a:cubicBezTo>
                <a:lnTo>
                  <a:pt x="368" y="10789"/>
                </a:lnTo>
                <a:cubicBezTo>
                  <a:pt x="368" y="11168"/>
                  <a:pt x="747" y="11168"/>
                  <a:pt x="747" y="11168"/>
                </a:cubicBezTo>
                <a:lnTo>
                  <a:pt x="2288" y="11168"/>
                </a:lnTo>
                <a:cubicBezTo>
                  <a:pt x="2609" y="11168"/>
                  <a:pt x="2606" y="10917"/>
                  <a:pt x="2606" y="10917"/>
                </a:cubicBezTo>
                <a:lnTo>
                  <a:pt x="2606" y="4927"/>
                </a:lnTo>
                <a:cubicBezTo>
                  <a:pt x="2606" y="4469"/>
                  <a:pt x="2154" y="4475"/>
                  <a:pt x="2154" y="4475"/>
                </a:cubicBezTo>
                <a:close/>
                <a:moveTo>
                  <a:pt x="2154" y="4475"/>
                </a:moveTo>
                <a:close/>
              </a:path>
            </a:pathLst>
          </a:custGeom>
          <a:solidFill>
            <a:srgbClr val="E10707"/>
          </a:solidFill>
          <a:ln w="57150" cap="rnd">
            <a:noFill/>
            <a:prstDash val="solid"/>
            <a:round/>
          </a:ln>
          <a:effectLst>
            <a:outerShdw blurRad="50800" dist="50800" dir="5400000" algn="c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3765"/>
            <a:endParaRPr lang="en-US" sz="1200" b="1" dirty="0">
              <a:solidFill>
                <a:schemeClr val="tx1">
                  <a:lumMod val="10000"/>
                  <a:lumOff val="9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4" name="矩形: 圆角 32"/>
          <p:cNvSpPr/>
          <p:nvPr/>
        </p:nvSpPr>
        <p:spPr>
          <a:xfrm>
            <a:off x="1152590" y="2730045"/>
            <a:ext cx="1103437" cy="47069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1287274" y="2675250"/>
            <a:ext cx="56715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（</a:t>
            </a:r>
            <a:r>
              <a:rPr lang="en-US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5</a:t>
            </a:r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）方便对接其他语言</a:t>
            </a:r>
            <a:endParaRPr lang="zh-CN" altLang="zh-CN" b="1" dirty="0">
              <a:latin typeface="黑体" panose="02010609060101010101" charset="-122"/>
              <a:ea typeface="黑体" panose="02010609060101010101" charset="-122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17" name="原创设计师QQ598969553          _3"/>
          <p:cNvSpPr/>
          <p:nvPr/>
        </p:nvSpPr>
        <p:spPr>
          <a:xfrm>
            <a:off x="1019175" y="2162734"/>
            <a:ext cx="4590731" cy="3724882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8" name="原创设计师QQ598969553          _4"/>
          <p:cNvSpPr/>
          <p:nvPr/>
        </p:nvSpPr>
        <p:spPr>
          <a:xfrm>
            <a:off x="1359418" y="3746576"/>
            <a:ext cx="39102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了解</a:t>
            </a:r>
            <a:r>
              <a:rPr lang="en-US" altLang="zh-CN" sz="20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Anaconda</a:t>
            </a:r>
            <a:r>
              <a:rPr lang="zh-CN" altLang="zh-CN" sz="20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工具</a:t>
            </a: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，能够说出</a:t>
            </a:r>
            <a:r>
              <a:rPr lang="en-US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Anaconda</a:t>
            </a: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工具有哪些特点</a:t>
            </a:r>
            <a:endParaRPr lang="en-US" altLang="zh-CN" sz="20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20" name="原创设计师QQ598969553          _7"/>
          <p:cNvSpPr txBox="1"/>
          <p:nvPr/>
        </p:nvSpPr>
        <p:spPr>
          <a:xfrm>
            <a:off x="1019176" y="3089692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4283942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5.Anaconda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工具简介</a:t>
              </a:r>
              <a:endPara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4283942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5.Anaconda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工具简介</a:t>
              </a:r>
              <a:endPara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27" t="20584" r="27020" b="21407"/>
          <a:stretch>
            <a:fillRect/>
          </a:stretch>
        </p:blipFill>
        <p:spPr bwMode="auto">
          <a:xfrm>
            <a:off x="7319342" y="2853730"/>
            <a:ext cx="3744416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本框 10"/>
          <p:cNvSpPr txBox="1"/>
          <p:nvPr/>
        </p:nvSpPr>
        <p:spPr>
          <a:xfrm>
            <a:off x="1143691" y="2307861"/>
            <a:ext cx="5815611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0">
              <a:lnSpc>
                <a:spcPct val="150000"/>
              </a:lnSpc>
              <a:defRPr sz="20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en-US" altLang="zh-CN" dirty="0">
                <a:solidFill>
                  <a:srgbClr val="1369B2"/>
                </a:solidFill>
              </a:rPr>
              <a:t>Anaconda</a:t>
            </a:r>
            <a:r>
              <a:rPr lang="zh-CN" altLang="zh-CN" dirty="0"/>
              <a:t>是目前比较流行的用于</a:t>
            </a:r>
            <a:r>
              <a:rPr lang="zh-CN" altLang="zh-CN" dirty="0">
                <a:solidFill>
                  <a:srgbClr val="1369B2"/>
                </a:solidFill>
              </a:rPr>
              <a:t>数据分析的开发工具</a:t>
            </a:r>
            <a:r>
              <a:rPr lang="zh-CN" altLang="zh-CN" dirty="0"/>
              <a:t>，它</a:t>
            </a:r>
            <a:r>
              <a:rPr lang="zh-CN" altLang="zh-CN" dirty="0">
                <a:solidFill>
                  <a:srgbClr val="1369B2"/>
                </a:solidFill>
              </a:rPr>
              <a:t>包含了</a:t>
            </a:r>
            <a:r>
              <a:rPr lang="en-US" altLang="zh-CN" dirty="0">
                <a:solidFill>
                  <a:srgbClr val="1369B2"/>
                </a:solidFill>
              </a:rPr>
              <a:t>Conda</a:t>
            </a:r>
            <a:r>
              <a:rPr lang="zh-CN" altLang="zh-CN" dirty="0"/>
              <a:t>（开源的包管理器和环境管理器）、</a:t>
            </a:r>
            <a:r>
              <a:rPr lang="en-US" altLang="zh-CN" dirty="0">
                <a:solidFill>
                  <a:srgbClr val="1369B2"/>
                </a:solidFill>
              </a:rPr>
              <a:t>Python</a:t>
            </a:r>
            <a:r>
              <a:rPr lang="zh-CN" altLang="zh-CN" dirty="0"/>
              <a:t>、</a:t>
            </a:r>
            <a:r>
              <a:rPr lang="zh-CN" altLang="zh-CN" dirty="0">
                <a:solidFill>
                  <a:srgbClr val="1369B2"/>
                </a:solidFill>
              </a:rPr>
              <a:t>数百个科学计算包或库及其依赖项</a:t>
            </a:r>
            <a:r>
              <a:rPr lang="zh-CN" altLang="zh-CN" dirty="0"/>
              <a:t>，可以通过</a:t>
            </a:r>
            <a:r>
              <a:rPr lang="en-US" altLang="zh-CN" dirty="0"/>
              <a:t>Conda</a:t>
            </a:r>
            <a:r>
              <a:rPr lang="zh-CN" altLang="zh-CN" dirty="0"/>
              <a:t>工具便捷地获取和管理包或库，同时能够对开发环境进行统一</a:t>
            </a:r>
            <a:r>
              <a:rPr lang="zh-CN" altLang="zh-CN" dirty="0" smtClean="0"/>
              <a:t>管理</a:t>
            </a:r>
            <a:r>
              <a:rPr lang="zh-CN" altLang="en-US" dirty="0"/>
              <a:t>。</a:t>
            </a:r>
            <a:r>
              <a:rPr lang="zh-CN" altLang="zh-CN" dirty="0" smtClean="0"/>
              <a:t>此外</a:t>
            </a:r>
            <a:r>
              <a:rPr lang="zh-CN" altLang="en-US" dirty="0" smtClean="0"/>
              <a:t>，</a:t>
            </a:r>
            <a:r>
              <a:rPr lang="zh-CN" altLang="zh-CN" dirty="0" smtClean="0">
                <a:solidFill>
                  <a:srgbClr val="1369B2"/>
                </a:solidFill>
              </a:rPr>
              <a:t>它</a:t>
            </a:r>
            <a:r>
              <a:rPr lang="zh-CN" altLang="zh-CN" dirty="0">
                <a:solidFill>
                  <a:srgbClr val="1369B2"/>
                </a:solidFill>
              </a:rPr>
              <a:t>默认安装了很多工具</a:t>
            </a:r>
            <a:r>
              <a:rPr lang="zh-CN" altLang="zh-CN" dirty="0"/>
              <a:t>，包括</a:t>
            </a:r>
            <a:r>
              <a:rPr lang="en-US" altLang="zh-CN" dirty="0" err="1"/>
              <a:t>IPython</a:t>
            </a:r>
            <a:r>
              <a:rPr lang="zh-CN" altLang="zh-CN" dirty="0"/>
              <a:t>、</a:t>
            </a:r>
            <a:r>
              <a:rPr lang="en-US" altLang="zh-CN" dirty="0"/>
              <a:t>Jupyter Notebook</a:t>
            </a:r>
            <a:r>
              <a:rPr lang="zh-CN" altLang="zh-CN" dirty="0"/>
              <a:t>等。</a:t>
            </a:r>
            <a:endParaRPr lang="zh-CN" altLang="zh-CN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4283942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5.Anaconda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工具简介</a:t>
              </a:r>
              <a:endPara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4943078" y="2345519"/>
            <a:ext cx="6623987" cy="630006"/>
            <a:chOff x="5700488" y="1257228"/>
            <a:chExt cx="6623987" cy="630006"/>
          </a:xfrm>
        </p:grpSpPr>
        <p:grpSp>
          <p:nvGrpSpPr>
            <p:cNvPr id="9" name="组合 8"/>
            <p:cNvGrpSpPr/>
            <p:nvPr/>
          </p:nvGrpSpPr>
          <p:grpSpPr>
            <a:xfrm>
              <a:off x="5700488" y="1259293"/>
              <a:ext cx="5904656" cy="627941"/>
              <a:chOff x="6270335" y="1452692"/>
              <a:chExt cx="5904656" cy="627941"/>
            </a:xfrm>
          </p:grpSpPr>
          <p:sp>
            <p:nvSpPr>
              <p:cNvPr id="13" name="iślíďé"/>
              <p:cNvSpPr/>
              <p:nvPr/>
            </p:nvSpPr>
            <p:spPr>
              <a:xfrm>
                <a:off x="6270335" y="1452692"/>
                <a:ext cx="638175" cy="573999"/>
              </a:xfrm>
              <a:prstGeom prst="rect">
                <a:avLst/>
              </a:prstGeom>
              <a:noFill/>
              <a:ln w="3810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/>
              </a:bodyPr>
              <a:lstStyle/>
              <a:p>
                <a:pPr algn="ctr" defTabSz="914400"/>
                <a:r>
                  <a:rPr lang="en-US" altLang="zh-CN" b="1" dirty="0">
                    <a:solidFill>
                      <a:schemeClr val="tx1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+mn-ea"/>
                    <a:sym typeface="+mn-lt"/>
                  </a:rPr>
                  <a:t>01</a:t>
                </a:r>
                <a:endParaRPr lang="zh-CN" altLang="en-US" b="1" dirty="0">
                  <a:solidFill>
                    <a:schemeClr val="tx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ea"/>
                  <a:sym typeface="+mn-lt"/>
                </a:endParaRPr>
              </a:p>
            </p:txBody>
          </p:sp>
          <p:cxnSp>
            <p:nvCxnSpPr>
              <p:cNvPr id="14" name="直接连接符 25"/>
              <p:cNvCxnSpPr/>
              <p:nvPr/>
            </p:nvCxnSpPr>
            <p:spPr>
              <a:xfrm>
                <a:off x="6522534" y="2080633"/>
                <a:ext cx="5652457" cy="0"/>
              </a:xfrm>
              <a:prstGeom prst="line">
                <a:avLst/>
              </a:prstGeom>
              <a:ln w="28575">
                <a:solidFill>
                  <a:srgbClr val="CC030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文本框 11"/>
            <p:cNvSpPr txBox="1"/>
            <p:nvPr/>
          </p:nvSpPr>
          <p:spPr>
            <a:xfrm>
              <a:off x="6420568" y="1257228"/>
              <a:ext cx="59039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ea"/>
                </a:rPr>
                <a:t>综合性强</a:t>
              </a:r>
              <a:endPara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4958125" y="3276960"/>
            <a:ext cx="6623987" cy="630006"/>
            <a:chOff x="5700488" y="1257228"/>
            <a:chExt cx="6623987" cy="630006"/>
          </a:xfrm>
        </p:grpSpPr>
        <p:grpSp>
          <p:nvGrpSpPr>
            <p:cNvPr id="16" name="组合 15"/>
            <p:cNvGrpSpPr/>
            <p:nvPr/>
          </p:nvGrpSpPr>
          <p:grpSpPr>
            <a:xfrm>
              <a:off x="5700488" y="1259293"/>
              <a:ext cx="5904656" cy="627941"/>
              <a:chOff x="6270335" y="1452692"/>
              <a:chExt cx="5904656" cy="627941"/>
            </a:xfrm>
          </p:grpSpPr>
          <p:sp>
            <p:nvSpPr>
              <p:cNvPr id="18" name="iślíďé"/>
              <p:cNvSpPr/>
              <p:nvPr/>
            </p:nvSpPr>
            <p:spPr>
              <a:xfrm>
                <a:off x="6270335" y="1452692"/>
                <a:ext cx="638175" cy="573999"/>
              </a:xfrm>
              <a:prstGeom prst="rect">
                <a:avLst/>
              </a:prstGeom>
              <a:noFill/>
              <a:ln w="3810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/>
              </a:bodyPr>
              <a:lstStyle/>
              <a:p>
                <a:pPr algn="ctr" defTabSz="914400"/>
                <a:r>
                  <a:rPr lang="en-US" altLang="zh-CN" b="1" dirty="0">
                    <a:solidFill>
                      <a:schemeClr val="tx1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+mn-ea"/>
                    <a:sym typeface="+mn-lt"/>
                  </a:rPr>
                  <a:t>02</a:t>
                </a:r>
                <a:endParaRPr lang="zh-CN" altLang="en-US" b="1" dirty="0">
                  <a:solidFill>
                    <a:schemeClr val="tx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ea"/>
                  <a:sym typeface="+mn-lt"/>
                </a:endParaRPr>
              </a:p>
            </p:txBody>
          </p:sp>
          <p:cxnSp>
            <p:nvCxnSpPr>
              <p:cNvPr id="19" name="直接连接符 25"/>
              <p:cNvCxnSpPr/>
              <p:nvPr/>
            </p:nvCxnSpPr>
            <p:spPr>
              <a:xfrm>
                <a:off x="6522534" y="2080633"/>
                <a:ext cx="5652457" cy="0"/>
              </a:xfrm>
              <a:prstGeom prst="line">
                <a:avLst/>
              </a:prstGeom>
              <a:ln w="28575">
                <a:solidFill>
                  <a:srgbClr val="CC030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文本框 16"/>
            <p:cNvSpPr txBox="1"/>
            <p:nvPr/>
          </p:nvSpPr>
          <p:spPr>
            <a:xfrm>
              <a:off x="6420568" y="1257228"/>
              <a:ext cx="59039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ea"/>
                </a:rPr>
                <a:t>灵活的环境管理</a:t>
              </a:r>
              <a:endPara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4979543" y="4208401"/>
            <a:ext cx="6623987" cy="630006"/>
            <a:chOff x="5700488" y="1257228"/>
            <a:chExt cx="6623987" cy="630006"/>
          </a:xfrm>
        </p:grpSpPr>
        <p:grpSp>
          <p:nvGrpSpPr>
            <p:cNvPr id="22" name="组合 21"/>
            <p:cNvGrpSpPr/>
            <p:nvPr/>
          </p:nvGrpSpPr>
          <p:grpSpPr>
            <a:xfrm>
              <a:off x="5700488" y="1259293"/>
              <a:ext cx="5904656" cy="627941"/>
              <a:chOff x="6270335" y="1452692"/>
              <a:chExt cx="5904656" cy="627941"/>
            </a:xfrm>
          </p:grpSpPr>
          <p:sp>
            <p:nvSpPr>
              <p:cNvPr id="26" name="iślíďé"/>
              <p:cNvSpPr/>
              <p:nvPr/>
            </p:nvSpPr>
            <p:spPr>
              <a:xfrm>
                <a:off x="6270335" y="1452692"/>
                <a:ext cx="638175" cy="573999"/>
              </a:xfrm>
              <a:prstGeom prst="rect">
                <a:avLst/>
              </a:prstGeom>
              <a:noFill/>
              <a:ln w="3810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/>
              </a:bodyPr>
              <a:lstStyle/>
              <a:p>
                <a:pPr algn="ctr" defTabSz="914400"/>
                <a:r>
                  <a:rPr lang="en-US" altLang="zh-CN" b="1" dirty="0">
                    <a:solidFill>
                      <a:schemeClr val="tx1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+mn-ea"/>
                    <a:sym typeface="+mn-lt"/>
                  </a:rPr>
                  <a:t>03</a:t>
                </a:r>
                <a:endParaRPr lang="zh-CN" altLang="en-US" b="1" dirty="0">
                  <a:solidFill>
                    <a:schemeClr val="tx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ea"/>
                  <a:sym typeface="+mn-lt"/>
                </a:endParaRPr>
              </a:p>
            </p:txBody>
          </p:sp>
          <p:cxnSp>
            <p:nvCxnSpPr>
              <p:cNvPr id="27" name="直接连接符 25"/>
              <p:cNvCxnSpPr/>
              <p:nvPr/>
            </p:nvCxnSpPr>
            <p:spPr>
              <a:xfrm>
                <a:off x="6522534" y="2080633"/>
                <a:ext cx="5652457" cy="0"/>
              </a:xfrm>
              <a:prstGeom prst="line">
                <a:avLst/>
              </a:prstGeom>
              <a:ln w="28575">
                <a:solidFill>
                  <a:srgbClr val="CC030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文本框 24"/>
            <p:cNvSpPr txBox="1"/>
            <p:nvPr/>
          </p:nvSpPr>
          <p:spPr>
            <a:xfrm>
              <a:off x="6420568" y="1257228"/>
              <a:ext cx="59039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ea"/>
                </a:rPr>
                <a:t>便捷的工具</a:t>
              </a:r>
              <a:endPara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4983471" y="5092914"/>
            <a:ext cx="6623987" cy="630006"/>
            <a:chOff x="5700488" y="1257228"/>
            <a:chExt cx="6623987" cy="630006"/>
          </a:xfrm>
        </p:grpSpPr>
        <p:grpSp>
          <p:nvGrpSpPr>
            <p:cNvPr id="29" name="组合 28"/>
            <p:cNvGrpSpPr/>
            <p:nvPr/>
          </p:nvGrpSpPr>
          <p:grpSpPr>
            <a:xfrm>
              <a:off x="5700488" y="1259293"/>
              <a:ext cx="5904656" cy="627941"/>
              <a:chOff x="6270335" y="1452692"/>
              <a:chExt cx="5904656" cy="627941"/>
            </a:xfrm>
          </p:grpSpPr>
          <p:sp>
            <p:nvSpPr>
              <p:cNvPr id="32" name="iślíďé"/>
              <p:cNvSpPr/>
              <p:nvPr/>
            </p:nvSpPr>
            <p:spPr>
              <a:xfrm>
                <a:off x="6270335" y="1452692"/>
                <a:ext cx="638175" cy="573999"/>
              </a:xfrm>
              <a:prstGeom prst="rect">
                <a:avLst/>
              </a:prstGeom>
              <a:noFill/>
              <a:ln w="38100" cap="rnd">
                <a:noFill/>
                <a:prstDash val="solid"/>
                <a:round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normAutofit/>
              </a:bodyPr>
              <a:lstStyle/>
              <a:p>
                <a:pPr algn="ctr" defTabSz="914400"/>
                <a:r>
                  <a:rPr lang="en-US" altLang="zh-CN" b="1" dirty="0">
                    <a:solidFill>
                      <a:schemeClr val="tx1"/>
                    </a:solidFill>
                    <a:latin typeface="思源黑体 CN Bold" panose="020B0800000000000000" pitchFamily="34" charset="-122"/>
                    <a:ea typeface="思源黑体 CN Bold" panose="020B0800000000000000" pitchFamily="34" charset="-122"/>
                    <a:cs typeface="+mn-ea"/>
                    <a:sym typeface="+mn-lt"/>
                  </a:rPr>
                  <a:t>04</a:t>
                </a:r>
                <a:endParaRPr lang="zh-CN" altLang="en-US" b="1" dirty="0">
                  <a:solidFill>
                    <a:schemeClr val="tx1"/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ea"/>
                  <a:sym typeface="+mn-lt"/>
                </a:endParaRPr>
              </a:p>
            </p:txBody>
          </p:sp>
          <p:cxnSp>
            <p:nvCxnSpPr>
              <p:cNvPr id="33" name="直接连接符 25"/>
              <p:cNvCxnSpPr/>
              <p:nvPr/>
            </p:nvCxnSpPr>
            <p:spPr>
              <a:xfrm>
                <a:off x="6522534" y="2080633"/>
                <a:ext cx="5652457" cy="0"/>
              </a:xfrm>
              <a:prstGeom prst="line">
                <a:avLst/>
              </a:prstGeom>
              <a:ln w="28575">
                <a:solidFill>
                  <a:srgbClr val="CC030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文本框 29"/>
            <p:cNvSpPr txBox="1"/>
            <p:nvPr/>
          </p:nvSpPr>
          <p:spPr>
            <a:xfrm>
              <a:off x="6420568" y="1257228"/>
              <a:ext cx="59039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思源黑体 CN Bold" panose="020B0800000000000000" pitchFamily="34" charset="-122"/>
                  <a:ea typeface="思源黑体 CN Bold" panose="020B0800000000000000" pitchFamily="34" charset="-122"/>
                  <a:cs typeface="+mn-ea"/>
                </a:rPr>
                <a:t>支持跨平台</a:t>
              </a:r>
              <a:endParaRPr lang="zh-CN" alt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39" name="iconfont-1054-809963"/>
          <p:cNvSpPr/>
          <p:nvPr/>
        </p:nvSpPr>
        <p:spPr>
          <a:xfrm>
            <a:off x="1682141" y="3253269"/>
            <a:ext cx="2185422" cy="2079184"/>
          </a:xfrm>
          <a:custGeom>
            <a:avLst/>
            <a:gdLst>
              <a:gd name="T0" fmla="*/ 10069 w 10816"/>
              <a:gd name="T1" fmla="*/ 4473 h 11168"/>
              <a:gd name="T2" fmla="*/ 7095 w 10816"/>
              <a:gd name="T3" fmla="*/ 4473 h 11168"/>
              <a:gd name="T4" fmla="*/ 6301 w 10816"/>
              <a:gd name="T5" fmla="*/ 0 h 11168"/>
              <a:gd name="T6" fmla="*/ 5585 w 10816"/>
              <a:gd name="T7" fmla="*/ 761 h 11168"/>
              <a:gd name="T8" fmla="*/ 3374 w 10816"/>
              <a:gd name="T9" fmla="*/ 4473 h 11168"/>
              <a:gd name="T10" fmla="*/ 3374 w 10816"/>
              <a:gd name="T11" fmla="*/ 10375 h 11168"/>
              <a:gd name="T12" fmla="*/ 4480 w 10816"/>
              <a:gd name="T13" fmla="*/ 11168 h 11168"/>
              <a:gd name="T14" fmla="*/ 8948 w 10816"/>
              <a:gd name="T15" fmla="*/ 11168 h 11168"/>
              <a:gd name="T16" fmla="*/ 9711 w 10816"/>
              <a:gd name="T17" fmla="*/ 10065 h 11168"/>
              <a:gd name="T18" fmla="*/ 10816 w 10816"/>
              <a:gd name="T19" fmla="*/ 5188 h 11168"/>
              <a:gd name="T20" fmla="*/ 10069 w 10816"/>
              <a:gd name="T21" fmla="*/ 4473 h 11168"/>
              <a:gd name="T22" fmla="*/ 10069 w 10816"/>
              <a:gd name="T23" fmla="*/ 4473 h 11168"/>
              <a:gd name="T24" fmla="*/ 2154 w 10816"/>
              <a:gd name="T25" fmla="*/ 4475 h 11168"/>
              <a:gd name="T26" fmla="*/ 373 w 10816"/>
              <a:gd name="T27" fmla="*/ 4475 h 11168"/>
              <a:gd name="T28" fmla="*/ 0 w 10816"/>
              <a:gd name="T29" fmla="*/ 4836 h 11168"/>
              <a:gd name="T30" fmla="*/ 368 w 10816"/>
              <a:gd name="T31" fmla="*/ 10789 h 11168"/>
              <a:gd name="T32" fmla="*/ 747 w 10816"/>
              <a:gd name="T33" fmla="*/ 11168 h 11168"/>
              <a:gd name="T34" fmla="*/ 2288 w 10816"/>
              <a:gd name="T35" fmla="*/ 11168 h 11168"/>
              <a:gd name="T36" fmla="*/ 2606 w 10816"/>
              <a:gd name="T37" fmla="*/ 10917 h 11168"/>
              <a:gd name="T38" fmla="*/ 2606 w 10816"/>
              <a:gd name="T39" fmla="*/ 4927 h 11168"/>
              <a:gd name="T40" fmla="*/ 2154 w 10816"/>
              <a:gd name="T41" fmla="*/ 4475 h 11168"/>
              <a:gd name="T42" fmla="*/ 2154 w 10816"/>
              <a:gd name="T43" fmla="*/ 4475 h 1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0816" h="11168">
                <a:moveTo>
                  <a:pt x="10069" y="4473"/>
                </a:moveTo>
                <a:lnTo>
                  <a:pt x="7095" y="4473"/>
                </a:lnTo>
                <a:cubicBezTo>
                  <a:pt x="8247" y="217"/>
                  <a:pt x="6301" y="0"/>
                  <a:pt x="6301" y="0"/>
                </a:cubicBezTo>
                <a:cubicBezTo>
                  <a:pt x="5476" y="0"/>
                  <a:pt x="5647" y="652"/>
                  <a:pt x="5585" y="761"/>
                </a:cubicBezTo>
                <a:cubicBezTo>
                  <a:pt x="5585" y="2842"/>
                  <a:pt x="3374" y="4473"/>
                  <a:pt x="3374" y="4473"/>
                </a:cubicBezTo>
                <a:lnTo>
                  <a:pt x="3374" y="10375"/>
                </a:lnTo>
                <a:cubicBezTo>
                  <a:pt x="3374" y="10958"/>
                  <a:pt x="4168" y="11168"/>
                  <a:pt x="4480" y="11168"/>
                </a:cubicBezTo>
                <a:lnTo>
                  <a:pt x="8948" y="11168"/>
                </a:lnTo>
                <a:cubicBezTo>
                  <a:pt x="9368" y="11168"/>
                  <a:pt x="9711" y="10065"/>
                  <a:pt x="9711" y="10065"/>
                </a:cubicBezTo>
                <a:cubicBezTo>
                  <a:pt x="10816" y="6306"/>
                  <a:pt x="10816" y="5188"/>
                  <a:pt x="10816" y="5188"/>
                </a:cubicBezTo>
                <a:cubicBezTo>
                  <a:pt x="10816" y="4411"/>
                  <a:pt x="10069" y="4473"/>
                  <a:pt x="10069" y="4473"/>
                </a:cubicBezTo>
                <a:close/>
                <a:moveTo>
                  <a:pt x="10069" y="4473"/>
                </a:moveTo>
                <a:close/>
                <a:moveTo>
                  <a:pt x="2154" y="4475"/>
                </a:moveTo>
                <a:lnTo>
                  <a:pt x="373" y="4475"/>
                </a:lnTo>
                <a:cubicBezTo>
                  <a:pt x="5" y="4475"/>
                  <a:pt x="0" y="4836"/>
                  <a:pt x="0" y="4836"/>
                </a:cubicBezTo>
                <a:lnTo>
                  <a:pt x="368" y="10789"/>
                </a:lnTo>
                <a:cubicBezTo>
                  <a:pt x="368" y="11168"/>
                  <a:pt x="747" y="11168"/>
                  <a:pt x="747" y="11168"/>
                </a:cubicBezTo>
                <a:lnTo>
                  <a:pt x="2288" y="11168"/>
                </a:lnTo>
                <a:cubicBezTo>
                  <a:pt x="2609" y="11168"/>
                  <a:pt x="2606" y="10917"/>
                  <a:pt x="2606" y="10917"/>
                </a:cubicBezTo>
                <a:lnTo>
                  <a:pt x="2606" y="4927"/>
                </a:lnTo>
                <a:cubicBezTo>
                  <a:pt x="2606" y="4469"/>
                  <a:pt x="2154" y="4475"/>
                  <a:pt x="2154" y="4475"/>
                </a:cubicBezTo>
                <a:close/>
                <a:moveTo>
                  <a:pt x="2154" y="4475"/>
                </a:moveTo>
                <a:close/>
              </a:path>
            </a:pathLst>
          </a:custGeom>
          <a:solidFill>
            <a:srgbClr val="C00000"/>
          </a:solidFill>
          <a:ln w="57150" cap="rnd">
            <a:noFill/>
            <a:prstDash val="solid"/>
            <a:round/>
          </a:ln>
          <a:effectLst>
            <a:outerShdw blurRad="50800" dist="50800" dir="5400000" algn="c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3765"/>
            <a:endParaRPr lang="en-US" sz="1200" b="1" dirty="0">
              <a:solidFill>
                <a:schemeClr val="tx1">
                  <a:lumMod val="10000"/>
                  <a:lumOff val="9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0" name="矩形: 圆角 139"/>
          <p:cNvSpPr/>
          <p:nvPr/>
        </p:nvSpPr>
        <p:spPr>
          <a:xfrm>
            <a:off x="1143689" y="1821697"/>
            <a:ext cx="2723873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Anaconda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的特点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4283942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5.Anaconda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工具简介</a:t>
              </a:r>
              <a:endPara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6" name="矩形: 圆角 21"/>
          <p:cNvSpPr/>
          <p:nvPr/>
        </p:nvSpPr>
        <p:spPr>
          <a:xfrm>
            <a:off x="1152590" y="2133650"/>
            <a:ext cx="9776012" cy="1624774"/>
          </a:xfrm>
          <a:prstGeom prst="roundRect">
            <a:avLst>
              <a:gd name="adj" fmla="val 8500"/>
            </a:avLst>
          </a:prstGeom>
          <a:solidFill>
            <a:schemeClr val="tx1">
              <a:alpha val="5000"/>
            </a:schemeClr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3765"/>
            <a:endParaRPr lang="zh-CN" altLang="en-US" sz="1200" b="1">
              <a:solidFill>
                <a:schemeClr val="tx1">
                  <a:lumMod val="10000"/>
                  <a:lumOff val="9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2407791" y="2161207"/>
            <a:ext cx="85192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Anaconda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包含数百</a:t>
            </a:r>
            <a:r>
              <a:rPr lang="zh-CN" altLang="zh-CN" sz="16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个</a:t>
            </a:r>
            <a:r>
              <a:rPr lang="zh-CN" altLang="en-US" sz="16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与</a:t>
            </a:r>
            <a:r>
              <a:rPr lang="zh-CN" altLang="zh-CN" sz="16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数据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科学相关的包或库，其中包括但不限于</a:t>
            </a:r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NumPy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、</a:t>
            </a:r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pandas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、</a:t>
            </a:r>
            <a:r>
              <a:rPr lang="en-US" altLang="zh-CN" sz="16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SciPy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、</a:t>
            </a:r>
            <a:r>
              <a:rPr lang="en-US" altLang="zh-CN" sz="16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scikit-learn</a:t>
            </a:r>
            <a:r>
              <a:rPr lang="zh-CN" altLang="zh-CN" sz="16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等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，这些包和库</a:t>
            </a:r>
            <a:r>
              <a:rPr lang="zh-CN" altLang="zh-CN" sz="16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涵盖了数据处理、机器学习、深度</a:t>
            </a:r>
            <a:r>
              <a:rPr lang="zh-CN" altLang="zh-CN" sz="16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学习、</a:t>
            </a:r>
            <a:r>
              <a:rPr lang="zh-CN" altLang="zh-CN" sz="16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自然语言处理等多个领域，满足了数据科学从业者在各种任务中的需求</a:t>
            </a:r>
            <a:r>
              <a:rPr lang="zh-CN" altLang="zh-CN" sz="16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。</a:t>
            </a:r>
            <a:r>
              <a:rPr lang="en-US" altLang="zh-CN" sz="16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Anaconda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也支持</a:t>
            </a:r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R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语言，提供了丰富的</a:t>
            </a:r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R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语言包和库，使得</a:t>
            </a:r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R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语言开发人员也能够充分利用</a:t>
            </a:r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Anaconda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工具的优势。</a:t>
            </a:r>
            <a:endParaRPr lang="zh-CN" altLang="zh-CN" sz="16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48" name="iconfont-1054-809963"/>
          <p:cNvSpPr/>
          <p:nvPr/>
        </p:nvSpPr>
        <p:spPr>
          <a:xfrm>
            <a:off x="1533520" y="2670598"/>
            <a:ext cx="433843" cy="412753"/>
          </a:xfrm>
          <a:custGeom>
            <a:avLst/>
            <a:gdLst>
              <a:gd name="T0" fmla="*/ 10069 w 10816"/>
              <a:gd name="T1" fmla="*/ 4473 h 11168"/>
              <a:gd name="T2" fmla="*/ 7095 w 10816"/>
              <a:gd name="T3" fmla="*/ 4473 h 11168"/>
              <a:gd name="T4" fmla="*/ 6301 w 10816"/>
              <a:gd name="T5" fmla="*/ 0 h 11168"/>
              <a:gd name="T6" fmla="*/ 5585 w 10816"/>
              <a:gd name="T7" fmla="*/ 761 h 11168"/>
              <a:gd name="T8" fmla="*/ 3374 w 10816"/>
              <a:gd name="T9" fmla="*/ 4473 h 11168"/>
              <a:gd name="T10" fmla="*/ 3374 w 10816"/>
              <a:gd name="T11" fmla="*/ 10375 h 11168"/>
              <a:gd name="T12" fmla="*/ 4480 w 10816"/>
              <a:gd name="T13" fmla="*/ 11168 h 11168"/>
              <a:gd name="T14" fmla="*/ 8948 w 10816"/>
              <a:gd name="T15" fmla="*/ 11168 h 11168"/>
              <a:gd name="T16" fmla="*/ 9711 w 10816"/>
              <a:gd name="T17" fmla="*/ 10065 h 11168"/>
              <a:gd name="T18" fmla="*/ 10816 w 10816"/>
              <a:gd name="T19" fmla="*/ 5188 h 11168"/>
              <a:gd name="T20" fmla="*/ 10069 w 10816"/>
              <a:gd name="T21" fmla="*/ 4473 h 11168"/>
              <a:gd name="T22" fmla="*/ 10069 w 10816"/>
              <a:gd name="T23" fmla="*/ 4473 h 11168"/>
              <a:gd name="T24" fmla="*/ 2154 w 10816"/>
              <a:gd name="T25" fmla="*/ 4475 h 11168"/>
              <a:gd name="T26" fmla="*/ 373 w 10816"/>
              <a:gd name="T27" fmla="*/ 4475 h 11168"/>
              <a:gd name="T28" fmla="*/ 0 w 10816"/>
              <a:gd name="T29" fmla="*/ 4836 h 11168"/>
              <a:gd name="T30" fmla="*/ 368 w 10816"/>
              <a:gd name="T31" fmla="*/ 10789 h 11168"/>
              <a:gd name="T32" fmla="*/ 747 w 10816"/>
              <a:gd name="T33" fmla="*/ 11168 h 11168"/>
              <a:gd name="T34" fmla="*/ 2288 w 10816"/>
              <a:gd name="T35" fmla="*/ 11168 h 11168"/>
              <a:gd name="T36" fmla="*/ 2606 w 10816"/>
              <a:gd name="T37" fmla="*/ 10917 h 11168"/>
              <a:gd name="T38" fmla="*/ 2606 w 10816"/>
              <a:gd name="T39" fmla="*/ 4927 h 11168"/>
              <a:gd name="T40" fmla="*/ 2154 w 10816"/>
              <a:gd name="T41" fmla="*/ 4475 h 11168"/>
              <a:gd name="T42" fmla="*/ 2154 w 10816"/>
              <a:gd name="T43" fmla="*/ 4475 h 1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0816" h="11168">
                <a:moveTo>
                  <a:pt x="10069" y="4473"/>
                </a:moveTo>
                <a:lnTo>
                  <a:pt x="7095" y="4473"/>
                </a:lnTo>
                <a:cubicBezTo>
                  <a:pt x="8247" y="217"/>
                  <a:pt x="6301" y="0"/>
                  <a:pt x="6301" y="0"/>
                </a:cubicBezTo>
                <a:cubicBezTo>
                  <a:pt x="5476" y="0"/>
                  <a:pt x="5647" y="652"/>
                  <a:pt x="5585" y="761"/>
                </a:cubicBezTo>
                <a:cubicBezTo>
                  <a:pt x="5585" y="2842"/>
                  <a:pt x="3374" y="4473"/>
                  <a:pt x="3374" y="4473"/>
                </a:cubicBezTo>
                <a:lnTo>
                  <a:pt x="3374" y="10375"/>
                </a:lnTo>
                <a:cubicBezTo>
                  <a:pt x="3374" y="10958"/>
                  <a:pt x="4168" y="11168"/>
                  <a:pt x="4480" y="11168"/>
                </a:cubicBezTo>
                <a:lnTo>
                  <a:pt x="8948" y="11168"/>
                </a:lnTo>
                <a:cubicBezTo>
                  <a:pt x="9368" y="11168"/>
                  <a:pt x="9711" y="10065"/>
                  <a:pt x="9711" y="10065"/>
                </a:cubicBezTo>
                <a:cubicBezTo>
                  <a:pt x="10816" y="6306"/>
                  <a:pt x="10816" y="5188"/>
                  <a:pt x="10816" y="5188"/>
                </a:cubicBezTo>
                <a:cubicBezTo>
                  <a:pt x="10816" y="4411"/>
                  <a:pt x="10069" y="4473"/>
                  <a:pt x="10069" y="4473"/>
                </a:cubicBezTo>
                <a:close/>
                <a:moveTo>
                  <a:pt x="10069" y="4473"/>
                </a:moveTo>
                <a:close/>
                <a:moveTo>
                  <a:pt x="2154" y="4475"/>
                </a:moveTo>
                <a:lnTo>
                  <a:pt x="373" y="4475"/>
                </a:lnTo>
                <a:cubicBezTo>
                  <a:pt x="5" y="4475"/>
                  <a:pt x="0" y="4836"/>
                  <a:pt x="0" y="4836"/>
                </a:cubicBezTo>
                <a:lnTo>
                  <a:pt x="368" y="10789"/>
                </a:lnTo>
                <a:cubicBezTo>
                  <a:pt x="368" y="11168"/>
                  <a:pt x="747" y="11168"/>
                  <a:pt x="747" y="11168"/>
                </a:cubicBezTo>
                <a:lnTo>
                  <a:pt x="2288" y="11168"/>
                </a:lnTo>
                <a:cubicBezTo>
                  <a:pt x="2609" y="11168"/>
                  <a:pt x="2606" y="10917"/>
                  <a:pt x="2606" y="10917"/>
                </a:cubicBezTo>
                <a:lnTo>
                  <a:pt x="2606" y="4927"/>
                </a:lnTo>
                <a:cubicBezTo>
                  <a:pt x="2606" y="4469"/>
                  <a:pt x="2154" y="4475"/>
                  <a:pt x="2154" y="4475"/>
                </a:cubicBezTo>
                <a:close/>
                <a:moveTo>
                  <a:pt x="2154" y="4475"/>
                </a:moveTo>
                <a:close/>
              </a:path>
            </a:pathLst>
          </a:custGeom>
          <a:solidFill>
            <a:srgbClr val="E10707"/>
          </a:solidFill>
          <a:ln w="57150" cap="rnd">
            <a:noFill/>
            <a:prstDash val="solid"/>
            <a:round/>
          </a:ln>
          <a:effectLst>
            <a:outerShdw blurRad="50800" dist="50800" dir="5400000" algn="c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3765"/>
            <a:endParaRPr lang="en-US" sz="1200" b="1" dirty="0">
              <a:solidFill>
                <a:schemeClr val="tx1">
                  <a:lumMod val="10000"/>
                  <a:lumOff val="9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9" name="矩形: 圆角 32"/>
          <p:cNvSpPr/>
          <p:nvPr/>
        </p:nvSpPr>
        <p:spPr>
          <a:xfrm>
            <a:off x="1152590" y="1533466"/>
            <a:ext cx="1103437" cy="47069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1287274" y="1478671"/>
            <a:ext cx="56715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dirty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1</a:t>
            </a:r>
            <a:r>
              <a:rPr lang="zh-CN" altLang="en-US" b="1" dirty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</a:t>
            </a:r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综合性强</a:t>
            </a:r>
            <a:endParaRPr lang="zh-CN" altLang="en-US" b="1" dirty="0">
              <a:latin typeface="黑体" panose="02010609060101010101" charset="-122"/>
              <a:ea typeface="黑体" panose="02010609060101010101" charset="-122"/>
              <a:cs typeface="+mn-ea"/>
              <a:sym typeface="+mn-lt"/>
            </a:endParaRPr>
          </a:p>
        </p:txBody>
      </p:sp>
      <p:sp>
        <p:nvSpPr>
          <p:cNvPr id="51" name="矩形: 圆角 21"/>
          <p:cNvSpPr/>
          <p:nvPr/>
        </p:nvSpPr>
        <p:spPr>
          <a:xfrm>
            <a:off x="1207200" y="4646710"/>
            <a:ext cx="9776012" cy="1807420"/>
          </a:xfrm>
          <a:prstGeom prst="roundRect">
            <a:avLst>
              <a:gd name="adj" fmla="val 8500"/>
            </a:avLst>
          </a:prstGeom>
          <a:solidFill>
            <a:schemeClr val="tx1">
              <a:alpha val="5000"/>
            </a:schemeClr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3765"/>
            <a:endParaRPr lang="zh-CN" altLang="en-US" sz="1200" b="1">
              <a:solidFill>
                <a:schemeClr val="tx1">
                  <a:lumMod val="10000"/>
                  <a:lumOff val="9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2555673" y="4765590"/>
            <a:ext cx="82200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r>
              <a:rPr lang="en-US" altLang="zh-CN" dirty="0">
                <a:solidFill>
                  <a:srgbClr val="595959"/>
                </a:solidFill>
              </a:rPr>
              <a:t>Anaconda</a:t>
            </a:r>
            <a:r>
              <a:rPr lang="zh-CN" altLang="zh-CN" dirty="0">
                <a:solidFill>
                  <a:srgbClr val="595959"/>
                </a:solidFill>
              </a:rPr>
              <a:t>允许用户轻松创建多个独立的工作环境，每个环境都可以拥有自己的包和库版本，互不干扰。</a:t>
            </a:r>
            <a:r>
              <a:rPr lang="en-US" altLang="zh-CN" dirty="0">
                <a:solidFill>
                  <a:srgbClr val="595959"/>
                </a:solidFill>
              </a:rPr>
              <a:t>Anaconda</a:t>
            </a:r>
            <a:r>
              <a:rPr lang="zh-CN" altLang="zh-CN" dirty="0">
                <a:solidFill>
                  <a:srgbClr val="595959"/>
                </a:solidFill>
              </a:rPr>
              <a:t>的</a:t>
            </a:r>
            <a:r>
              <a:rPr lang="en-US" altLang="zh-CN" dirty="0">
                <a:solidFill>
                  <a:srgbClr val="595959"/>
                </a:solidFill>
              </a:rPr>
              <a:t>Conda</a:t>
            </a:r>
            <a:r>
              <a:rPr lang="zh-CN" altLang="zh-CN" dirty="0">
                <a:solidFill>
                  <a:srgbClr val="595959"/>
                </a:solidFill>
              </a:rPr>
              <a:t>包管理器能够</a:t>
            </a:r>
            <a:r>
              <a:rPr lang="zh-CN" altLang="zh-CN" dirty="0">
                <a:solidFill>
                  <a:srgbClr val="1369B2"/>
                </a:solidFill>
              </a:rPr>
              <a:t>智能地处理包之间复杂的依赖关系，自动解决依赖冲突</a:t>
            </a:r>
            <a:r>
              <a:rPr lang="zh-CN" altLang="zh-CN" dirty="0">
                <a:solidFill>
                  <a:srgbClr val="595959"/>
                </a:solidFill>
              </a:rPr>
              <a:t>，并确保环境中的包能够正常协作。此外，</a:t>
            </a:r>
            <a:r>
              <a:rPr lang="en-US" altLang="zh-CN" dirty="0">
                <a:solidFill>
                  <a:srgbClr val="595959"/>
                </a:solidFill>
              </a:rPr>
              <a:t>Anaconda</a:t>
            </a:r>
            <a:r>
              <a:rPr lang="zh-CN" altLang="zh-CN" dirty="0">
                <a:solidFill>
                  <a:srgbClr val="595959"/>
                </a:solidFill>
              </a:rPr>
              <a:t>提供了便捷的环境版本控制功能，用户可以轻松地导出和导入环境配置，方便共享和备份环境。</a:t>
            </a:r>
            <a:endParaRPr lang="zh-CN" altLang="zh-CN" dirty="0">
              <a:solidFill>
                <a:srgbClr val="595959"/>
              </a:solidFill>
            </a:endParaRPr>
          </a:p>
        </p:txBody>
      </p:sp>
      <p:sp>
        <p:nvSpPr>
          <p:cNvPr id="53" name="iconfont-1054-809963"/>
          <p:cNvSpPr/>
          <p:nvPr/>
        </p:nvSpPr>
        <p:spPr>
          <a:xfrm>
            <a:off x="1588130" y="5321297"/>
            <a:ext cx="433843" cy="412753"/>
          </a:xfrm>
          <a:custGeom>
            <a:avLst/>
            <a:gdLst>
              <a:gd name="T0" fmla="*/ 10069 w 10816"/>
              <a:gd name="T1" fmla="*/ 4473 h 11168"/>
              <a:gd name="T2" fmla="*/ 7095 w 10816"/>
              <a:gd name="T3" fmla="*/ 4473 h 11168"/>
              <a:gd name="T4" fmla="*/ 6301 w 10816"/>
              <a:gd name="T5" fmla="*/ 0 h 11168"/>
              <a:gd name="T6" fmla="*/ 5585 w 10816"/>
              <a:gd name="T7" fmla="*/ 761 h 11168"/>
              <a:gd name="T8" fmla="*/ 3374 w 10816"/>
              <a:gd name="T9" fmla="*/ 4473 h 11168"/>
              <a:gd name="T10" fmla="*/ 3374 w 10816"/>
              <a:gd name="T11" fmla="*/ 10375 h 11168"/>
              <a:gd name="T12" fmla="*/ 4480 w 10816"/>
              <a:gd name="T13" fmla="*/ 11168 h 11168"/>
              <a:gd name="T14" fmla="*/ 8948 w 10816"/>
              <a:gd name="T15" fmla="*/ 11168 h 11168"/>
              <a:gd name="T16" fmla="*/ 9711 w 10816"/>
              <a:gd name="T17" fmla="*/ 10065 h 11168"/>
              <a:gd name="T18" fmla="*/ 10816 w 10816"/>
              <a:gd name="T19" fmla="*/ 5188 h 11168"/>
              <a:gd name="T20" fmla="*/ 10069 w 10816"/>
              <a:gd name="T21" fmla="*/ 4473 h 11168"/>
              <a:gd name="T22" fmla="*/ 10069 w 10816"/>
              <a:gd name="T23" fmla="*/ 4473 h 11168"/>
              <a:gd name="T24" fmla="*/ 2154 w 10816"/>
              <a:gd name="T25" fmla="*/ 4475 h 11168"/>
              <a:gd name="T26" fmla="*/ 373 w 10816"/>
              <a:gd name="T27" fmla="*/ 4475 h 11168"/>
              <a:gd name="T28" fmla="*/ 0 w 10816"/>
              <a:gd name="T29" fmla="*/ 4836 h 11168"/>
              <a:gd name="T30" fmla="*/ 368 w 10816"/>
              <a:gd name="T31" fmla="*/ 10789 h 11168"/>
              <a:gd name="T32" fmla="*/ 747 w 10816"/>
              <a:gd name="T33" fmla="*/ 11168 h 11168"/>
              <a:gd name="T34" fmla="*/ 2288 w 10816"/>
              <a:gd name="T35" fmla="*/ 11168 h 11168"/>
              <a:gd name="T36" fmla="*/ 2606 w 10816"/>
              <a:gd name="T37" fmla="*/ 10917 h 11168"/>
              <a:gd name="T38" fmla="*/ 2606 w 10816"/>
              <a:gd name="T39" fmla="*/ 4927 h 11168"/>
              <a:gd name="T40" fmla="*/ 2154 w 10816"/>
              <a:gd name="T41" fmla="*/ 4475 h 11168"/>
              <a:gd name="T42" fmla="*/ 2154 w 10816"/>
              <a:gd name="T43" fmla="*/ 4475 h 1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0816" h="11168">
                <a:moveTo>
                  <a:pt x="10069" y="4473"/>
                </a:moveTo>
                <a:lnTo>
                  <a:pt x="7095" y="4473"/>
                </a:lnTo>
                <a:cubicBezTo>
                  <a:pt x="8247" y="217"/>
                  <a:pt x="6301" y="0"/>
                  <a:pt x="6301" y="0"/>
                </a:cubicBezTo>
                <a:cubicBezTo>
                  <a:pt x="5476" y="0"/>
                  <a:pt x="5647" y="652"/>
                  <a:pt x="5585" y="761"/>
                </a:cubicBezTo>
                <a:cubicBezTo>
                  <a:pt x="5585" y="2842"/>
                  <a:pt x="3374" y="4473"/>
                  <a:pt x="3374" y="4473"/>
                </a:cubicBezTo>
                <a:lnTo>
                  <a:pt x="3374" y="10375"/>
                </a:lnTo>
                <a:cubicBezTo>
                  <a:pt x="3374" y="10958"/>
                  <a:pt x="4168" y="11168"/>
                  <a:pt x="4480" y="11168"/>
                </a:cubicBezTo>
                <a:lnTo>
                  <a:pt x="8948" y="11168"/>
                </a:lnTo>
                <a:cubicBezTo>
                  <a:pt x="9368" y="11168"/>
                  <a:pt x="9711" y="10065"/>
                  <a:pt x="9711" y="10065"/>
                </a:cubicBezTo>
                <a:cubicBezTo>
                  <a:pt x="10816" y="6306"/>
                  <a:pt x="10816" y="5188"/>
                  <a:pt x="10816" y="5188"/>
                </a:cubicBezTo>
                <a:cubicBezTo>
                  <a:pt x="10816" y="4411"/>
                  <a:pt x="10069" y="4473"/>
                  <a:pt x="10069" y="4473"/>
                </a:cubicBezTo>
                <a:close/>
                <a:moveTo>
                  <a:pt x="10069" y="4473"/>
                </a:moveTo>
                <a:close/>
                <a:moveTo>
                  <a:pt x="2154" y="4475"/>
                </a:moveTo>
                <a:lnTo>
                  <a:pt x="373" y="4475"/>
                </a:lnTo>
                <a:cubicBezTo>
                  <a:pt x="5" y="4475"/>
                  <a:pt x="0" y="4836"/>
                  <a:pt x="0" y="4836"/>
                </a:cubicBezTo>
                <a:lnTo>
                  <a:pt x="368" y="10789"/>
                </a:lnTo>
                <a:cubicBezTo>
                  <a:pt x="368" y="11168"/>
                  <a:pt x="747" y="11168"/>
                  <a:pt x="747" y="11168"/>
                </a:cubicBezTo>
                <a:lnTo>
                  <a:pt x="2288" y="11168"/>
                </a:lnTo>
                <a:cubicBezTo>
                  <a:pt x="2609" y="11168"/>
                  <a:pt x="2606" y="10917"/>
                  <a:pt x="2606" y="10917"/>
                </a:cubicBezTo>
                <a:lnTo>
                  <a:pt x="2606" y="4927"/>
                </a:lnTo>
                <a:cubicBezTo>
                  <a:pt x="2606" y="4469"/>
                  <a:pt x="2154" y="4475"/>
                  <a:pt x="2154" y="4475"/>
                </a:cubicBezTo>
                <a:close/>
                <a:moveTo>
                  <a:pt x="2154" y="4475"/>
                </a:moveTo>
                <a:close/>
              </a:path>
            </a:pathLst>
          </a:custGeom>
          <a:solidFill>
            <a:srgbClr val="E10707"/>
          </a:solidFill>
          <a:ln w="57150" cap="rnd">
            <a:noFill/>
            <a:prstDash val="solid"/>
            <a:round/>
          </a:ln>
          <a:effectLst>
            <a:outerShdw blurRad="50800" dist="50800" dir="5400000" algn="c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3765"/>
            <a:endParaRPr lang="en-US" sz="1200" b="1" dirty="0">
              <a:solidFill>
                <a:schemeClr val="tx1">
                  <a:lumMod val="10000"/>
                  <a:lumOff val="9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4" name="矩形: 圆角 32"/>
          <p:cNvSpPr/>
          <p:nvPr/>
        </p:nvSpPr>
        <p:spPr>
          <a:xfrm>
            <a:off x="1207200" y="4046526"/>
            <a:ext cx="1103437" cy="47069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1341884" y="3991731"/>
            <a:ext cx="61934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dirty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2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灵活</a:t>
            </a:r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的环境管理</a:t>
            </a:r>
            <a:endParaRPr lang="zh-CN" altLang="en-US" b="1" dirty="0">
              <a:latin typeface="黑体" panose="02010609060101010101" charset="-122"/>
              <a:ea typeface="黑体" panose="02010609060101010101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4283942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5.Anaconda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工具简介</a:t>
              </a:r>
              <a:endPara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6" name="矩形: 圆角 21"/>
          <p:cNvSpPr/>
          <p:nvPr/>
        </p:nvSpPr>
        <p:spPr>
          <a:xfrm>
            <a:off x="1152590" y="2133650"/>
            <a:ext cx="9776012" cy="1624774"/>
          </a:xfrm>
          <a:prstGeom prst="roundRect">
            <a:avLst>
              <a:gd name="adj" fmla="val 8500"/>
            </a:avLst>
          </a:prstGeom>
          <a:solidFill>
            <a:schemeClr val="tx1">
              <a:alpha val="5000"/>
            </a:schemeClr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3765"/>
            <a:endParaRPr lang="zh-CN" altLang="en-US" sz="1200" b="1">
              <a:solidFill>
                <a:schemeClr val="tx1">
                  <a:lumMod val="10000"/>
                  <a:lumOff val="9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2407791" y="2161207"/>
            <a:ext cx="79358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Anaconda</a:t>
            </a:r>
            <a:r>
              <a:rPr lang="zh-CN" altLang="zh-CN" sz="16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提供了一个图形用户界面工具</a:t>
            </a:r>
            <a:r>
              <a:rPr lang="en-US" altLang="zh-CN" sz="16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Anaconda Navigator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，让用户可以直观地浏览当前环境下所有可用的包，并通过简单的单击操作来安装、更新或删除所需的包。此外， </a:t>
            </a:r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Anaconda Navigator 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还允许用户通过界面直接启动各种数据科学应用程序，比如</a:t>
            </a:r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Jupyter Notebook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、</a:t>
            </a:r>
            <a:r>
              <a:rPr lang="en-US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Spyder</a:t>
            </a:r>
            <a:r>
              <a:rPr lang="zh-CN" altLang="zh-CN" sz="16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编辑器等</a:t>
            </a:r>
            <a:r>
              <a:rPr lang="zh-CN" altLang="zh-CN" sz="16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，无须记住复杂的命令和路径。</a:t>
            </a:r>
            <a:endParaRPr lang="zh-CN" altLang="zh-CN" sz="16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48" name="iconfont-1054-809963"/>
          <p:cNvSpPr/>
          <p:nvPr/>
        </p:nvSpPr>
        <p:spPr>
          <a:xfrm>
            <a:off x="1533520" y="2670598"/>
            <a:ext cx="433843" cy="412753"/>
          </a:xfrm>
          <a:custGeom>
            <a:avLst/>
            <a:gdLst>
              <a:gd name="T0" fmla="*/ 10069 w 10816"/>
              <a:gd name="T1" fmla="*/ 4473 h 11168"/>
              <a:gd name="T2" fmla="*/ 7095 w 10816"/>
              <a:gd name="T3" fmla="*/ 4473 h 11168"/>
              <a:gd name="T4" fmla="*/ 6301 w 10816"/>
              <a:gd name="T5" fmla="*/ 0 h 11168"/>
              <a:gd name="T6" fmla="*/ 5585 w 10816"/>
              <a:gd name="T7" fmla="*/ 761 h 11168"/>
              <a:gd name="T8" fmla="*/ 3374 w 10816"/>
              <a:gd name="T9" fmla="*/ 4473 h 11168"/>
              <a:gd name="T10" fmla="*/ 3374 w 10816"/>
              <a:gd name="T11" fmla="*/ 10375 h 11168"/>
              <a:gd name="T12" fmla="*/ 4480 w 10816"/>
              <a:gd name="T13" fmla="*/ 11168 h 11168"/>
              <a:gd name="T14" fmla="*/ 8948 w 10816"/>
              <a:gd name="T15" fmla="*/ 11168 h 11168"/>
              <a:gd name="T16" fmla="*/ 9711 w 10816"/>
              <a:gd name="T17" fmla="*/ 10065 h 11168"/>
              <a:gd name="T18" fmla="*/ 10816 w 10816"/>
              <a:gd name="T19" fmla="*/ 5188 h 11168"/>
              <a:gd name="T20" fmla="*/ 10069 w 10816"/>
              <a:gd name="T21" fmla="*/ 4473 h 11168"/>
              <a:gd name="T22" fmla="*/ 10069 w 10816"/>
              <a:gd name="T23" fmla="*/ 4473 h 11168"/>
              <a:gd name="T24" fmla="*/ 2154 w 10816"/>
              <a:gd name="T25" fmla="*/ 4475 h 11168"/>
              <a:gd name="T26" fmla="*/ 373 w 10816"/>
              <a:gd name="T27" fmla="*/ 4475 h 11168"/>
              <a:gd name="T28" fmla="*/ 0 w 10816"/>
              <a:gd name="T29" fmla="*/ 4836 h 11168"/>
              <a:gd name="T30" fmla="*/ 368 w 10816"/>
              <a:gd name="T31" fmla="*/ 10789 h 11168"/>
              <a:gd name="T32" fmla="*/ 747 w 10816"/>
              <a:gd name="T33" fmla="*/ 11168 h 11168"/>
              <a:gd name="T34" fmla="*/ 2288 w 10816"/>
              <a:gd name="T35" fmla="*/ 11168 h 11168"/>
              <a:gd name="T36" fmla="*/ 2606 w 10816"/>
              <a:gd name="T37" fmla="*/ 10917 h 11168"/>
              <a:gd name="T38" fmla="*/ 2606 w 10816"/>
              <a:gd name="T39" fmla="*/ 4927 h 11168"/>
              <a:gd name="T40" fmla="*/ 2154 w 10816"/>
              <a:gd name="T41" fmla="*/ 4475 h 11168"/>
              <a:gd name="T42" fmla="*/ 2154 w 10816"/>
              <a:gd name="T43" fmla="*/ 4475 h 1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0816" h="11168">
                <a:moveTo>
                  <a:pt x="10069" y="4473"/>
                </a:moveTo>
                <a:lnTo>
                  <a:pt x="7095" y="4473"/>
                </a:lnTo>
                <a:cubicBezTo>
                  <a:pt x="8247" y="217"/>
                  <a:pt x="6301" y="0"/>
                  <a:pt x="6301" y="0"/>
                </a:cubicBezTo>
                <a:cubicBezTo>
                  <a:pt x="5476" y="0"/>
                  <a:pt x="5647" y="652"/>
                  <a:pt x="5585" y="761"/>
                </a:cubicBezTo>
                <a:cubicBezTo>
                  <a:pt x="5585" y="2842"/>
                  <a:pt x="3374" y="4473"/>
                  <a:pt x="3374" y="4473"/>
                </a:cubicBezTo>
                <a:lnTo>
                  <a:pt x="3374" y="10375"/>
                </a:lnTo>
                <a:cubicBezTo>
                  <a:pt x="3374" y="10958"/>
                  <a:pt x="4168" y="11168"/>
                  <a:pt x="4480" y="11168"/>
                </a:cubicBezTo>
                <a:lnTo>
                  <a:pt x="8948" y="11168"/>
                </a:lnTo>
                <a:cubicBezTo>
                  <a:pt x="9368" y="11168"/>
                  <a:pt x="9711" y="10065"/>
                  <a:pt x="9711" y="10065"/>
                </a:cubicBezTo>
                <a:cubicBezTo>
                  <a:pt x="10816" y="6306"/>
                  <a:pt x="10816" y="5188"/>
                  <a:pt x="10816" y="5188"/>
                </a:cubicBezTo>
                <a:cubicBezTo>
                  <a:pt x="10816" y="4411"/>
                  <a:pt x="10069" y="4473"/>
                  <a:pt x="10069" y="4473"/>
                </a:cubicBezTo>
                <a:close/>
                <a:moveTo>
                  <a:pt x="10069" y="4473"/>
                </a:moveTo>
                <a:close/>
                <a:moveTo>
                  <a:pt x="2154" y="4475"/>
                </a:moveTo>
                <a:lnTo>
                  <a:pt x="373" y="4475"/>
                </a:lnTo>
                <a:cubicBezTo>
                  <a:pt x="5" y="4475"/>
                  <a:pt x="0" y="4836"/>
                  <a:pt x="0" y="4836"/>
                </a:cubicBezTo>
                <a:lnTo>
                  <a:pt x="368" y="10789"/>
                </a:lnTo>
                <a:cubicBezTo>
                  <a:pt x="368" y="11168"/>
                  <a:pt x="747" y="11168"/>
                  <a:pt x="747" y="11168"/>
                </a:cubicBezTo>
                <a:lnTo>
                  <a:pt x="2288" y="11168"/>
                </a:lnTo>
                <a:cubicBezTo>
                  <a:pt x="2609" y="11168"/>
                  <a:pt x="2606" y="10917"/>
                  <a:pt x="2606" y="10917"/>
                </a:cubicBezTo>
                <a:lnTo>
                  <a:pt x="2606" y="4927"/>
                </a:lnTo>
                <a:cubicBezTo>
                  <a:pt x="2606" y="4469"/>
                  <a:pt x="2154" y="4475"/>
                  <a:pt x="2154" y="4475"/>
                </a:cubicBezTo>
                <a:close/>
                <a:moveTo>
                  <a:pt x="2154" y="4475"/>
                </a:moveTo>
                <a:close/>
              </a:path>
            </a:pathLst>
          </a:custGeom>
          <a:solidFill>
            <a:srgbClr val="E10707"/>
          </a:solidFill>
          <a:ln w="57150" cap="rnd">
            <a:noFill/>
            <a:prstDash val="solid"/>
            <a:round/>
          </a:ln>
          <a:effectLst>
            <a:outerShdw blurRad="50800" dist="50800" dir="5400000" algn="c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3765"/>
            <a:endParaRPr lang="en-US" sz="1200" b="1" dirty="0">
              <a:solidFill>
                <a:schemeClr val="tx1">
                  <a:lumMod val="10000"/>
                  <a:lumOff val="9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49" name="矩形: 圆角 32"/>
          <p:cNvSpPr/>
          <p:nvPr/>
        </p:nvSpPr>
        <p:spPr>
          <a:xfrm>
            <a:off x="1152590" y="1533466"/>
            <a:ext cx="1103437" cy="47069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1287274" y="1478671"/>
            <a:ext cx="56715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dirty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3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便捷</a:t>
            </a:r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的工具</a:t>
            </a:r>
            <a:endParaRPr lang="zh-CN" altLang="en-US" b="1" dirty="0">
              <a:latin typeface="黑体" panose="02010609060101010101" charset="-122"/>
              <a:ea typeface="黑体" panose="02010609060101010101" charset="-122"/>
              <a:cs typeface="+mn-ea"/>
              <a:sym typeface="+mn-lt"/>
            </a:endParaRPr>
          </a:p>
        </p:txBody>
      </p:sp>
      <p:sp>
        <p:nvSpPr>
          <p:cNvPr id="51" name="矩形: 圆角 21"/>
          <p:cNvSpPr/>
          <p:nvPr/>
        </p:nvSpPr>
        <p:spPr>
          <a:xfrm>
            <a:off x="1207200" y="4646710"/>
            <a:ext cx="9776012" cy="1807420"/>
          </a:xfrm>
          <a:prstGeom prst="roundRect">
            <a:avLst>
              <a:gd name="adj" fmla="val 8500"/>
            </a:avLst>
          </a:prstGeom>
          <a:solidFill>
            <a:schemeClr val="tx1">
              <a:alpha val="5000"/>
            </a:schemeClr>
          </a:solidFill>
          <a:ln w="57150" cap="rnd">
            <a:noFill/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3765"/>
            <a:endParaRPr lang="zh-CN" altLang="en-US" sz="1200" b="1">
              <a:solidFill>
                <a:schemeClr val="tx1">
                  <a:lumMod val="10000"/>
                  <a:lumOff val="9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2555673" y="4949245"/>
            <a:ext cx="77880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16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r>
              <a:rPr lang="en-US" altLang="zh-CN" dirty="0">
                <a:solidFill>
                  <a:srgbClr val="595959"/>
                </a:solidFill>
              </a:rPr>
              <a:t>Anaconda</a:t>
            </a:r>
            <a:r>
              <a:rPr lang="zh-CN" altLang="zh-CN" dirty="0">
                <a:solidFill>
                  <a:srgbClr val="595959"/>
                </a:solidFill>
              </a:rPr>
              <a:t>被设计为完全独立于操作系统的工具，它</a:t>
            </a:r>
            <a:r>
              <a:rPr lang="zh-CN" altLang="zh-CN" dirty="0">
                <a:solidFill>
                  <a:srgbClr val="1369B2"/>
                </a:solidFill>
              </a:rPr>
              <a:t>内置了对不同操作系统的充分支持，包括</a:t>
            </a:r>
            <a:r>
              <a:rPr lang="en-US" altLang="zh-CN" dirty="0">
                <a:solidFill>
                  <a:srgbClr val="1369B2"/>
                </a:solidFill>
              </a:rPr>
              <a:t>Windows</a:t>
            </a:r>
            <a:r>
              <a:rPr lang="zh-CN" altLang="zh-CN" dirty="0">
                <a:solidFill>
                  <a:srgbClr val="1369B2"/>
                </a:solidFill>
              </a:rPr>
              <a:t>、</a:t>
            </a:r>
            <a:r>
              <a:rPr lang="en-US" altLang="zh-CN" dirty="0" err="1">
                <a:solidFill>
                  <a:srgbClr val="1369B2"/>
                </a:solidFill>
              </a:rPr>
              <a:t>macOS</a:t>
            </a:r>
            <a:r>
              <a:rPr lang="zh-CN" altLang="zh-CN" dirty="0">
                <a:solidFill>
                  <a:srgbClr val="1369B2"/>
                </a:solidFill>
              </a:rPr>
              <a:t>和</a:t>
            </a:r>
            <a:r>
              <a:rPr lang="en-US" altLang="zh-CN" dirty="0">
                <a:solidFill>
                  <a:srgbClr val="1369B2"/>
                </a:solidFill>
              </a:rPr>
              <a:t>Linux</a:t>
            </a:r>
            <a:r>
              <a:rPr lang="zh-CN" altLang="zh-CN" dirty="0">
                <a:solidFill>
                  <a:srgbClr val="1369B2"/>
                </a:solidFill>
              </a:rPr>
              <a:t>等</a:t>
            </a:r>
            <a:r>
              <a:rPr lang="zh-CN" altLang="zh-CN" dirty="0">
                <a:solidFill>
                  <a:srgbClr val="595959"/>
                </a:solidFill>
              </a:rPr>
              <a:t>，因此用户可以在不同的操作系统上无须进行任何修改，便能够统一运行数据科学和机器学习工具。</a:t>
            </a:r>
            <a:endParaRPr lang="zh-CN" altLang="zh-CN" dirty="0">
              <a:solidFill>
                <a:srgbClr val="595959"/>
              </a:solidFill>
            </a:endParaRPr>
          </a:p>
        </p:txBody>
      </p:sp>
      <p:sp>
        <p:nvSpPr>
          <p:cNvPr id="53" name="iconfont-1054-809963"/>
          <p:cNvSpPr/>
          <p:nvPr/>
        </p:nvSpPr>
        <p:spPr>
          <a:xfrm>
            <a:off x="1588130" y="5321297"/>
            <a:ext cx="433843" cy="412753"/>
          </a:xfrm>
          <a:custGeom>
            <a:avLst/>
            <a:gdLst>
              <a:gd name="T0" fmla="*/ 10069 w 10816"/>
              <a:gd name="T1" fmla="*/ 4473 h 11168"/>
              <a:gd name="T2" fmla="*/ 7095 w 10816"/>
              <a:gd name="T3" fmla="*/ 4473 h 11168"/>
              <a:gd name="T4" fmla="*/ 6301 w 10816"/>
              <a:gd name="T5" fmla="*/ 0 h 11168"/>
              <a:gd name="T6" fmla="*/ 5585 w 10816"/>
              <a:gd name="T7" fmla="*/ 761 h 11168"/>
              <a:gd name="T8" fmla="*/ 3374 w 10816"/>
              <a:gd name="T9" fmla="*/ 4473 h 11168"/>
              <a:gd name="T10" fmla="*/ 3374 w 10816"/>
              <a:gd name="T11" fmla="*/ 10375 h 11168"/>
              <a:gd name="T12" fmla="*/ 4480 w 10816"/>
              <a:gd name="T13" fmla="*/ 11168 h 11168"/>
              <a:gd name="T14" fmla="*/ 8948 w 10816"/>
              <a:gd name="T15" fmla="*/ 11168 h 11168"/>
              <a:gd name="T16" fmla="*/ 9711 w 10816"/>
              <a:gd name="T17" fmla="*/ 10065 h 11168"/>
              <a:gd name="T18" fmla="*/ 10816 w 10816"/>
              <a:gd name="T19" fmla="*/ 5188 h 11168"/>
              <a:gd name="T20" fmla="*/ 10069 w 10816"/>
              <a:gd name="T21" fmla="*/ 4473 h 11168"/>
              <a:gd name="T22" fmla="*/ 10069 w 10816"/>
              <a:gd name="T23" fmla="*/ 4473 h 11168"/>
              <a:gd name="T24" fmla="*/ 2154 w 10816"/>
              <a:gd name="T25" fmla="*/ 4475 h 11168"/>
              <a:gd name="T26" fmla="*/ 373 w 10816"/>
              <a:gd name="T27" fmla="*/ 4475 h 11168"/>
              <a:gd name="T28" fmla="*/ 0 w 10816"/>
              <a:gd name="T29" fmla="*/ 4836 h 11168"/>
              <a:gd name="T30" fmla="*/ 368 w 10816"/>
              <a:gd name="T31" fmla="*/ 10789 h 11168"/>
              <a:gd name="T32" fmla="*/ 747 w 10816"/>
              <a:gd name="T33" fmla="*/ 11168 h 11168"/>
              <a:gd name="T34" fmla="*/ 2288 w 10816"/>
              <a:gd name="T35" fmla="*/ 11168 h 11168"/>
              <a:gd name="T36" fmla="*/ 2606 w 10816"/>
              <a:gd name="T37" fmla="*/ 10917 h 11168"/>
              <a:gd name="T38" fmla="*/ 2606 w 10816"/>
              <a:gd name="T39" fmla="*/ 4927 h 11168"/>
              <a:gd name="T40" fmla="*/ 2154 w 10816"/>
              <a:gd name="T41" fmla="*/ 4475 h 11168"/>
              <a:gd name="T42" fmla="*/ 2154 w 10816"/>
              <a:gd name="T43" fmla="*/ 4475 h 11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0816" h="11168">
                <a:moveTo>
                  <a:pt x="10069" y="4473"/>
                </a:moveTo>
                <a:lnTo>
                  <a:pt x="7095" y="4473"/>
                </a:lnTo>
                <a:cubicBezTo>
                  <a:pt x="8247" y="217"/>
                  <a:pt x="6301" y="0"/>
                  <a:pt x="6301" y="0"/>
                </a:cubicBezTo>
                <a:cubicBezTo>
                  <a:pt x="5476" y="0"/>
                  <a:pt x="5647" y="652"/>
                  <a:pt x="5585" y="761"/>
                </a:cubicBezTo>
                <a:cubicBezTo>
                  <a:pt x="5585" y="2842"/>
                  <a:pt x="3374" y="4473"/>
                  <a:pt x="3374" y="4473"/>
                </a:cubicBezTo>
                <a:lnTo>
                  <a:pt x="3374" y="10375"/>
                </a:lnTo>
                <a:cubicBezTo>
                  <a:pt x="3374" y="10958"/>
                  <a:pt x="4168" y="11168"/>
                  <a:pt x="4480" y="11168"/>
                </a:cubicBezTo>
                <a:lnTo>
                  <a:pt x="8948" y="11168"/>
                </a:lnTo>
                <a:cubicBezTo>
                  <a:pt x="9368" y="11168"/>
                  <a:pt x="9711" y="10065"/>
                  <a:pt x="9711" y="10065"/>
                </a:cubicBezTo>
                <a:cubicBezTo>
                  <a:pt x="10816" y="6306"/>
                  <a:pt x="10816" y="5188"/>
                  <a:pt x="10816" y="5188"/>
                </a:cubicBezTo>
                <a:cubicBezTo>
                  <a:pt x="10816" y="4411"/>
                  <a:pt x="10069" y="4473"/>
                  <a:pt x="10069" y="4473"/>
                </a:cubicBezTo>
                <a:close/>
                <a:moveTo>
                  <a:pt x="10069" y="4473"/>
                </a:moveTo>
                <a:close/>
                <a:moveTo>
                  <a:pt x="2154" y="4475"/>
                </a:moveTo>
                <a:lnTo>
                  <a:pt x="373" y="4475"/>
                </a:lnTo>
                <a:cubicBezTo>
                  <a:pt x="5" y="4475"/>
                  <a:pt x="0" y="4836"/>
                  <a:pt x="0" y="4836"/>
                </a:cubicBezTo>
                <a:lnTo>
                  <a:pt x="368" y="10789"/>
                </a:lnTo>
                <a:cubicBezTo>
                  <a:pt x="368" y="11168"/>
                  <a:pt x="747" y="11168"/>
                  <a:pt x="747" y="11168"/>
                </a:cubicBezTo>
                <a:lnTo>
                  <a:pt x="2288" y="11168"/>
                </a:lnTo>
                <a:cubicBezTo>
                  <a:pt x="2609" y="11168"/>
                  <a:pt x="2606" y="10917"/>
                  <a:pt x="2606" y="10917"/>
                </a:cubicBezTo>
                <a:lnTo>
                  <a:pt x="2606" y="4927"/>
                </a:lnTo>
                <a:cubicBezTo>
                  <a:pt x="2606" y="4469"/>
                  <a:pt x="2154" y="4475"/>
                  <a:pt x="2154" y="4475"/>
                </a:cubicBezTo>
                <a:close/>
                <a:moveTo>
                  <a:pt x="2154" y="4475"/>
                </a:moveTo>
                <a:close/>
              </a:path>
            </a:pathLst>
          </a:custGeom>
          <a:solidFill>
            <a:srgbClr val="E10707"/>
          </a:solidFill>
          <a:ln w="57150" cap="rnd">
            <a:noFill/>
            <a:prstDash val="solid"/>
            <a:round/>
          </a:ln>
          <a:effectLst>
            <a:outerShdw blurRad="50800" dist="50800" dir="5400000" algn="ctr" rotWithShape="0">
              <a:schemeClr val="accent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rmAutofit/>
          </a:bodyPr>
          <a:lstStyle/>
          <a:p>
            <a:pPr algn="ctr" defTabSz="913765"/>
            <a:endParaRPr lang="en-US" sz="1200" b="1" dirty="0">
              <a:solidFill>
                <a:schemeClr val="tx1">
                  <a:lumMod val="10000"/>
                  <a:lumOff val="9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4" name="矩形: 圆角 32"/>
          <p:cNvSpPr/>
          <p:nvPr/>
        </p:nvSpPr>
        <p:spPr>
          <a:xfrm>
            <a:off x="1207200" y="4046526"/>
            <a:ext cx="1103437" cy="47069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1341884" y="3991731"/>
            <a:ext cx="61934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4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支持</a:t>
            </a:r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跨平台</a:t>
            </a:r>
            <a:endParaRPr lang="zh-CN" altLang="en-US" b="1" dirty="0">
              <a:latin typeface="黑体" panose="02010609060101010101" charset="-122"/>
              <a:ea typeface="黑体" panose="02010609060101010101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任务分析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6" name="Picture 2" descr="https://gimg2.baidu.com/image_search/src=http%3A%2F%2Fpic.51yuansu.com%2Fpic3%2Fcover%2F03%2F93%2F98%2F5c8f46e1f2e59_610.jpg&amp;refer=http%3A%2F%2Fpic.51yuansu.com&amp;app=2002&amp;size=f9999,10000&amp;q=a80&amp;n=0&amp;g=0n&amp;fmt=auto?sec=1658640921&amp;t=b2d79b6f1ee22924de6ebb41cb2e0dec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4" t="2272" r="2178" b="12806"/>
          <a:stretch>
            <a:fillRect/>
          </a:stretch>
        </p:blipFill>
        <p:spPr bwMode="auto">
          <a:xfrm flipH="1">
            <a:off x="1198662" y="1413569"/>
            <a:ext cx="3528392" cy="460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35"/>
          <p:cNvSpPr txBox="1">
            <a:spLocks noChangeArrowheads="1"/>
          </p:cNvSpPr>
          <p:nvPr/>
        </p:nvSpPr>
        <p:spPr bwMode="auto">
          <a:xfrm>
            <a:off x="5743524" y="3285778"/>
            <a:ext cx="4733009" cy="1387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访问</a:t>
            </a:r>
            <a:r>
              <a:rPr lang="en-US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Anaconda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官方网站下载安装包</a:t>
            </a:r>
            <a:r>
              <a:rPr lang="zh-CN" altLang="en-US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按照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安装向导逐步操作即可完成安装</a:t>
            </a:r>
            <a:r>
              <a:rPr lang="zh-CN" altLang="en-US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启动</a:t>
            </a:r>
            <a:r>
              <a:rPr lang="en-US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Anaconda Navigator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工具。</a:t>
            </a:r>
            <a:endParaRPr lang="zh-CN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632701" y="2709714"/>
            <a:ext cx="29546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algn="ctr"/>
            <a:r>
              <a:rPr lang="en-US" altLang="zh-CN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任务的实现思路</a:t>
            </a:r>
            <a:r>
              <a:rPr lang="en-US" altLang="zh-CN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en-US" altLang="zh-CN" b="1" dirty="0">
              <a:solidFill>
                <a:srgbClr val="1369B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任务实现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43690" y="2349512"/>
            <a:ext cx="468052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0">
              <a:lnSpc>
                <a:spcPct val="150000"/>
              </a:lnSpc>
              <a:defRPr sz="2000" kern="0">
                <a:solidFill>
                  <a:srgbClr val="1370C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zh-CN" altLang="zh-CN" dirty="0">
                <a:solidFill>
                  <a:srgbClr val="595959"/>
                </a:solidFill>
              </a:rPr>
              <a:t>右击安装包</a:t>
            </a:r>
            <a:r>
              <a:rPr lang="en-US" altLang="zh-CN" dirty="0">
                <a:solidFill>
                  <a:srgbClr val="595959"/>
                </a:solidFill>
              </a:rPr>
              <a:t>Anaconda3-2024.02-1-Windows-x86_64.exe</a:t>
            </a:r>
            <a:r>
              <a:rPr lang="zh-CN" altLang="zh-CN" dirty="0">
                <a:solidFill>
                  <a:srgbClr val="595959"/>
                </a:solidFill>
              </a:rPr>
              <a:t>选择以管理员的身份运行，以确保安装过程中有足够的权限进行更改或者配置，打开</a:t>
            </a:r>
            <a:r>
              <a:rPr lang="en-US" altLang="zh-CN" dirty="0">
                <a:solidFill>
                  <a:srgbClr val="1369B2"/>
                </a:solidFill>
              </a:rPr>
              <a:t>Welcome to Anaconda3 2024.02-1 (64-bit) Setup</a:t>
            </a:r>
            <a:r>
              <a:rPr lang="zh-CN" altLang="zh-CN" dirty="0" smtClean="0">
                <a:solidFill>
                  <a:srgbClr val="1369B2"/>
                </a:solidFill>
              </a:rPr>
              <a:t>界面</a:t>
            </a:r>
            <a:r>
              <a:rPr lang="zh-CN" altLang="en-US" dirty="0" smtClean="0">
                <a:solidFill>
                  <a:srgbClr val="595959"/>
                </a:solidFill>
              </a:rPr>
              <a:t>。</a:t>
            </a:r>
            <a:endParaRPr lang="zh-CN" altLang="en-US" dirty="0">
              <a:solidFill>
                <a:srgbClr val="595959"/>
              </a:solidFill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1143690" y="1523309"/>
            <a:ext cx="1224136" cy="575834"/>
          </a:xfrm>
          <a:prstGeom prst="roundRect">
            <a:avLst/>
          </a:prstGeom>
          <a:solidFill>
            <a:srgbClr val="13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Step</a:t>
            </a:r>
            <a:r>
              <a:rPr lang="zh-CN" altLang="en-US" sz="2800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1</a:t>
            </a:r>
            <a:endParaRPr lang="zh-CN" altLang="en-US" sz="2800" dirty="0">
              <a:solidFill>
                <a:schemeClr val="bg1"/>
              </a:solidFill>
              <a:latin typeface="Impact" panose="020B0806030902050204" charset="0"/>
              <a:ea typeface="微软雅黑" panose="020B0503020204020204" pitchFamily="34" charset="-122"/>
            </a:endParaRPr>
          </a:p>
        </p:txBody>
      </p:sp>
      <p:pic>
        <p:nvPicPr>
          <p:cNvPr id="11" name="图片 10"/>
          <p:cNvPicPr/>
          <p:nvPr/>
        </p:nvPicPr>
        <p:blipFill>
          <a:blip r:embed="rId1"/>
          <a:stretch>
            <a:fillRect/>
          </a:stretch>
        </p:blipFill>
        <p:spPr>
          <a:xfrm>
            <a:off x="6239222" y="2349674"/>
            <a:ext cx="4824536" cy="37386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 txBox="1"/>
          <p:nvPr/>
        </p:nvSpPr>
        <p:spPr>
          <a:xfrm>
            <a:off x="815308" y="572758"/>
            <a:ext cx="4775842" cy="662532"/>
          </a:xfrm>
          <a:prstGeom prst="rect">
            <a:avLst/>
          </a:prstGeom>
        </p:spPr>
        <p:txBody>
          <a:bodyPr lIns="121917" tIns="60958" rIns="121917" bIns="60958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r>
              <a:rPr lang="en-US" altLang="zh-CN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/</a:t>
            </a:r>
            <a:r>
              <a:rPr lang="en-US" altLang="zh-CN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Target</a:t>
            </a:r>
            <a:endParaRPr lang="en-GB" altLang="zh-CN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1702718" y="2205658"/>
            <a:ext cx="9001000" cy="688075"/>
            <a:chOff x="978872" y="1800500"/>
            <a:chExt cx="5471124" cy="515937"/>
          </a:xfrm>
        </p:grpSpPr>
        <p:sp>
          <p:nvSpPr>
            <p:cNvPr id="26" name="Pentagon 3"/>
            <p:cNvSpPr/>
            <p:nvPr/>
          </p:nvSpPr>
          <p:spPr bwMode="auto">
            <a:xfrm>
              <a:off x="978872" y="1800500"/>
              <a:ext cx="5471124" cy="515937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    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掌握</a:t>
              </a:r>
              <a:r>
                <a:rPr lang="en-US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Jupyter Notebook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的</a:t>
              </a:r>
              <a:r>
                <a:rPr lang="zh-CN" altLang="zh-CN" sz="2000" dirty="0" smtClean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启</a:t>
              </a:r>
              <a:r>
                <a:rPr lang="zh-CN" altLang="en-US" sz="2000" dirty="0" smtClean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动</a:t>
              </a:r>
              <a:r>
                <a:rPr lang="zh-CN" altLang="zh-CN" sz="2000" dirty="0" smtClean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方式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，能够通过</a:t>
              </a: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Anaconda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或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命令启</a:t>
              </a:r>
              <a:r>
                <a:rPr lang="zh-CN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动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工具</a:t>
              </a:r>
              <a:endParaRPr lang="zh-CN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7" name="MH_Others_1"/>
            <p:cNvSpPr/>
            <p:nvPr/>
          </p:nvSpPr>
          <p:spPr bwMode="auto">
            <a:xfrm>
              <a:off x="985222" y="1800500"/>
              <a:ext cx="82550" cy="515937"/>
            </a:xfrm>
            <a:custGeom>
              <a:avLst/>
              <a:gdLst>
                <a:gd name="connsiteX0" fmla="*/ 0 w 3276600"/>
                <a:gd name="connsiteY0" fmla="*/ 6311900 h 6311900"/>
                <a:gd name="connsiteX1" fmla="*/ 0 w 3276600"/>
                <a:gd name="connsiteY1" fmla="*/ 0 h 6311900"/>
                <a:gd name="connsiteX2" fmla="*/ 3276600 w 3276600"/>
                <a:gd name="connsiteY2" fmla="*/ 0 h 6311900"/>
                <a:gd name="connsiteX0-1" fmla="*/ 0 w 0"/>
                <a:gd name="connsiteY0-2" fmla="*/ 6311900 h 6311900"/>
                <a:gd name="connsiteX1-3" fmla="*/ 0 w 0"/>
                <a:gd name="connsiteY1-4" fmla="*/ 0 h 63119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h="6311900">
                  <a:moveTo>
                    <a:pt x="0" y="631190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500">
                <a:solidFill>
                  <a:schemeClr val="bg1">
                    <a:lumMod val="50000"/>
                  </a:schemeClr>
                </a:solidFill>
                <a:latin typeface="Source Han Sans K Bold" panose="020B0800000000000000" pitchFamily="34" charset="-128"/>
                <a:ea typeface="Source Han Sans K Bold" panose="020B0800000000000000" pitchFamily="34" charset="-128"/>
                <a:sym typeface="Source Han Sans K Bold" panose="020B0800000000000000" pitchFamily="34" charset="-128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1702718" y="3208993"/>
            <a:ext cx="9001000" cy="685959"/>
            <a:chOff x="978872" y="2570437"/>
            <a:chExt cx="5437064" cy="514350"/>
          </a:xfrm>
        </p:grpSpPr>
        <p:sp>
          <p:nvSpPr>
            <p:cNvPr id="29" name="Pentagon 5"/>
            <p:cNvSpPr/>
            <p:nvPr/>
          </p:nvSpPr>
          <p:spPr bwMode="auto">
            <a:xfrm>
              <a:off x="978872" y="2570437"/>
              <a:ext cx="5437064" cy="514350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    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熟悉</a:t>
              </a:r>
              <a:r>
                <a:rPr lang="en-US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Jupyter Notebook</a:t>
              </a:r>
              <a:r>
                <a:rPr lang="zh-CN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的界面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，能够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归纳</a:t>
              </a:r>
              <a:r>
                <a:rPr lang="zh-CN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该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界面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包含的主要功能</a:t>
              </a:r>
              <a:endParaRPr lang="zh-CN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0" name="MH_Others_1"/>
            <p:cNvSpPr/>
            <p:nvPr/>
          </p:nvSpPr>
          <p:spPr bwMode="auto">
            <a:xfrm>
              <a:off x="985222" y="2570437"/>
              <a:ext cx="82550" cy="514350"/>
            </a:xfrm>
            <a:custGeom>
              <a:avLst/>
              <a:gdLst>
                <a:gd name="connsiteX0" fmla="*/ 0 w 3276600"/>
                <a:gd name="connsiteY0" fmla="*/ 6311900 h 6311900"/>
                <a:gd name="connsiteX1" fmla="*/ 0 w 3276600"/>
                <a:gd name="connsiteY1" fmla="*/ 0 h 6311900"/>
                <a:gd name="connsiteX2" fmla="*/ 3276600 w 3276600"/>
                <a:gd name="connsiteY2" fmla="*/ 0 h 6311900"/>
                <a:gd name="connsiteX0-1" fmla="*/ 0 w 0"/>
                <a:gd name="connsiteY0-2" fmla="*/ 6311900 h 6311900"/>
                <a:gd name="connsiteX1-3" fmla="*/ 0 w 0"/>
                <a:gd name="connsiteY1-4" fmla="*/ 0 h 63119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h="6311900">
                  <a:moveTo>
                    <a:pt x="0" y="631190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500">
                <a:solidFill>
                  <a:schemeClr val="bg1">
                    <a:lumMod val="50000"/>
                  </a:schemeClr>
                </a:solidFill>
                <a:latin typeface="Source Han Sans K Bold" panose="020B0800000000000000" pitchFamily="34" charset="-128"/>
                <a:ea typeface="Source Han Sans K Bold" panose="020B0800000000000000" pitchFamily="34" charset="-128"/>
                <a:sym typeface="Source Han Sans K Bold" panose="020B0800000000000000" pitchFamily="34" charset="-128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1702718" y="4210212"/>
            <a:ext cx="9001000" cy="688077"/>
            <a:chOff x="978872" y="3338787"/>
            <a:chExt cx="5437064" cy="515938"/>
          </a:xfrm>
        </p:grpSpPr>
        <p:sp>
          <p:nvSpPr>
            <p:cNvPr id="32" name="Pentagon 6"/>
            <p:cNvSpPr/>
            <p:nvPr/>
          </p:nvSpPr>
          <p:spPr bwMode="auto">
            <a:xfrm>
              <a:off x="978872" y="3338787"/>
              <a:ext cx="5437064" cy="515938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    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掌握</a:t>
              </a:r>
              <a:r>
                <a:rPr lang="en-US" altLang="zh-CN" sz="2000" dirty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Jupyter Notebook</a:t>
              </a:r>
              <a:r>
                <a:rPr lang="zh-CN" altLang="zh-CN" sz="2000" dirty="0" smtClean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的</a:t>
              </a:r>
              <a:r>
                <a:rPr lang="zh-CN" altLang="en-US" sz="2000" dirty="0" smtClean="0">
                  <a:solidFill>
                    <a:srgbClr val="1369B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基本使用方法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，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能够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使用</a:t>
              </a:r>
              <a:r>
                <a:rPr lang="zh-CN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该</a:t>
              </a:r>
              <a:r>
                <a:rPr lang="zh-CN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工具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编写与运行代码</a:t>
              </a:r>
              <a:endParaRPr lang="zh-CN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3" name="MH_Others_1"/>
            <p:cNvSpPr/>
            <p:nvPr/>
          </p:nvSpPr>
          <p:spPr bwMode="auto">
            <a:xfrm>
              <a:off x="985222" y="3338787"/>
              <a:ext cx="82550" cy="515938"/>
            </a:xfrm>
            <a:custGeom>
              <a:avLst/>
              <a:gdLst>
                <a:gd name="connsiteX0" fmla="*/ 0 w 3276600"/>
                <a:gd name="connsiteY0" fmla="*/ 6311900 h 6311900"/>
                <a:gd name="connsiteX1" fmla="*/ 0 w 3276600"/>
                <a:gd name="connsiteY1" fmla="*/ 0 h 6311900"/>
                <a:gd name="connsiteX2" fmla="*/ 3276600 w 3276600"/>
                <a:gd name="connsiteY2" fmla="*/ 0 h 6311900"/>
                <a:gd name="connsiteX0-1" fmla="*/ 0 w 0"/>
                <a:gd name="connsiteY0-2" fmla="*/ 6311900 h 6311900"/>
                <a:gd name="connsiteX1-3" fmla="*/ 0 w 0"/>
                <a:gd name="connsiteY1-4" fmla="*/ 0 h 63119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</a:cxnLst>
              <a:rect l="l" t="t" r="r" b="b"/>
              <a:pathLst>
                <a:path h="6311900">
                  <a:moveTo>
                    <a:pt x="0" y="6311900"/>
                  </a:move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1369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2500">
                <a:solidFill>
                  <a:schemeClr val="bg1">
                    <a:lumMod val="50000"/>
                  </a:schemeClr>
                </a:solidFill>
                <a:latin typeface="Source Han Sans K Bold" panose="020B0800000000000000" pitchFamily="34" charset="-128"/>
                <a:ea typeface="Source Han Sans K Bold" panose="020B0800000000000000" pitchFamily="34" charset="-128"/>
                <a:sym typeface="Source Han Sans K Bold" panose="020B0800000000000000" pitchFamily="34" charset="-128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/>
          <p:nvPr/>
        </p:nvPicPr>
        <p:blipFill>
          <a:blip r:embed="rId1"/>
          <a:stretch>
            <a:fillRect/>
          </a:stretch>
        </p:blipFill>
        <p:spPr>
          <a:xfrm>
            <a:off x="6239222" y="2349512"/>
            <a:ext cx="4824745" cy="3738773"/>
          </a:xfrm>
          <a:prstGeom prst="rect">
            <a:avLst/>
          </a:prstGeom>
        </p:spPr>
      </p:pic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任务实现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43690" y="2349512"/>
            <a:ext cx="46805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0">
              <a:lnSpc>
                <a:spcPct val="150000"/>
              </a:lnSpc>
              <a:defRPr sz="2000" kern="0">
                <a:solidFill>
                  <a:srgbClr val="1370C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zh-CN" altLang="en-US" dirty="0" smtClean="0">
                <a:solidFill>
                  <a:srgbClr val="595959"/>
                </a:solidFill>
              </a:rPr>
              <a:t>在</a:t>
            </a:r>
            <a:r>
              <a:rPr lang="zh-CN" altLang="en-US" dirty="0">
                <a:solidFill>
                  <a:srgbClr val="595959"/>
                </a:solidFill>
              </a:rPr>
              <a:t>上个</a:t>
            </a:r>
            <a:r>
              <a:rPr lang="zh-CN" altLang="zh-CN" dirty="0" smtClean="0">
                <a:solidFill>
                  <a:srgbClr val="595959"/>
                </a:solidFill>
              </a:rPr>
              <a:t>界面</a:t>
            </a:r>
            <a:r>
              <a:rPr lang="zh-CN" altLang="en-US" dirty="0" smtClean="0">
                <a:solidFill>
                  <a:srgbClr val="595959"/>
                </a:solidFill>
              </a:rPr>
              <a:t>中</a:t>
            </a:r>
            <a:r>
              <a:rPr lang="zh-CN" altLang="zh-CN" dirty="0" smtClean="0">
                <a:solidFill>
                  <a:srgbClr val="595959"/>
                </a:solidFill>
              </a:rPr>
              <a:t>单击</a:t>
            </a:r>
            <a:r>
              <a:rPr lang="zh-CN" altLang="zh-CN" dirty="0">
                <a:solidFill>
                  <a:srgbClr val="595959"/>
                </a:solidFill>
              </a:rPr>
              <a:t>“</a:t>
            </a:r>
            <a:r>
              <a:rPr lang="en-US" altLang="zh-CN" dirty="0">
                <a:solidFill>
                  <a:srgbClr val="595959"/>
                </a:solidFill>
              </a:rPr>
              <a:t>Next</a:t>
            </a:r>
            <a:r>
              <a:rPr lang="zh-CN" altLang="zh-CN" dirty="0">
                <a:solidFill>
                  <a:srgbClr val="595959"/>
                </a:solidFill>
              </a:rPr>
              <a:t>”按钮进入</a:t>
            </a:r>
            <a:r>
              <a:rPr lang="en-US" altLang="zh-CN" dirty="0">
                <a:solidFill>
                  <a:srgbClr val="1369B2"/>
                </a:solidFill>
              </a:rPr>
              <a:t>License Agreement</a:t>
            </a:r>
            <a:r>
              <a:rPr lang="zh-CN" altLang="zh-CN" dirty="0" smtClean="0">
                <a:solidFill>
                  <a:srgbClr val="1369B2"/>
                </a:solidFill>
              </a:rPr>
              <a:t>界面</a:t>
            </a:r>
            <a:r>
              <a:rPr lang="zh-CN" altLang="en-US" dirty="0" smtClean="0">
                <a:solidFill>
                  <a:srgbClr val="595959"/>
                </a:solidFill>
              </a:rPr>
              <a:t>。</a:t>
            </a:r>
            <a:endParaRPr lang="zh-CN" altLang="en-US" dirty="0">
              <a:solidFill>
                <a:srgbClr val="595959"/>
              </a:solidFill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1143690" y="1523309"/>
            <a:ext cx="1224136" cy="575834"/>
          </a:xfrm>
          <a:prstGeom prst="roundRect">
            <a:avLst/>
          </a:prstGeom>
          <a:solidFill>
            <a:srgbClr val="13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Step</a:t>
            </a:r>
            <a:r>
              <a:rPr lang="zh-CN" altLang="en-US" sz="2800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2</a:t>
            </a:r>
            <a:endParaRPr lang="zh-CN" altLang="en-US" sz="2800" dirty="0">
              <a:solidFill>
                <a:schemeClr val="bg1"/>
              </a:solidFill>
              <a:latin typeface="Impact" panose="020B080603090205020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1"/>
          <a:stretch>
            <a:fillRect/>
          </a:stretch>
        </p:blipFill>
        <p:spPr>
          <a:xfrm>
            <a:off x="6239222" y="2349512"/>
            <a:ext cx="4824745" cy="3738773"/>
          </a:xfrm>
          <a:prstGeom prst="rect">
            <a:avLst/>
          </a:prstGeom>
        </p:spPr>
      </p:pic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任务实现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43690" y="2349512"/>
            <a:ext cx="468052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0">
              <a:lnSpc>
                <a:spcPct val="150000"/>
              </a:lnSpc>
              <a:defRPr sz="2000" kern="0">
                <a:solidFill>
                  <a:srgbClr val="1370C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zh-CN" altLang="zh-CN" dirty="0" smtClean="0">
                <a:solidFill>
                  <a:srgbClr val="595959"/>
                </a:solidFill>
              </a:rPr>
              <a:t>单击</a:t>
            </a:r>
            <a:r>
              <a:rPr lang="zh-CN" altLang="zh-CN" dirty="0">
                <a:solidFill>
                  <a:srgbClr val="595959"/>
                </a:solidFill>
              </a:rPr>
              <a:t>“</a:t>
            </a:r>
            <a:r>
              <a:rPr lang="en-US" altLang="zh-CN" dirty="0">
                <a:solidFill>
                  <a:srgbClr val="595959"/>
                </a:solidFill>
              </a:rPr>
              <a:t>I Agree</a:t>
            </a:r>
            <a:r>
              <a:rPr lang="zh-CN" altLang="zh-CN" dirty="0">
                <a:solidFill>
                  <a:srgbClr val="595959"/>
                </a:solidFill>
              </a:rPr>
              <a:t>”按钮同意最终用户许可协议，进入</a:t>
            </a:r>
            <a:r>
              <a:rPr lang="en-US" altLang="zh-CN" dirty="0">
                <a:solidFill>
                  <a:srgbClr val="1369B2"/>
                </a:solidFill>
              </a:rPr>
              <a:t>Select Installation Type</a:t>
            </a:r>
            <a:r>
              <a:rPr lang="zh-CN" altLang="zh-CN" dirty="0" smtClean="0">
                <a:solidFill>
                  <a:srgbClr val="1369B2"/>
                </a:solidFill>
              </a:rPr>
              <a:t>界面</a:t>
            </a:r>
            <a:r>
              <a:rPr lang="zh-CN" altLang="en-US" dirty="0" smtClean="0">
                <a:solidFill>
                  <a:srgbClr val="595959"/>
                </a:solidFill>
              </a:rPr>
              <a:t>。</a:t>
            </a:r>
            <a:endParaRPr lang="zh-CN" altLang="en-US" dirty="0">
              <a:solidFill>
                <a:srgbClr val="595959"/>
              </a:solidFill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1143690" y="1523309"/>
            <a:ext cx="1224136" cy="575834"/>
          </a:xfrm>
          <a:prstGeom prst="roundRect">
            <a:avLst/>
          </a:prstGeom>
          <a:solidFill>
            <a:srgbClr val="13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Step</a:t>
            </a:r>
            <a:r>
              <a:rPr lang="zh-CN" altLang="en-US" sz="2800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3</a:t>
            </a:r>
            <a:endParaRPr lang="zh-CN" altLang="en-US" sz="2800" dirty="0">
              <a:solidFill>
                <a:schemeClr val="bg1"/>
              </a:solidFill>
              <a:latin typeface="Impact" panose="020B0806030902050204" charset="0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411462" y="3862932"/>
            <a:ext cx="1555952" cy="30772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9191550" y="3842150"/>
            <a:ext cx="1872417" cy="307724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zh-CN" sz="16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仅为当前用户安装</a:t>
            </a:r>
            <a:endParaRPr lang="zh-CN" altLang="en-US" sz="1600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15" name="直接箭头连接符 14"/>
          <p:cNvCxnSpPr>
            <a:stCxn id="10" idx="3"/>
          </p:cNvCxnSpPr>
          <p:nvPr/>
        </p:nvCxnSpPr>
        <p:spPr>
          <a:xfrm>
            <a:off x="7967414" y="4016794"/>
            <a:ext cx="122413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/>
          <p:cNvSpPr/>
          <p:nvPr/>
        </p:nvSpPr>
        <p:spPr>
          <a:xfrm>
            <a:off x="6411462" y="4170656"/>
            <a:ext cx="1988000" cy="30772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9191550" y="4221882"/>
            <a:ext cx="1872417" cy="307724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zh-CN" sz="1600" dirty="0" smtClean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为所有</a:t>
            </a:r>
            <a:r>
              <a:rPr lang="zh-CN" altLang="zh-CN" sz="16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用户安装</a:t>
            </a:r>
            <a:endParaRPr lang="zh-CN" altLang="en-US" sz="1600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19" name="直接箭头连接符 18"/>
          <p:cNvCxnSpPr>
            <a:stCxn id="17" idx="3"/>
          </p:cNvCxnSpPr>
          <p:nvPr/>
        </p:nvCxnSpPr>
        <p:spPr>
          <a:xfrm>
            <a:off x="8399462" y="4324518"/>
            <a:ext cx="792088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/>
        </p:nvPicPr>
        <p:blipFill>
          <a:blip r:embed="rId1"/>
          <a:stretch>
            <a:fillRect/>
          </a:stretch>
        </p:blipFill>
        <p:spPr>
          <a:xfrm>
            <a:off x="6239222" y="2349512"/>
            <a:ext cx="4824745" cy="3738773"/>
          </a:xfrm>
          <a:prstGeom prst="rect">
            <a:avLst/>
          </a:prstGeom>
        </p:spPr>
      </p:pic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任务实现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43690" y="2349512"/>
            <a:ext cx="46805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0">
              <a:lnSpc>
                <a:spcPct val="150000"/>
              </a:lnSpc>
              <a:defRPr sz="2000" kern="0">
                <a:solidFill>
                  <a:srgbClr val="1370C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zh-CN" altLang="zh-CN" dirty="0">
                <a:solidFill>
                  <a:srgbClr val="595959"/>
                </a:solidFill>
              </a:rPr>
              <a:t>选择</a:t>
            </a:r>
            <a:r>
              <a:rPr lang="en-US" altLang="zh-CN" dirty="0">
                <a:solidFill>
                  <a:srgbClr val="595959"/>
                </a:solidFill>
              </a:rPr>
              <a:t>Just Me</a:t>
            </a:r>
            <a:r>
              <a:rPr lang="zh-CN" altLang="zh-CN" dirty="0">
                <a:solidFill>
                  <a:srgbClr val="595959"/>
                </a:solidFill>
              </a:rPr>
              <a:t>选项，单击“</a:t>
            </a:r>
            <a:r>
              <a:rPr lang="en-US" altLang="zh-CN" dirty="0">
                <a:solidFill>
                  <a:srgbClr val="595959"/>
                </a:solidFill>
              </a:rPr>
              <a:t>Next</a:t>
            </a:r>
            <a:r>
              <a:rPr lang="zh-CN" altLang="zh-CN" dirty="0">
                <a:solidFill>
                  <a:srgbClr val="595959"/>
                </a:solidFill>
              </a:rPr>
              <a:t>”按钮进入</a:t>
            </a:r>
            <a:r>
              <a:rPr lang="en-US" altLang="zh-CN" dirty="0">
                <a:solidFill>
                  <a:srgbClr val="1369B2"/>
                </a:solidFill>
              </a:rPr>
              <a:t>Choose Install Location</a:t>
            </a:r>
            <a:r>
              <a:rPr lang="zh-CN" altLang="zh-CN" dirty="0" smtClean="0">
                <a:solidFill>
                  <a:srgbClr val="1369B2"/>
                </a:solidFill>
              </a:rPr>
              <a:t>界面</a:t>
            </a:r>
            <a:r>
              <a:rPr lang="zh-CN" altLang="en-US" dirty="0" smtClean="0">
                <a:solidFill>
                  <a:srgbClr val="595959"/>
                </a:solidFill>
              </a:rPr>
              <a:t>。</a:t>
            </a:r>
            <a:endParaRPr lang="zh-CN" altLang="en-US" dirty="0">
              <a:solidFill>
                <a:srgbClr val="595959"/>
              </a:solidFill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1143690" y="1523309"/>
            <a:ext cx="1224136" cy="575834"/>
          </a:xfrm>
          <a:prstGeom prst="roundRect">
            <a:avLst/>
          </a:prstGeom>
          <a:solidFill>
            <a:srgbClr val="13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Step</a:t>
            </a:r>
            <a:r>
              <a:rPr lang="zh-CN" altLang="en-US" sz="2800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4</a:t>
            </a:r>
            <a:endParaRPr lang="zh-CN" altLang="en-US" sz="2800" dirty="0">
              <a:solidFill>
                <a:schemeClr val="bg1"/>
              </a:solidFill>
              <a:latin typeface="Impact" panose="020B0806030902050204" charset="0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9695606" y="4562230"/>
            <a:ext cx="1080120" cy="30772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9227554" y="3601546"/>
            <a:ext cx="2016224" cy="679027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600" dirty="0" smtClean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单击此按钮可以选择其他位置安装工具</a:t>
            </a:r>
            <a:endParaRPr lang="zh-CN" altLang="en-US" sz="1600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19" name="直接箭头连接符 18"/>
          <p:cNvCxnSpPr>
            <a:stCxn id="17" idx="0"/>
          </p:cNvCxnSpPr>
          <p:nvPr/>
        </p:nvCxnSpPr>
        <p:spPr>
          <a:xfrm flipV="1">
            <a:off x="10235666" y="4293890"/>
            <a:ext cx="0" cy="26834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/>
          <p:nvPr/>
        </p:nvPicPr>
        <p:blipFill>
          <a:blip r:embed="rId1"/>
          <a:stretch>
            <a:fillRect/>
          </a:stretch>
        </p:blipFill>
        <p:spPr>
          <a:xfrm>
            <a:off x="6239222" y="2349512"/>
            <a:ext cx="4824745" cy="3738773"/>
          </a:xfrm>
          <a:prstGeom prst="rect">
            <a:avLst/>
          </a:prstGeom>
        </p:spPr>
      </p:pic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任务实现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43690" y="2349512"/>
            <a:ext cx="468052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0">
              <a:lnSpc>
                <a:spcPct val="150000"/>
              </a:lnSpc>
              <a:defRPr sz="2000" kern="0">
                <a:solidFill>
                  <a:srgbClr val="1370C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zh-CN" altLang="zh-CN" dirty="0">
                <a:solidFill>
                  <a:srgbClr val="595959"/>
                </a:solidFill>
              </a:rPr>
              <a:t>此处保持默认配置，单击“</a:t>
            </a:r>
            <a:r>
              <a:rPr lang="en-US" altLang="zh-CN" dirty="0">
                <a:solidFill>
                  <a:srgbClr val="595959"/>
                </a:solidFill>
              </a:rPr>
              <a:t>Next</a:t>
            </a:r>
            <a:r>
              <a:rPr lang="zh-CN" altLang="zh-CN" dirty="0">
                <a:solidFill>
                  <a:srgbClr val="595959"/>
                </a:solidFill>
              </a:rPr>
              <a:t>”按钮进入</a:t>
            </a:r>
            <a:r>
              <a:rPr lang="en-US" altLang="zh-CN" dirty="0">
                <a:solidFill>
                  <a:srgbClr val="1369B2"/>
                </a:solidFill>
              </a:rPr>
              <a:t>Advanced Installation Options</a:t>
            </a:r>
            <a:r>
              <a:rPr lang="zh-CN" altLang="zh-CN" dirty="0" smtClean="0">
                <a:solidFill>
                  <a:srgbClr val="1369B2"/>
                </a:solidFill>
              </a:rPr>
              <a:t>界面</a:t>
            </a:r>
            <a:r>
              <a:rPr lang="zh-CN" altLang="en-US" dirty="0">
                <a:solidFill>
                  <a:srgbClr val="595959"/>
                </a:solidFill>
              </a:rPr>
              <a:t>。</a:t>
            </a:r>
            <a:endParaRPr lang="zh-CN" altLang="en-US" dirty="0">
              <a:solidFill>
                <a:srgbClr val="595959"/>
              </a:solidFill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1143690" y="1523309"/>
            <a:ext cx="1224136" cy="575834"/>
          </a:xfrm>
          <a:prstGeom prst="roundRect">
            <a:avLst/>
          </a:prstGeom>
          <a:solidFill>
            <a:srgbClr val="13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Step</a:t>
            </a:r>
            <a:r>
              <a:rPr lang="zh-CN" altLang="en-US" sz="2800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5</a:t>
            </a:r>
            <a:endParaRPr lang="zh-CN" altLang="en-US" sz="2800" dirty="0">
              <a:solidFill>
                <a:schemeClr val="bg1"/>
              </a:solidFill>
              <a:latin typeface="Impact" panose="020B0806030902050204" charset="0"/>
              <a:ea typeface="微软雅黑" panose="020B0503020204020204" pitchFamily="34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455246" y="3285778"/>
            <a:ext cx="2880320" cy="144016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9583907" y="2853730"/>
            <a:ext cx="2199932" cy="576064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600" dirty="0" smtClean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是否</a:t>
            </a:r>
            <a:r>
              <a:rPr lang="zh-CN" altLang="zh-CN" sz="1600" dirty="0" smtClean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在开始菜单</a:t>
            </a:r>
            <a:r>
              <a:rPr lang="zh-CN" altLang="en-US" sz="1600" dirty="0" smtClean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中</a:t>
            </a:r>
            <a:r>
              <a:rPr lang="zh-CN" altLang="zh-CN" sz="1600" dirty="0" smtClean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创建</a:t>
            </a:r>
            <a:r>
              <a:rPr lang="zh-CN" altLang="zh-CN" sz="16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快捷方式</a:t>
            </a:r>
            <a:endParaRPr lang="zh-CN" altLang="en-US" sz="1600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19" name="直接箭头连接符 18"/>
          <p:cNvCxnSpPr>
            <a:stCxn id="17" idx="3"/>
          </p:cNvCxnSpPr>
          <p:nvPr/>
        </p:nvCxnSpPr>
        <p:spPr>
          <a:xfrm>
            <a:off x="9335566" y="3357786"/>
            <a:ext cx="24834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/>
          <p:cNvSpPr/>
          <p:nvPr/>
        </p:nvSpPr>
        <p:spPr>
          <a:xfrm>
            <a:off x="6455246" y="3501802"/>
            <a:ext cx="2880320" cy="360041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9583906" y="3503448"/>
            <a:ext cx="2199933" cy="576064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zh-CN" sz="16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是否允许将</a:t>
            </a:r>
            <a:r>
              <a:rPr lang="en-US" altLang="zh-CN" sz="16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Anaconda3</a:t>
            </a:r>
            <a:r>
              <a:rPr lang="zh-CN" altLang="zh-CN" sz="16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添加到系统环境</a:t>
            </a:r>
            <a:r>
              <a:rPr lang="zh-CN" altLang="zh-CN" sz="1600" dirty="0" smtClean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变量</a:t>
            </a:r>
            <a:endParaRPr lang="zh-CN" altLang="en-US" sz="1600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21" name="直接箭头连接符 20"/>
          <p:cNvCxnSpPr>
            <a:stCxn id="16" idx="3"/>
            <a:endCxn id="20" idx="1"/>
          </p:cNvCxnSpPr>
          <p:nvPr/>
        </p:nvCxnSpPr>
        <p:spPr>
          <a:xfrm>
            <a:off x="9335566" y="3681823"/>
            <a:ext cx="248340" cy="10965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矩形 23"/>
          <p:cNvSpPr/>
          <p:nvPr/>
        </p:nvSpPr>
        <p:spPr>
          <a:xfrm>
            <a:off x="6455246" y="3936096"/>
            <a:ext cx="2880320" cy="42980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9583907" y="4149874"/>
            <a:ext cx="2343948" cy="576064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zh-CN" sz="16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是否将</a:t>
            </a:r>
            <a:r>
              <a:rPr lang="en-US" altLang="zh-CN" sz="16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 </a:t>
            </a:r>
            <a:r>
              <a:rPr lang="en-US" altLang="zh-CN" sz="1600" dirty="0" smtClean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Anaconda</a:t>
            </a:r>
            <a:r>
              <a:rPr lang="zh-CN" altLang="zh-CN" sz="1600" dirty="0" smtClean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自</a:t>
            </a:r>
            <a:r>
              <a:rPr lang="zh-CN" altLang="zh-CN" sz="16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带</a:t>
            </a:r>
            <a:r>
              <a:rPr lang="zh-CN" altLang="zh-CN" sz="1600" dirty="0" smtClean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的解释器设为默认解释器</a:t>
            </a:r>
            <a:endParaRPr lang="zh-CN" altLang="en-US" sz="1600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26" name="直接箭头连接符 25"/>
          <p:cNvCxnSpPr>
            <a:stCxn id="24" idx="3"/>
            <a:endCxn id="25" idx="1"/>
          </p:cNvCxnSpPr>
          <p:nvPr/>
        </p:nvCxnSpPr>
        <p:spPr>
          <a:xfrm>
            <a:off x="9335566" y="4150997"/>
            <a:ext cx="248341" cy="28690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/>
          <p:cNvSpPr/>
          <p:nvPr/>
        </p:nvSpPr>
        <p:spPr>
          <a:xfrm>
            <a:off x="6455246" y="4417722"/>
            <a:ext cx="2880320" cy="360041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矩形 28"/>
          <p:cNvSpPr/>
          <p:nvPr/>
        </p:nvSpPr>
        <p:spPr>
          <a:xfrm>
            <a:off x="6455247" y="5013970"/>
            <a:ext cx="3384376" cy="288032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16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是否在安装完成后清除软件包缓存</a:t>
            </a:r>
            <a:endParaRPr lang="zh-CN" altLang="en-US" sz="1600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30" name="直接箭头连接符 29"/>
          <p:cNvCxnSpPr/>
          <p:nvPr/>
        </p:nvCxnSpPr>
        <p:spPr>
          <a:xfrm>
            <a:off x="7967414" y="4786142"/>
            <a:ext cx="0" cy="2278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/>
          <p:nvPr/>
        </p:nvPicPr>
        <p:blipFill>
          <a:blip r:embed="rId1"/>
          <a:stretch>
            <a:fillRect/>
          </a:stretch>
        </p:blipFill>
        <p:spPr>
          <a:xfrm>
            <a:off x="6239222" y="2349512"/>
            <a:ext cx="4824745" cy="3738773"/>
          </a:xfrm>
          <a:prstGeom prst="rect">
            <a:avLst/>
          </a:prstGeom>
        </p:spPr>
      </p:pic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任务实现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43690" y="2349512"/>
            <a:ext cx="468052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0">
              <a:lnSpc>
                <a:spcPct val="150000"/>
              </a:lnSpc>
              <a:defRPr sz="2000" kern="0">
                <a:solidFill>
                  <a:srgbClr val="1370C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zh-CN" altLang="zh-CN" dirty="0">
                <a:solidFill>
                  <a:srgbClr val="595959"/>
                </a:solidFill>
              </a:rPr>
              <a:t>勾选第</a:t>
            </a:r>
            <a:r>
              <a:rPr lang="en-US" altLang="zh-CN" dirty="0">
                <a:solidFill>
                  <a:srgbClr val="595959"/>
                </a:solidFill>
              </a:rPr>
              <a:t>4</a:t>
            </a:r>
            <a:r>
              <a:rPr lang="zh-CN" altLang="zh-CN" dirty="0">
                <a:solidFill>
                  <a:srgbClr val="595959"/>
                </a:solidFill>
              </a:rPr>
              <a:t>个复选框，单击“</a:t>
            </a:r>
            <a:r>
              <a:rPr lang="en-US" altLang="zh-CN" dirty="0">
                <a:solidFill>
                  <a:srgbClr val="595959"/>
                </a:solidFill>
              </a:rPr>
              <a:t>Install</a:t>
            </a:r>
            <a:r>
              <a:rPr lang="zh-CN" altLang="zh-CN" dirty="0">
                <a:solidFill>
                  <a:srgbClr val="595959"/>
                </a:solidFill>
              </a:rPr>
              <a:t>”按钮进入</a:t>
            </a:r>
            <a:r>
              <a:rPr lang="en-US" altLang="zh-CN" dirty="0">
                <a:solidFill>
                  <a:srgbClr val="1369B2"/>
                </a:solidFill>
              </a:rPr>
              <a:t>Installing</a:t>
            </a:r>
            <a:r>
              <a:rPr lang="zh-CN" altLang="zh-CN" dirty="0">
                <a:solidFill>
                  <a:srgbClr val="1369B2"/>
                </a:solidFill>
              </a:rPr>
              <a:t>界面</a:t>
            </a:r>
            <a:r>
              <a:rPr lang="zh-CN" altLang="zh-CN" dirty="0">
                <a:solidFill>
                  <a:srgbClr val="595959"/>
                </a:solidFill>
              </a:rPr>
              <a:t>，该界面中使用进度条提示用户当前工具的安装</a:t>
            </a:r>
            <a:r>
              <a:rPr lang="zh-CN" altLang="zh-CN" dirty="0" smtClean="0">
                <a:solidFill>
                  <a:srgbClr val="595959"/>
                </a:solidFill>
              </a:rPr>
              <a:t>进度</a:t>
            </a:r>
            <a:r>
              <a:rPr lang="zh-CN" altLang="en-US" dirty="0">
                <a:solidFill>
                  <a:srgbClr val="595959"/>
                </a:solidFill>
              </a:rPr>
              <a:t>。</a:t>
            </a:r>
            <a:endParaRPr lang="zh-CN" altLang="en-US" dirty="0">
              <a:solidFill>
                <a:srgbClr val="595959"/>
              </a:solidFill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1143690" y="1523309"/>
            <a:ext cx="1224136" cy="575834"/>
          </a:xfrm>
          <a:prstGeom prst="roundRect">
            <a:avLst/>
          </a:prstGeom>
          <a:solidFill>
            <a:srgbClr val="13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Step</a:t>
            </a:r>
            <a:r>
              <a:rPr lang="zh-CN" altLang="en-US" sz="2800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6</a:t>
            </a:r>
            <a:endParaRPr lang="zh-CN" altLang="en-US" sz="2800" dirty="0">
              <a:solidFill>
                <a:schemeClr val="bg1"/>
              </a:solidFill>
              <a:latin typeface="Impact" panose="020B080603090205020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/>
          <p:nvPr/>
        </p:nvPicPr>
        <p:blipFill>
          <a:blip r:embed="rId1"/>
          <a:stretch>
            <a:fillRect/>
          </a:stretch>
        </p:blipFill>
        <p:spPr>
          <a:xfrm>
            <a:off x="6239222" y="2349512"/>
            <a:ext cx="4824745" cy="3738773"/>
          </a:xfrm>
          <a:prstGeom prst="rect">
            <a:avLst/>
          </a:prstGeom>
        </p:spPr>
      </p:pic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任务实现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43690" y="2349512"/>
            <a:ext cx="46805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0">
              <a:lnSpc>
                <a:spcPct val="150000"/>
              </a:lnSpc>
              <a:defRPr sz="2000" kern="0">
                <a:solidFill>
                  <a:srgbClr val="1370C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zh-CN" altLang="zh-CN" dirty="0">
                <a:solidFill>
                  <a:srgbClr val="595959"/>
                </a:solidFill>
              </a:rPr>
              <a:t>等待片刻后，安装完成会自动进入</a:t>
            </a:r>
            <a:r>
              <a:rPr lang="en-US" altLang="zh-CN" dirty="0">
                <a:solidFill>
                  <a:srgbClr val="1369B2"/>
                </a:solidFill>
              </a:rPr>
              <a:t>Installation Complete</a:t>
            </a:r>
            <a:r>
              <a:rPr lang="zh-CN" altLang="zh-CN" dirty="0" smtClean="0">
                <a:solidFill>
                  <a:srgbClr val="1369B2"/>
                </a:solidFill>
              </a:rPr>
              <a:t>界面</a:t>
            </a:r>
            <a:r>
              <a:rPr lang="zh-CN" altLang="en-US" dirty="0" smtClean="0">
                <a:solidFill>
                  <a:srgbClr val="595959"/>
                </a:solidFill>
              </a:rPr>
              <a:t>。</a:t>
            </a:r>
            <a:endParaRPr lang="zh-CN" altLang="en-US" dirty="0">
              <a:solidFill>
                <a:srgbClr val="595959"/>
              </a:solidFill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1143690" y="1523309"/>
            <a:ext cx="1224136" cy="575834"/>
          </a:xfrm>
          <a:prstGeom prst="roundRect">
            <a:avLst/>
          </a:prstGeom>
          <a:solidFill>
            <a:srgbClr val="13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Step</a:t>
            </a:r>
            <a:r>
              <a:rPr lang="zh-CN" altLang="en-US" sz="2800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7</a:t>
            </a:r>
            <a:endParaRPr lang="zh-CN" altLang="en-US" sz="2800" dirty="0">
              <a:solidFill>
                <a:schemeClr val="bg1"/>
              </a:solidFill>
              <a:latin typeface="Impact" panose="020B080603090205020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1"/>
          <a:stretch>
            <a:fillRect/>
          </a:stretch>
        </p:blipFill>
        <p:spPr>
          <a:xfrm>
            <a:off x="6239222" y="2349512"/>
            <a:ext cx="4824745" cy="3738773"/>
          </a:xfrm>
          <a:prstGeom prst="rect">
            <a:avLst/>
          </a:prstGeom>
        </p:spPr>
      </p:pic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任务实现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43690" y="2349512"/>
            <a:ext cx="46805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0">
              <a:lnSpc>
                <a:spcPct val="150000"/>
              </a:lnSpc>
              <a:defRPr sz="2000" kern="0">
                <a:solidFill>
                  <a:srgbClr val="1370C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zh-CN" altLang="en-US" dirty="0" smtClean="0">
                <a:solidFill>
                  <a:srgbClr val="595959"/>
                </a:solidFill>
              </a:rPr>
              <a:t>在上个界面中，</a:t>
            </a:r>
            <a:r>
              <a:rPr lang="zh-CN" altLang="zh-CN" dirty="0" smtClean="0">
                <a:solidFill>
                  <a:srgbClr val="595959"/>
                </a:solidFill>
              </a:rPr>
              <a:t>单击</a:t>
            </a:r>
            <a:r>
              <a:rPr lang="zh-CN" altLang="zh-CN" dirty="0">
                <a:solidFill>
                  <a:srgbClr val="595959"/>
                </a:solidFill>
              </a:rPr>
              <a:t>“</a:t>
            </a:r>
            <a:r>
              <a:rPr lang="en-US" altLang="zh-CN" dirty="0">
                <a:solidFill>
                  <a:srgbClr val="595959"/>
                </a:solidFill>
              </a:rPr>
              <a:t>Next</a:t>
            </a:r>
            <a:r>
              <a:rPr lang="zh-CN" altLang="zh-CN" dirty="0">
                <a:solidFill>
                  <a:srgbClr val="595959"/>
                </a:solidFill>
              </a:rPr>
              <a:t>”按钮进入</a:t>
            </a:r>
            <a:r>
              <a:rPr lang="en-US" altLang="zh-CN" dirty="0">
                <a:solidFill>
                  <a:srgbClr val="1369B2"/>
                </a:solidFill>
              </a:rPr>
              <a:t>Anaconda3 2024.02-1 (64-bit)</a:t>
            </a:r>
            <a:r>
              <a:rPr lang="zh-CN" altLang="zh-CN" dirty="0" smtClean="0">
                <a:solidFill>
                  <a:srgbClr val="1369B2"/>
                </a:solidFill>
              </a:rPr>
              <a:t>界面</a:t>
            </a:r>
            <a:r>
              <a:rPr lang="zh-CN" altLang="en-US" dirty="0" smtClean="0">
                <a:solidFill>
                  <a:srgbClr val="595959"/>
                </a:solidFill>
              </a:rPr>
              <a:t>。</a:t>
            </a:r>
            <a:endParaRPr lang="zh-CN" altLang="en-US" dirty="0">
              <a:solidFill>
                <a:srgbClr val="595959"/>
              </a:solidFill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1143690" y="1523309"/>
            <a:ext cx="1224136" cy="575834"/>
          </a:xfrm>
          <a:prstGeom prst="roundRect">
            <a:avLst/>
          </a:prstGeom>
          <a:solidFill>
            <a:srgbClr val="13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Step</a:t>
            </a:r>
            <a:r>
              <a:rPr lang="zh-CN" altLang="en-US" sz="2800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 smtClean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8</a:t>
            </a:r>
            <a:endParaRPr lang="zh-CN" altLang="en-US" sz="2800" dirty="0">
              <a:solidFill>
                <a:schemeClr val="bg1"/>
              </a:solidFill>
              <a:latin typeface="Impact" panose="020B080603090205020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/>
          <p:nvPr/>
        </p:nvPicPr>
        <p:blipFill>
          <a:blip r:embed="rId1"/>
          <a:stretch>
            <a:fillRect/>
          </a:stretch>
        </p:blipFill>
        <p:spPr>
          <a:xfrm>
            <a:off x="6239222" y="2349512"/>
            <a:ext cx="4824745" cy="3738773"/>
          </a:xfrm>
          <a:prstGeom prst="rect">
            <a:avLst/>
          </a:prstGeom>
        </p:spPr>
      </p:pic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任务实现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43690" y="2349512"/>
            <a:ext cx="4663275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0">
              <a:lnSpc>
                <a:spcPct val="150000"/>
              </a:lnSpc>
              <a:defRPr sz="2000" kern="0">
                <a:solidFill>
                  <a:srgbClr val="1370C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zh-CN" dirty="0">
                <a:solidFill>
                  <a:srgbClr val="595959"/>
                </a:solidFill>
              </a:rPr>
              <a:t>单击“</a:t>
            </a:r>
            <a:r>
              <a:rPr lang="en-US" altLang="zh-CN" dirty="0">
                <a:solidFill>
                  <a:srgbClr val="595959"/>
                </a:solidFill>
              </a:rPr>
              <a:t>Next</a:t>
            </a:r>
            <a:r>
              <a:rPr lang="zh-CN" altLang="zh-CN" dirty="0">
                <a:solidFill>
                  <a:srgbClr val="595959"/>
                </a:solidFill>
              </a:rPr>
              <a:t>”按钮进入</a:t>
            </a:r>
            <a:r>
              <a:rPr lang="en-US" altLang="zh-CN" dirty="0">
                <a:solidFill>
                  <a:srgbClr val="1369B2"/>
                </a:solidFill>
              </a:rPr>
              <a:t>Completing Anaconda3 2024.02-1 (64-bit) Setup</a:t>
            </a:r>
            <a:r>
              <a:rPr lang="zh-CN" altLang="zh-CN" dirty="0" smtClean="0">
                <a:solidFill>
                  <a:srgbClr val="1369B2"/>
                </a:solidFill>
              </a:rPr>
              <a:t>界面</a:t>
            </a:r>
            <a:r>
              <a:rPr lang="zh-CN" altLang="en-US" dirty="0" smtClean="0">
                <a:solidFill>
                  <a:srgbClr val="595959"/>
                </a:solidFill>
              </a:rPr>
              <a:t>。</a:t>
            </a:r>
            <a:endParaRPr lang="en-US" altLang="zh-CN" dirty="0" smtClean="0">
              <a:solidFill>
                <a:srgbClr val="595959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zh-CN" dirty="0">
                <a:solidFill>
                  <a:srgbClr val="595959"/>
                </a:solidFill>
              </a:rPr>
              <a:t>取消勾选两</a:t>
            </a:r>
            <a:r>
              <a:rPr lang="zh-CN" altLang="zh-CN" dirty="0" smtClean="0">
                <a:solidFill>
                  <a:srgbClr val="595959"/>
                </a:solidFill>
              </a:rPr>
              <a:t>个</a:t>
            </a:r>
            <a:r>
              <a:rPr lang="zh-CN" altLang="en-US" dirty="0" smtClean="0">
                <a:solidFill>
                  <a:srgbClr val="595959"/>
                </a:solidFill>
              </a:rPr>
              <a:t>复选框，</a:t>
            </a:r>
            <a:r>
              <a:rPr lang="zh-CN" altLang="zh-CN" dirty="0">
                <a:solidFill>
                  <a:srgbClr val="595959"/>
                </a:solidFill>
              </a:rPr>
              <a:t>单击“</a:t>
            </a:r>
            <a:r>
              <a:rPr lang="en-US" altLang="zh-CN" dirty="0">
                <a:solidFill>
                  <a:srgbClr val="595959"/>
                </a:solidFill>
              </a:rPr>
              <a:t>Finish</a:t>
            </a:r>
            <a:r>
              <a:rPr lang="zh-CN" altLang="zh-CN" dirty="0">
                <a:solidFill>
                  <a:srgbClr val="595959"/>
                </a:solidFill>
              </a:rPr>
              <a:t>”按钮完成安装，关闭</a:t>
            </a:r>
            <a:r>
              <a:rPr lang="en-US" altLang="zh-CN" dirty="0">
                <a:solidFill>
                  <a:srgbClr val="595959"/>
                </a:solidFill>
              </a:rPr>
              <a:t>Completing Anaconda3 2024.02-1 (64-bit) Setup</a:t>
            </a:r>
            <a:r>
              <a:rPr lang="zh-CN" altLang="zh-CN" dirty="0">
                <a:solidFill>
                  <a:srgbClr val="595959"/>
                </a:solidFill>
              </a:rPr>
              <a:t>界面</a:t>
            </a:r>
            <a:r>
              <a:rPr lang="zh-CN" altLang="zh-CN" dirty="0" smtClean="0">
                <a:solidFill>
                  <a:srgbClr val="595959"/>
                </a:solidFill>
              </a:rPr>
              <a:t>。</a:t>
            </a:r>
            <a:endParaRPr lang="zh-CN" altLang="en-US" dirty="0">
              <a:solidFill>
                <a:srgbClr val="595959"/>
              </a:solidFill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1143690" y="1523309"/>
            <a:ext cx="1423124" cy="575834"/>
          </a:xfrm>
          <a:prstGeom prst="roundRect">
            <a:avLst/>
          </a:prstGeom>
          <a:solidFill>
            <a:srgbClr val="13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Step</a:t>
            </a:r>
            <a:r>
              <a:rPr lang="zh-CN" altLang="en-US" sz="2800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9</a:t>
            </a:r>
            <a:endParaRPr lang="zh-CN" altLang="en-US" sz="2800" dirty="0">
              <a:solidFill>
                <a:schemeClr val="bg1"/>
              </a:solidFill>
              <a:latin typeface="Impact" panose="020B0806030902050204" charset="0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823398" y="3933850"/>
            <a:ext cx="1872208" cy="28803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9254377" y="3064440"/>
            <a:ext cx="2199932" cy="576064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16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是否启动</a:t>
            </a:r>
            <a:r>
              <a:rPr lang="en-US" altLang="zh-CN" sz="16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Anaconda Navigator</a:t>
            </a:r>
            <a:endParaRPr lang="zh-CN" altLang="en-US" sz="1600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12" name="直接箭头连接符 11"/>
          <p:cNvCxnSpPr>
            <a:stCxn id="10" idx="3"/>
            <a:endCxn id="11" idx="2"/>
          </p:cNvCxnSpPr>
          <p:nvPr/>
        </p:nvCxnSpPr>
        <p:spPr>
          <a:xfrm flipV="1">
            <a:off x="9695606" y="3640504"/>
            <a:ext cx="658737" cy="43736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7823398" y="4227196"/>
            <a:ext cx="2448272" cy="28803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7823397" y="4786909"/>
            <a:ext cx="3240569" cy="592333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16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开始使用</a:t>
            </a:r>
            <a:r>
              <a:rPr lang="en-US" altLang="zh-CN" sz="16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Anaconda Distribution</a:t>
            </a:r>
            <a:r>
              <a:rPr lang="zh-CN" altLang="zh-CN" sz="16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的入门指南或教程</a:t>
            </a:r>
            <a:endParaRPr lang="zh-CN" altLang="en-US" sz="1600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16" name="直接箭头连接符 15"/>
          <p:cNvCxnSpPr>
            <a:stCxn id="14" idx="2"/>
          </p:cNvCxnSpPr>
          <p:nvPr/>
        </p:nvCxnSpPr>
        <p:spPr>
          <a:xfrm>
            <a:off x="9047534" y="4515228"/>
            <a:ext cx="0" cy="2879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任务实现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43690" y="2349512"/>
            <a:ext cx="415942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0">
              <a:lnSpc>
                <a:spcPct val="150000"/>
              </a:lnSpc>
              <a:defRPr sz="2000" kern="0">
                <a:solidFill>
                  <a:srgbClr val="1370C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zh-CN" altLang="zh-CN" dirty="0">
                <a:solidFill>
                  <a:srgbClr val="595959"/>
                </a:solidFill>
              </a:rPr>
              <a:t>在计算机桌面打开开始菜单，找到</a:t>
            </a:r>
            <a:r>
              <a:rPr lang="en-US" altLang="zh-CN" dirty="0">
                <a:solidFill>
                  <a:srgbClr val="1369B2"/>
                </a:solidFill>
              </a:rPr>
              <a:t>Anaconda3(64-bit)</a:t>
            </a:r>
            <a:r>
              <a:rPr lang="zh-CN" altLang="zh-CN" dirty="0">
                <a:solidFill>
                  <a:srgbClr val="1369B2"/>
                </a:solidFill>
              </a:rPr>
              <a:t>文件夹</a:t>
            </a:r>
            <a:r>
              <a:rPr lang="zh-CN" altLang="zh-CN" dirty="0">
                <a:solidFill>
                  <a:srgbClr val="595959"/>
                </a:solidFill>
              </a:rPr>
              <a:t>，单击该文件夹后可以看到该文件夹下包含了几个</a:t>
            </a:r>
            <a:r>
              <a:rPr lang="zh-CN" altLang="zh-CN" dirty="0" smtClean="0">
                <a:solidFill>
                  <a:srgbClr val="1369B2"/>
                </a:solidFill>
              </a:rPr>
              <a:t>组件</a:t>
            </a:r>
            <a:r>
              <a:rPr lang="zh-CN" altLang="en-US" dirty="0">
                <a:solidFill>
                  <a:srgbClr val="595959"/>
                </a:solidFill>
              </a:rPr>
              <a:t>。</a:t>
            </a:r>
            <a:endParaRPr lang="zh-CN" altLang="en-US" dirty="0">
              <a:solidFill>
                <a:srgbClr val="595959"/>
              </a:solidFill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1143690" y="1523309"/>
            <a:ext cx="1423124" cy="575834"/>
          </a:xfrm>
          <a:prstGeom prst="roundRect">
            <a:avLst/>
          </a:prstGeom>
          <a:solidFill>
            <a:srgbClr val="13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Step</a:t>
            </a:r>
            <a:r>
              <a:rPr lang="zh-CN" altLang="en-US" sz="2800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 smtClean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10</a:t>
            </a:r>
            <a:endParaRPr lang="zh-CN" altLang="en-US" sz="2800" dirty="0">
              <a:solidFill>
                <a:schemeClr val="bg1"/>
              </a:solidFill>
              <a:latin typeface="Impact" panose="020B0806030902050204" charset="0"/>
              <a:ea typeface="微软雅黑" panose="020B0503020204020204" pitchFamily="34" charset="-122"/>
            </a:endParaRPr>
          </a:p>
        </p:txBody>
      </p:sp>
      <p:pic>
        <p:nvPicPr>
          <p:cNvPr id="13" name="图片 12"/>
          <p:cNvPicPr/>
          <p:nvPr/>
        </p:nvPicPr>
        <p:blipFill>
          <a:blip r:embed="rId1"/>
          <a:stretch>
            <a:fillRect/>
          </a:stretch>
        </p:blipFill>
        <p:spPr>
          <a:xfrm>
            <a:off x="5735166" y="2493689"/>
            <a:ext cx="3744416" cy="3773791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6455246" y="3174992"/>
            <a:ext cx="1944216" cy="28803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8635413" y="3122373"/>
            <a:ext cx="2900165" cy="39327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16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管理包和环境的</a:t>
            </a:r>
            <a:r>
              <a:rPr lang="zh-CN" altLang="zh-CN" sz="1600" dirty="0" smtClean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图形界面</a:t>
            </a:r>
            <a:r>
              <a:rPr lang="zh-CN" altLang="en-US" sz="1600" dirty="0" smtClean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工具</a:t>
            </a:r>
            <a:endParaRPr lang="zh-CN" altLang="en-US" sz="1600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19" name="直接箭头连接符 18"/>
          <p:cNvCxnSpPr>
            <a:stCxn id="17" idx="3"/>
            <a:endCxn id="18" idx="1"/>
          </p:cNvCxnSpPr>
          <p:nvPr/>
        </p:nvCxnSpPr>
        <p:spPr>
          <a:xfrm>
            <a:off x="8399462" y="3319008"/>
            <a:ext cx="235951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矩形 27"/>
          <p:cNvSpPr/>
          <p:nvPr/>
        </p:nvSpPr>
        <p:spPr>
          <a:xfrm>
            <a:off x="6455246" y="3712278"/>
            <a:ext cx="2664296" cy="28803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矩形 28"/>
          <p:cNvSpPr/>
          <p:nvPr/>
        </p:nvSpPr>
        <p:spPr>
          <a:xfrm>
            <a:off x="9335566" y="3659658"/>
            <a:ext cx="2200012" cy="628845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Anaconda</a:t>
            </a:r>
            <a:r>
              <a:rPr lang="zh-CN" altLang="zh-CN" sz="16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自带的命令行工具</a:t>
            </a:r>
            <a:endParaRPr lang="zh-CN" altLang="en-US" sz="1600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30" name="直接箭头连接符 29"/>
          <p:cNvCxnSpPr>
            <a:stCxn id="28" idx="3"/>
            <a:endCxn id="29" idx="1"/>
          </p:cNvCxnSpPr>
          <p:nvPr/>
        </p:nvCxnSpPr>
        <p:spPr>
          <a:xfrm>
            <a:off x="9119542" y="3856294"/>
            <a:ext cx="216024" cy="11778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34"/>
          <p:cNvSpPr/>
          <p:nvPr/>
        </p:nvSpPr>
        <p:spPr>
          <a:xfrm>
            <a:off x="6455246" y="4221014"/>
            <a:ext cx="2664296" cy="28803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6" name="直接箭头连接符 35"/>
          <p:cNvCxnSpPr/>
          <p:nvPr/>
        </p:nvCxnSpPr>
        <p:spPr>
          <a:xfrm flipV="1">
            <a:off x="9119542" y="4131292"/>
            <a:ext cx="216024" cy="23373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矩形 40"/>
          <p:cNvSpPr/>
          <p:nvPr/>
        </p:nvSpPr>
        <p:spPr>
          <a:xfrm>
            <a:off x="9335566" y="4572539"/>
            <a:ext cx="2200012" cy="628845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16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基于</a:t>
            </a:r>
            <a:r>
              <a:rPr lang="en-US" altLang="zh-CN" sz="16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Web</a:t>
            </a:r>
            <a:r>
              <a:rPr lang="zh-CN" altLang="zh-CN" sz="16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的交互式开发环境</a:t>
            </a:r>
            <a:endParaRPr lang="zh-CN" altLang="en-US" sz="1600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42" name="矩形 41"/>
          <p:cNvSpPr/>
          <p:nvPr/>
        </p:nvSpPr>
        <p:spPr>
          <a:xfrm>
            <a:off x="6455246" y="4742946"/>
            <a:ext cx="2664296" cy="28803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3" name="直接箭头连接符 42"/>
          <p:cNvCxnSpPr>
            <a:endCxn id="41" idx="1"/>
          </p:cNvCxnSpPr>
          <p:nvPr/>
        </p:nvCxnSpPr>
        <p:spPr>
          <a:xfrm flipV="1">
            <a:off x="9119542" y="4886962"/>
            <a:ext cx="216024" cy="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矩形 45"/>
          <p:cNvSpPr/>
          <p:nvPr/>
        </p:nvSpPr>
        <p:spPr>
          <a:xfrm>
            <a:off x="9335566" y="5264880"/>
            <a:ext cx="2200012" cy="31442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16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重置</a:t>
            </a:r>
            <a:r>
              <a:rPr lang="en-US" altLang="zh-CN" sz="16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Spyder</a:t>
            </a:r>
            <a:r>
              <a:rPr lang="zh-CN" altLang="zh-CN" sz="16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的设置</a:t>
            </a:r>
            <a:endParaRPr lang="zh-CN" altLang="en-US" sz="1600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6455246" y="5291268"/>
            <a:ext cx="2664296" cy="28803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8" name="直接箭头连接符 47"/>
          <p:cNvCxnSpPr>
            <a:endCxn id="46" idx="1"/>
          </p:cNvCxnSpPr>
          <p:nvPr/>
        </p:nvCxnSpPr>
        <p:spPr>
          <a:xfrm flipV="1">
            <a:off x="9119542" y="5422090"/>
            <a:ext cx="216024" cy="131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矩形 50"/>
          <p:cNvSpPr/>
          <p:nvPr/>
        </p:nvSpPr>
        <p:spPr>
          <a:xfrm>
            <a:off x="7607374" y="5779354"/>
            <a:ext cx="3928204" cy="31442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16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跨平台的、科学运算集成开发环境</a:t>
            </a:r>
            <a:endParaRPr lang="zh-CN" altLang="en-US" sz="1600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6455246" y="5805742"/>
            <a:ext cx="936104" cy="28803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3" name="直接箭头连接符 52"/>
          <p:cNvCxnSpPr/>
          <p:nvPr/>
        </p:nvCxnSpPr>
        <p:spPr>
          <a:xfrm flipV="1">
            <a:off x="7391350" y="5948366"/>
            <a:ext cx="216024" cy="131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任务实现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43690" y="2349512"/>
            <a:ext cx="415942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0">
              <a:lnSpc>
                <a:spcPct val="150000"/>
              </a:lnSpc>
              <a:defRPr sz="2000" kern="0">
                <a:solidFill>
                  <a:srgbClr val="1370C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zh-CN" altLang="zh-CN" dirty="0">
                <a:solidFill>
                  <a:srgbClr val="595959"/>
                </a:solidFill>
              </a:rPr>
              <a:t>单击“</a:t>
            </a:r>
            <a:r>
              <a:rPr lang="en-US" altLang="zh-CN" dirty="0">
                <a:solidFill>
                  <a:srgbClr val="595959"/>
                </a:solidFill>
              </a:rPr>
              <a:t>Anaconda Navigator</a:t>
            </a:r>
            <a:r>
              <a:rPr lang="zh-CN" altLang="zh-CN" dirty="0">
                <a:solidFill>
                  <a:srgbClr val="595959"/>
                </a:solidFill>
              </a:rPr>
              <a:t>”图标，若能够正常启动</a:t>
            </a:r>
            <a:r>
              <a:rPr lang="en-US" altLang="zh-CN" dirty="0">
                <a:solidFill>
                  <a:srgbClr val="595959"/>
                </a:solidFill>
              </a:rPr>
              <a:t>Anaconda Navigator</a:t>
            </a:r>
            <a:r>
              <a:rPr lang="zh-CN" altLang="zh-CN" dirty="0">
                <a:solidFill>
                  <a:srgbClr val="595959"/>
                </a:solidFill>
              </a:rPr>
              <a:t>，则说明</a:t>
            </a:r>
            <a:r>
              <a:rPr lang="en-US" altLang="zh-CN" dirty="0">
                <a:solidFill>
                  <a:srgbClr val="1369B2"/>
                </a:solidFill>
              </a:rPr>
              <a:t>Anaconda</a:t>
            </a:r>
            <a:r>
              <a:rPr lang="zh-CN" altLang="zh-CN" dirty="0">
                <a:solidFill>
                  <a:srgbClr val="1369B2"/>
                </a:solidFill>
              </a:rPr>
              <a:t>工具安装成功</a:t>
            </a:r>
            <a:r>
              <a:rPr lang="zh-CN" altLang="zh-CN" dirty="0">
                <a:solidFill>
                  <a:srgbClr val="595959"/>
                </a:solidFill>
              </a:rPr>
              <a:t>。</a:t>
            </a:r>
            <a:endParaRPr lang="zh-CN" altLang="en-US" dirty="0">
              <a:solidFill>
                <a:srgbClr val="595959"/>
              </a:solidFill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1143690" y="1523309"/>
            <a:ext cx="1423124" cy="575834"/>
          </a:xfrm>
          <a:prstGeom prst="roundRect">
            <a:avLst/>
          </a:prstGeom>
          <a:solidFill>
            <a:srgbClr val="13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Step</a:t>
            </a:r>
            <a:r>
              <a:rPr lang="zh-CN" altLang="en-US" sz="2800" dirty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 </a:t>
            </a:r>
            <a:r>
              <a:rPr lang="en-US" altLang="zh-CN" sz="2800" dirty="0" smtClean="0">
                <a:solidFill>
                  <a:schemeClr val="bg1"/>
                </a:solidFill>
                <a:latin typeface="Impact" panose="020B0806030902050204" charset="0"/>
                <a:ea typeface="微软雅黑" panose="020B0503020204020204" pitchFamily="34" charset="-122"/>
              </a:rPr>
              <a:t>11</a:t>
            </a:r>
            <a:endParaRPr lang="zh-CN" altLang="en-US" sz="2800" dirty="0">
              <a:solidFill>
                <a:schemeClr val="bg1"/>
              </a:solidFill>
              <a:latin typeface="Impact" panose="020B0806030902050204" charset="0"/>
              <a:ea typeface="微软雅黑" panose="020B0503020204020204" pitchFamily="34" charset="-122"/>
            </a:endParaRPr>
          </a:p>
        </p:txBody>
      </p:sp>
      <p:pic>
        <p:nvPicPr>
          <p:cNvPr id="23" name="图片 22"/>
          <p:cNvPicPr/>
          <p:nvPr/>
        </p:nvPicPr>
        <p:blipFill>
          <a:blip r:embed="rId1"/>
          <a:stretch>
            <a:fillRect/>
          </a:stretch>
        </p:blipFill>
        <p:spPr>
          <a:xfrm>
            <a:off x="5807174" y="2349512"/>
            <a:ext cx="5621270" cy="33845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 txBox="1"/>
          <p:nvPr/>
        </p:nvSpPr>
        <p:spPr>
          <a:xfrm>
            <a:off x="671292" y="572758"/>
            <a:ext cx="3911746" cy="662532"/>
          </a:xfrm>
          <a:prstGeom prst="rect">
            <a:avLst/>
          </a:prstGeom>
        </p:spPr>
        <p:txBody>
          <a:bodyPr lIns="121917" tIns="60958" rIns="121917" bIns="60958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章节概述</a:t>
            </a:r>
            <a:r>
              <a:rPr lang="en-US" altLang="zh-CN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/</a:t>
            </a:r>
            <a:r>
              <a:rPr lang="en-US" altLang="zh-CN" sz="24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 Summary</a:t>
            </a:r>
            <a:endParaRPr lang="en-GB" sz="2400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80" name="TextBox 35"/>
          <p:cNvSpPr txBox="1">
            <a:spLocks noChangeArrowheads="1"/>
          </p:cNvSpPr>
          <p:nvPr/>
        </p:nvSpPr>
        <p:spPr bwMode="auto">
          <a:xfrm>
            <a:off x="1198662" y="2421682"/>
            <a:ext cx="9649072" cy="3354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 anchor="t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在当今竞争激烈的市场环境中，数据已经成为企业决策和发展的重要驱动力。从消费者行为到市场趋势，从产品创新到营销策略，数据无处不在，而对数据的深入分析和理解已成为企业获取竞争优势的关键。</a:t>
            </a:r>
            <a:r>
              <a:rPr lang="zh-CN" altLang="zh-CN" sz="20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数据分析</a:t>
            </a: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不仅能够帮助企业</a:t>
            </a:r>
            <a:r>
              <a:rPr lang="zh-CN" altLang="zh-CN" sz="20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发现隐藏在海量数据中的商机</a:t>
            </a: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，还能够</a:t>
            </a:r>
            <a:r>
              <a:rPr lang="zh-CN" altLang="zh-CN" sz="20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提供有针对性的解决方案</a:t>
            </a: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，促进业务增长和创新发展。</a:t>
            </a:r>
            <a:r>
              <a:rPr lang="en-US" altLang="zh-CN" sz="20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Python</a:t>
            </a: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在数据分析领域占据非常重要的位置，</a:t>
            </a:r>
            <a:r>
              <a:rPr lang="zh-CN" altLang="zh-CN" sz="20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已经形成了完善的生态系统</a:t>
            </a: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20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它提供的库可以帮助开发人员有效解决各种复杂的问题</a:t>
            </a: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。本章以</a:t>
            </a:r>
            <a:r>
              <a:rPr lang="en-US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个任务为主线，对搭建</a:t>
            </a:r>
            <a:r>
              <a:rPr lang="en-US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Python</a:t>
            </a:r>
            <a:r>
              <a:rPr lang="zh-CN" altLang="zh-CN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数据分析开发环境的相关内容进行讲解。</a:t>
            </a:r>
            <a:endParaRPr lang="zh-CN" altLang="zh-CN" sz="20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3970118" y="3014256"/>
            <a:ext cx="7741712" cy="830997"/>
          </a:xfrm>
          <a:prstGeom prst="rect">
            <a:avLst/>
          </a:prstGeom>
          <a:noFill/>
        </p:spPr>
        <p:txBody>
          <a:bodyPr wrap="square" lIns="91443" tIns="45720" rIns="91443" bIns="45720" rtlCol="0">
            <a:spAutoFit/>
          </a:bodyPr>
          <a:lstStyle/>
          <a:p>
            <a:pPr algn="ctr"/>
            <a:r>
              <a:rPr lang="zh-CN" altLang="zh-CN" sz="48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使用</a:t>
            </a:r>
            <a:r>
              <a:rPr lang="en-US" altLang="zh-CN" sz="48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Anaconda</a:t>
            </a:r>
            <a:r>
              <a:rPr lang="zh-CN" altLang="zh-CN" sz="48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工具安装库</a:t>
            </a:r>
            <a:endParaRPr lang="en-GB" altLang="zh-CN" sz="48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" name="TextBox 48"/>
          <p:cNvSpPr txBox="1"/>
          <p:nvPr/>
        </p:nvSpPr>
        <p:spPr>
          <a:xfrm>
            <a:off x="1126654" y="2614146"/>
            <a:ext cx="2232248" cy="1631216"/>
          </a:xfrm>
          <a:prstGeom prst="rect">
            <a:avLst/>
          </a:prstGeom>
          <a:noFill/>
        </p:spPr>
        <p:txBody>
          <a:bodyPr wrap="square" lIns="91443" tIns="45720" rIns="91443" bIns="45720" rtlCol="0">
            <a:spAutoFit/>
          </a:bodyPr>
          <a:lstStyle/>
          <a:p>
            <a:pPr algn="ctr"/>
            <a:r>
              <a:rPr lang="zh-CN" altLang="en-US" sz="5000" b="1" dirty="0" smtClean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任务</a:t>
            </a:r>
            <a:endParaRPr lang="en-US" altLang="zh-CN" sz="5000" b="1" dirty="0" smtClean="0">
              <a:solidFill>
                <a:srgbClr val="FAFAF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ctr"/>
            <a:r>
              <a:rPr lang="en-US" altLang="zh-CN" sz="5000" b="1" dirty="0" smtClean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1-2</a:t>
            </a:r>
            <a:endParaRPr lang="en-US" altLang="en-GB" sz="5000" b="1" dirty="0">
              <a:solidFill>
                <a:srgbClr val="FAFAF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任务描述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1026" name="Picture 2" descr="https://img95.699pic.com/xsj/1l/q3/0f.jpg%21/fh/300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27453" y="2110109"/>
            <a:ext cx="3111705" cy="448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圆角矩形 2"/>
          <p:cNvSpPr/>
          <p:nvPr/>
        </p:nvSpPr>
        <p:spPr>
          <a:xfrm>
            <a:off x="1143690" y="1917626"/>
            <a:ext cx="6679708" cy="3528392"/>
          </a:xfrm>
          <a:prstGeom prst="roundRect">
            <a:avLst>
              <a:gd name="adj" fmla="val 9308"/>
            </a:avLst>
          </a:prstGeom>
          <a:noFill/>
          <a:ln w="19050">
            <a:solidFill>
              <a:srgbClr val="1369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675232" y="2481493"/>
            <a:ext cx="5616624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2000" dirty="0"/>
              <a:t>当安装完</a:t>
            </a:r>
            <a:r>
              <a:rPr lang="en-US" altLang="zh-CN" sz="2000" dirty="0"/>
              <a:t>Anaconda</a:t>
            </a:r>
            <a:r>
              <a:rPr lang="zh-CN" altLang="zh-CN" sz="2000" dirty="0"/>
              <a:t>工具后，默认会</a:t>
            </a:r>
            <a:r>
              <a:rPr lang="zh-CN" altLang="zh-CN" sz="2000" dirty="0">
                <a:solidFill>
                  <a:srgbClr val="1369B2"/>
                </a:solidFill>
              </a:rPr>
              <a:t>自动创建一个名为</a:t>
            </a:r>
            <a:r>
              <a:rPr lang="en-US" altLang="zh-CN" sz="2000" dirty="0">
                <a:solidFill>
                  <a:srgbClr val="1369B2"/>
                </a:solidFill>
              </a:rPr>
              <a:t>base</a:t>
            </a:r>
            <a:r>
              <a:rPr lang="zh-CN" altLang="zh-CN" sz="2000" dirty="0">
                <a:solidFill>
                  <a:srgbClr val="1369B2"/>
                </a:solidFill>
              </a:rPr>
              <a:t>的环境</a:t>
            </a:r>
            <a:r>
              <a:rPr lang="zh-CN" altLang="zh-CN" sz="2000" dirty="0"/>
              <a:t>，这个环境里面包含了预先安装的</a:t>
            </a:r>
            <a:r>
              <a:rPr lang="en-US" altLang="zh-CN" sz="2000" dirty="0"/>
              <a:t>Python</a:t>
            </a:r>
            <a:r>
              <a:rPr lang="zh-CN" altLang="zh-CN" sz="2000" dirty="0"/>
              <a:t>解释器以及许多常用的数据分析包或库，为开发人员提供了一个便捷的</a:t>
            </a:r>
            <a:r>
              <a:rPr lang="zh-CN" altLang="zh-CN" sz="2000" dirty="0" smtClean="0"/>
              <a:t>起点</a:t>
            </a:r>
            <a:r>
              <a:rPr lang="zh-CN" altLang="en-US" sz="2000" dirty="0"/>
              <a:t>，</a:t>
            </a:r>
            <a:r>
              <a:rPr lang="zh-CN" altLang="zh-CN" sz="2000" dirty="0" smtClean="0"/>
              <a:t>以</a:t>
            </a:r>
            <a:r>
              <a:rPr lang="zh-CN" altLang="en-US" sz="2000" dirty="0" smtClean="0"/>
              <a:t>便</a:t>
            </a:r>
            <a:r>
              <a:rPr lang="zh-CN" altLang="zh-CN" sz="2000" dirty="0" smtClean="0"/>
              <a:t>快速</a:t>
            </a:r>
            <a:r>
              <a:rPr lang="zh-CN" altLang="zh-CN" sz="2000" dirty="0"/>
              <a:t>开始数据分析工作</a:t>
            </a:r>
            <a:r>
              <a:rPr lang="zh-CN" altLang="zh-CN" sz="2000" dirty="0" smtClean="0"/>
              <a:t>。</a:t>
            </a:r>
            <a:endParaRPr lang="zh-CN" altLang="zh-CN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任务描述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1026" name="Picture 2" descr="https://img95.699pic.com/xsj/1l/q3/0f.jpg%21/fh/300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27453" y="2110109"/>
            <a:ext cx="3111705" cy="448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圆角矩形 2"/>
          <p:cNvSpPr/>
          <p:nvPr/>
        </p:nvSpPr>
        <p:spPr>
          <a:xfrm>
            <a:off x="1143690" y="1917626"/>
            <a:ext cx="6679708" cy="3528392"/>
          </a:xfrm>
          <a:prstGeom prst="roundRect">
            <a:avLst>
              <a:gd name="adj" fmla="val 9308"/>
            </a:avLst>
          </a:prstGeom>
          <a:noFill/>
          <a:ln w="19050">
            <a:solidFill>
              <a:srgbClr val="1369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675232" y="2250661"/>
            <a:ext cx="561662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2000" dirty="0" smtClean="0"/>
              <a:t>如果</a:t>
            </a:r>
            <a:r>
              <a:rPr lang="zh-CN" altLang="zh-CN" sz="2000" dirty="0"/>
              <a:t>开发人员需要额外的库或特定版本的库，则可以通过</a:t>
            </a:r>
            <a:r>
              <a:rPr lang="en-US" altLang="zh-CN" sz="2000" dirty="0"/>
              <a:t>Anaconda</a:t>
            </a:r>
            <a:r>
              <a:rPr lang="zh-CN" altLang="zh-CN" sz="2000" dirty="0"/>
              <a:t>创建新的环境，并在新环境中安装所需的库，以满足不同场景下的特定需求。</a:t>
            </a:r>
            <a:r>
              <a:rPr lang="en-US" altLang="zh-CN" sz="2000" dirty="0">
                <a:solidFill>
                  <a:srgbClr val="1369B2"/>
                </a:solidFill>
              </a:rPr>
              <a:t>Anaconda</a:t>
            </a:r>
            <a:r>
              <a:rPr lang="zh-CN" altLang="zh-CN" sz="2000" dirty="0">
                <a:solidFill>
                  <a:srgbClr val="1369B2"/>
                </a:solidFill>
              </a:rPr>
              <a:t>提供了灵活管理环境和包的</a:t>
            </a:r>
            <a:r>
              <a:rPr lang="en-US" altLang="zh-CN" sz="2000" dirty="0">
                <a:solidFill>
                  <a:srgbClr val="1369B2"/>
                </a:solidFill>
              </a:rPr>
              <a:t>Conda</a:t>
            </a:r>
            <a:r>
              <a:rPr lang="zh-CN" altLang="zh-CN" sz="2000" dirty="0">
                <a:solidFill>
                  <a:srgbClr val="1369B2"/>
                </a:solidFill>
              </a:rPr>
              <a:t>工具</a:t>
            </a:r>
            <a:r>
              <a:rPr lang="zh-CN" altLang="zh-CN" sz="2000" dirty="0"/>
              <a:t>，帮助开发人员</a:t>
            </a:r>
            <a:r>
              <a:rPr lang="zh-CN" altLang="zh-CN" sz="2000" dirty="0">
                <a:solidFill>
                  <a:srgbClr val="1369B2"/>
                </a:solidFill>
              </a:rPr>
              <a:t>轻松配置和管理不同环境下的包或库</a:t>
            </a:r>
            <a:r>
              <a:rPr lang="zh-CN" altLang="zh-CN" sz="2000" dirty="0"/>
              <a:t>，从而保持项目的独立性。</a:t>
            </a:r>
            <a:endParaRPr lang="zh-CN" altLang="zh-CN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95.699pic.com/xsj/1l/q3/0f.jpg%21/fh/300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27453" y="2110109"/>
            <a:ext cx="3111705" cy="448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任务描述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1143690" y="2637706"/>
            <a:ext cx="6679708" cy="1872208"/>
          </a:xfrm>
          <a:prstGeom prst="roundRect">
            <a:avLst>
              <a:gd name="adj" fmla="val 9308"/>
            </a:avLst>
          </a:prstGeom>
          <a:solidFill>
            <a:schemeClr val="bg1"/>
          </a:solidFill>
          <a:ln w="19050">
            <a:solidFill>
              <a:srgbClr val="1369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553477" y="3019812"/>
            <a:ext cx="586013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 algn="ctr"/>
            <a:r>
              <a:rPr lang="en-US" altLang="zh-CN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任务的具体要求</a:t>
            </a:r>
            <a:r>
              <a:rPr lang="en-US" altLang="zh-CN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en-US" altLang="zh-CN" sz="2400" b="1" dirty="0" smtClean="0">
              <a:solidFill>
                <a:srgbClr val="1369B2"/>
              </a:solidFill>
            </a:endParaRPr>
          </a:p>
          <a:p>
            <a:pPr indent="0"/>
            <a:r>
              <a:rPr lang="zh-CN" altLang="zh-CN" sz="2000" dirty="0"/>
              <a:t>本任务要求在</a:t>
            </a:r>
            <a:r>
              <a:rPr lang="en-US" altLang="zh-CN" sz="2000" dirty="0"/>
              <a:t>base</a:t>
            </a:r>
            <a:r>
              <a:rPr lang="zh-CN" altLang="zh-CN" sz="2000" dirty="0"/>
              <a:t>环境中</a:t>
            </a:r>
            <a:r>
              <a:rPr lang="zh-CN" altLang="zh-CN" sz="2000" dirty="0">
                <a:solidFill>
                  <a:srgbClr val="1369B2"/>
                </a:solidFill>
              </a:rPr>
              <a:t>安装第三方</a:t>
            </a:r>
            <a:r>
              <a:rPr lang="zh-CN" altLang="zh-CN" sz="2000" dirty="0" smtClean="0">
                <a:solidFill>
                  <a:srgbClr val="1369B2"/>
                </a:solidFill>
              </a:rPr>
              <a:t>库</a:t>
            </a:r>
            <a:r>
              <a:rPr lang="en-US" altLang="zh-CN" sz="2000" dirty="0" err="1" smtClean="0">
                <a:solidFill>
                  <a:srgbClr val="1369B2"/>
                </a:solidFill>
              </a:rPr>
              <a:t>pyecharts</a:t>
            </a:r>
            <a:r>
              <a:rPr lang="zh-CN" altLang="zh-CN" sz="2000" dirty="0"/>
              <a:t>。</a:t>
            </a:r>
            <a:endParaRPr lang="zh-CN" altLang="zh-CN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17" name="原创设计师QQ598969553          _3"/>
          <p:cNvSpPr/>
          <p:nvPr/>
        </p:nvSpPr>
        <p:spPr>
          <a:xfrm>
            <a:off x="1019175" y="2162734"/>
            <a:ext cx="4590731" cy="3724882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8" name="原创设计师QQ598969553          _4"/>
          <p:cNvSpPr/>
          <p:nvPr/>
        </p:nvSpPr>
        <p:spPr>
          <a:xfrm>
            <a:off x="1392874" y="3746576"/>
            <a:ext cx="3843331" cy="135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熟悉管理环境的</a:t>
            </a:r>
            <a:r>
              <a:rPr lang="en-US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Conda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命令，能够通过</a:t>
            </a:r>
            <a:r>
              <a:rPr lang="en-US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Conda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命令</a:t>
            </a:r>
            <a:r>
              <a:rPr lang="zh-CN" altLang="zh-CN" sz="19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创建、查看、激活、</a:t>
            </a:r>
            <a:r>
              <a:rPr lang="zh-CN" altLang="zh-CN" sz="19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退出</a:t>
            </a:r>
            <a:r>
              <a:rPr lang="zh-CN" altLang="en-US" sz="19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和删除</a:t>
            </a:r>
            <a:r>
              <a:rPr lang="zh-CN" altLang="zh-CN" sz="19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环境</a:t>
            </a:r>
            <a:endParaRPr lang="zh-CN" altLang="zh-CN" sz="1900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0" name="原创设计师QQ598969553          _7"/>
          <p:cNvSpPr txBox="1"/>
          <p:nvPr/>
        </p:nvSpPr>
        <p:spPr>
          <a:xfrm>
            <a:off x="1019176" y="3089692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使用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Conda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管理环境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ic3.zhimg.com/v2-d756eea109e0bf5fd473cf88c4f95b38_1440w.jpg?source=172ae18b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206" y="3214927"/>
            <a:ext cx="5395757" cy="2169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使用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Conda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管理环境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1054646" y="2637706"/>
            <a:ext cx="5184576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0">
              <a:lnSpc>
                <a:spcPct val="150000"/>
              </a:lnSpc>
              <a:defRPr sz="20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en-US" altLang="zh-CN" dirty="0"/>
              <a:t>Conda</a:t>
            </a:r>
            <a:r>
              <a:rPr lang="zh-CN" altLang="zh-CN" dirty="0"/>
              <a:t>是一个</a:t>
            </a:r>
            <a:r>
              <a:rPr lang="zh-CN" altLang="zh-CN" dirty="0">
                <a:solidFill>
                  <a:srgbClr val="1369B2"/>
                </a:solidFill>
              </a:rPr>
              <a:t>开源的包管理器和环境管理器</a:t>
            </a:r>
            <a:r>
              <a:rPr lang="zh-CN" altLang="zh-CN" dirty="0"/>
              <a:t>，</a:t>
            </a:r>
            <a:r>
              <a:rPr lang="zh-CN" altLang="zh-CN" dirty="0">
                <a:solidFill>
                  <a:srgbClr val="1369B2"/>
                </a:solidFill>
              </a:rPr>
              <a:t>负责安装、升级、删除包或库，以及创建、管理和切换不同的环境</a:t>
            </a:r>
            <a:r>
              <a:rPr lang="zh-CN" altLang="zh-CN" dirty="0"/>
              <a:t>。</a:t>
            </a:r>
            <a:r>
              <a:rPr lang="en-US" altLang="zh-CN" dirty="0"/>
              <a:t>Conda</a:t>
            </a:r>
            <a:r>
              <a:rPr lang="zh-CN" altLang="zh-CN" dirty="0"/>
              <a:t>允许用户创建不同的环境，每个环境可以包含不同版本的包，从而避免在项目之间出现冲突。</a:t>
            </a:r>
            <a:endParaRPr lang="zh-CN" altLang="zh-CN" dirty="0"/>
          </a:p>
        </p:txBody>
      </p:sp>
      <p:sp>
        <p:nvSpPr>
          <p:cNvPr id="12" name="矩形: 圆角 139"/>
          <p:cNvSpPr/>
          <p:nvPr/>
        </p:nvSpPr>
        <p:spPr>
          <a:xfrm>
            <a:off x="1143689" y="1821697"/>
            <a:ext cx="2723873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Conda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的功能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ic3.zhimg.com/v2-d756eea109e0bf5fd473cf88c4f95b38_1440w.jpg?source=172ae18b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62" y="4437906"/>
            <a:ext cx="5395757" cy="2169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使用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Conda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管理环境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1054646" y="2637706"/>
            <a:ext cx="1000911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0">
              <a:lnSpc>
                <a:spcPct val="150000"/>
              </a:lnSpc>
              <a:defRPr sz="20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en-US" altLang="zh-CN" dirty="0"/>
              <a:t>Conda</a:t>
            </a:r>
            <a:r>
              <a:rPr lang="zh-CN" altLang="zh-CN" dirty="0"/>
              <a:t>提供了一系列管理环境的命令，用于创建</a:t>
            </a:r>
            <a:r>
              <a:rPr lang="zh-CN" altLang="zh-CN" dirty="0" smtClean="0"/>
              <a:t>、</a:t>
            </a:r>
            <a:r>
              <a:rPr lang="zh-CN" altLang="en-US" dirty="0" smtClean="0"/>
              <a:t>查看、</a:t>
            </a:r>
            <a:r>
              <a:rPr lang="zh-CN" altLang="zh-CN" dirty="0" smtClean="0"/>
              <a:t>激活、</a:t>
            </a:r>
            <a:r>
              <a:rPr lang="zh-CN" altLang="en-US" dirty="0" smtClean="0"/>
              <a:t>退出</a:t>
            </a:r>
            <a:r>
              <a:rPr lang="zh-CN" altLang="zh-CN" dirty="0" smtClean="0"/>
              <a:t>和</a:t>
            </a:r>
            <a:r>
              <a:rPr lang="zh-CN" altLang="zh-CN" dirty="0"/>
              <a:t>删除环境。若希望执行</a:t>
            </a:r>
            <a:r>
              <a:rPr lang="en-US" altLang="zh-CN" dirty="0"/>
              <a:t>Conda</a:t>
            </a:r>
            <a:r>
              <a:rPr lang="zh-CN" altLang="zh-CN" dirty="0"/>
              <a:t>命令，可以先</a:t>
            </a:r>
            <a:r>
              <a:rPr lang="zh-CN" altLang="zh-CN" dirty="0">
                <a:solidFill>
                  <a:srgbClr val="1369B2"/>
                </a:solidFill>
              </a:rPr>
              <a:t>在</a:t>
            </a:r>
            <a:r>
              <a:rPr lang="en-US" altLang="zh-CN" dirty="0">
                <a:solidFill>
                  <a:srgbClr val="1369B2"/>
                </a:solidFill>
              </a:rPr>
              <a:t>Anaconda Navigator</a:t>
            </a:r>
            <a:r>
              <a:rPr lang="zh-CN" altLang="zh-CN" dirty="0">
                <a:solidFill>
                  <a:srgbClr val="1369B2"/>
                </a:solidFill>
              </a:rPr>
              <a:t>页面找到“</a:t>
            </a:r>
            <a:r>
              <a:rPr lang="en-US" altLang="zh-CN" dirty="0">
                <a:solidFill>
                  <a:srgbClr val="1369B2"/>
                </a:solidFill>
              </a:rPr>
              <a:t>CMD.exe Prompt</a:t>
            </a:r>
            <a:r>
              <a:rPr lang="zh-CN" altLang="zh-CN" dirty="0">
                <a:solidFill>
                  <a:srgbClr val="1369B2"/>
                </a:solidFill>
              </a:rPr>
              <a:t>”</a:t>
            </a:r>
            <a:r>
              <a:rPr lang="zh-CN" altLang="zh-CN" dirty="0"/>
              <a:t>，</a:t>
            </a:r>
            <a:r>
              <a:rPr lang="zh-CN" altLang="zh-CN" dirty="0">
                <a:solidFill>
                  <a:srgbClr val="1369B2"/>
                </a:solidFill>
              </a:rPr>
              <a:t>单击“</a:t>
            </a:r>
            <a:r>
              <a:rPr lang="en-US" altLang="zh-CN" dirty="0">
                <a:solidFill>
                  <a:srgbClr val="1369B2"/>
                </a:solidFill>
              </a:rPr>
              <a:t>Launch</a:t>
            </a:r>
            <a:r>
              <a:rPr lang="zh-CN" altLang="zh-CN" dirty="0">
                <a:solidFill>
                  <a:srgbClr val="1369B2"/>
                </a:solidFill>
              </a:rPr>
              <a:t>”按钮启动</a:t>
            </a:r>
            <a:r>
              <a:rPr lang="en-US" altLang="zh-CN" dirty="0">
                <a:solidFill>
                  <a:srgbClr val="1369B2"/>
                </a:solidFill>
              </a:rPr>
              <a:t>Anaconda Prompt</a:t>
            </a:r>
            <a:r>
              <a:rPr lang="zh-CN" altLang="zh-CN" dirty="0">
                <a:solidFill>
                  <a:srgbClr val="1369B2"/>
                </a:solidFill>
              </a:rPr>
              <a:t>工具</a:t>
            </a:r>
            <a:r>
              <a:rPr lang="zh-CN" altLang="zh-CN" dirty="0"/>
              <a:t>，或者直接</a:t>
            </a:r>
            <a:r>
              <a:rPr lang="zh-CN" altLang="zh-CN" dirty="0">
                <a:solidFill>
                  <a:srgbClr val="1369B2"/>
                </a:solidFill>
              </a:rPr>
              <a:t>在开始菜单中启动</a:t>
            </a:r>
            <a:r>
              <a:rPr lang="en-US" altLang="zh-CN" dirty="0">
                <a:solidFill>
                  <a:srgbClr val="1369B2"/>
                </a:solidFill>
              </a:rPr>
              <a:t>Anaconda Prompt</a:t>
            </a:r>
            <a:r>
              <a:rPr lang="zh-CN" altLang="zh-CN" dirty="0">
                <a:solidFill>
                  <a:srgbClr val="1369B2"/>
                </a:solidFill>
              </a:rPr>
              <a:t>工具</a:t>
            </a:r>
            <a:r>
              <a:rPr lang="zh-CN" altLang="zh-CN" dirty="0"/>
              <a:t>，再在</a:t>
            </a:r>
            <a:r>
              <a:rPr lang="en-US" altLang="zh-CN" dirty="0"/>
              <a:t>Anaconda Prompt</a:t>
            </a:r>
            <a:r>
              <a:rPr lang="zh-CN" altLang="zh-CN" dirty="0"/>
              <a:t>中执行相应的</a:t>
            </a:r>
            <a:r>
              <a:rPr lang="en-US" altLang="zh-CN" dirty="0"/>
              <a:t>Conda</a:t>
            </a:r>
            <a:r>
              <a:rPr lang="zh-CN" altLang="zh-CN" dirty="0"/>
              <a:t>命令。</a:t>
            </a:r>
            <a:endParaRPr lang="zh-CN" altLang="zh-CN" dirty="0"/>
          </a:p>
        </p:txBody>
      </p:sp>
      <p:sp>
        <p:nvSpPr>
          <p:cNvPr id="12" name="矩形: 圆角 139"/>
          <p:cNvSpPr/>
          <p:nvPr/>
        </p:nvSpPr>
        <p:spPr>
          <a:xfrm>
            <a:off x="1143689" y="1821697"/>
            <a:ext cx="2723873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Conda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命令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使用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Conda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管理环境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2" name="矩形: 圆角 139"/>
          <p:cNvSpPr/>
          <p:nvPr/>
        </p:nvSpPr>
        <p:spPr>
          <a:xfrm>
            <a:off x="1143689" y="1629594"/>
            <a:ext cx="3409261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管理环境的</a:t>
            </a:r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Conda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命令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143689" y="2438437"/>
            <a:ext cx="21964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1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创建环境</a:t>
            </a:r>
            <a:endParaRPr lang="zh-CN" altLang="zh-CN" b="1" dirty="0">
              <a:latin typeface="黑体" panose="02010609060101010101" charset="-122"/>
              <a:ea typeface="黑体" panose="02010609060101010101" charset="-122"/>
              <a:cs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143688" y="2900102"/>
            <a:ext cx="984806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 sz="20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marL="0" indent="0">
              <a:buNone/>
            </a:pPr>
            <a:r>
              <a:rPr lang="zh-CN" altLang="zh-CN" dirty="0"/>
              <a:t>启动</a:t>
            </a:r>
            <a:r>
              <a:rPr lang="en-US" altLang="zh-CN" dirty="0"/>
              <a:t>Anaconda Prompt</a:t>
            </a:r>
            <a:r>
              <a:rPr lang="zh-CN" altLang="zh-CN" dirty="0"/>
              <a:t>工具后默认会进入</a:t>
            </a:r>
            <a:r>
              <a:rPr lang="en-US" altLang="zh-CN" dirty="0"/>
              <a:t>base</a:t>
            </a:r>
            <a:r>
              <a:rPr lang="zh-CN" altLang="zh-CN" dirty="0"/>
              <a:t>环境，通过</a:t>
            </a:r>
            <a:r>
              <a:rPr lang="en-US" altLang="zh-CN" dirty="0" err="1">
                <a:solidFill>
                  <a:srgbClr val="1369B2"/>
                </a:solidFill>
              </a:rPr>
              <a:t>conda</a:t>
            </a:r>
            <a:r>
              <a:rPr lang="en-US" altLang="zh-CN" dirty="0">
                <a:solidFill>
                  <a:srgbClr val="1369B2"/>
                </a:solidFill>
              </a:rPr>
              <a:t> create</a:t>
            </a:r>
            <a:r>
              <a:rPr lang="zh-CN" altLang="zh-CN" dirty="0">
                <a:solidFill>
                  <a:srgbClr val="1369B2"/>
                </a:solidFill>
              </a:rPr>
              <a:t>命令</a:t>
            </a:r>
            <a:r>
              <a:rPr lang="zh-CN" altLang="zh-CN" dirty="0"/>
              <a:t>可以创建一个新的环境。</a:t>
            </a:r>
            <a:endParaRPr lang="zh-CN" altLang="zh-CN" dirty="0"/>
          </a:p>
        </p:txBody>
      </p:sp>
      <p:sp>
        <p:nvSpPr>
          <p:cNvPr id="13" name="矩形 12"/>
          <p:cNvSpPr/>
          <p:nvPr/>
        </p:nvSpPr>
        <p:spPr>
          <a:xfrm>
            <a:off x="1143689" y="3915765"/>
            <a:ext cx="9848061" cy="2263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1416260" y="4085492"/>
            <a:ext cx="9302915" cy="19236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>
              <a:lnSpc>
                <a:spcPct val="12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(base) C:\Users\itcast&gt;</a:t>
            </a:r>
            <a:r>
              <a:rPr lang="en-US" altLang="zh-CN" sz="20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conda create --name </a:t>
            </a:r>
            <a:r>
              <a:rPr lang="en-US" altLang="zh-CN" sz="20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myenv</a:t>
            </a:r>
            <a:endParaRPr lang="zh-CN" altLang="zh-CN" sz="20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>
              <a:lnSpc>
                <a:spcPct val="12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Channels:</a:t>
            </a:r>
            <a:endParaRPr lang="zh-CN" altLang="zh-CN" sz="20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>
              <a:lnSpc>
                <a:spcPct val="12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- </a:t>
            </a:r>
            <a:r>
              <a:rPr lang="en-US" altLang="zh-CN" sz="20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conda</a:t>
            </a: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-forge</a:t>
            </a:r>
            <a:endParaRPr lang="zh-CN" altLang="zh-CN" sz="20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>
              <a:lnSpc>
                <a:spcPct val="120000"/>
              </a:lnSpc>
            </a:pPr>
            <a:r>
              <a:rPr lang="en-US" altLang="zh-CN" sz="20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- defaults</a:t>
            </a:r>
            <a:endParaRPr lang="zh-CN" altLang="zh-CN" sz="20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>
              <a:lnSpc>
                <a:spcPct val="120000"/>
              </a:lnSpc>
            </a:pPr>
            <a:r>
              <a:rPr lang="zh-CN" altLang="zh-CN" sz="20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……</a:t>
            </a:r>
            <a:endParaRPr lang="zh-CN" altLang="zh-CN" sz="20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使用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Conda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管理环境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2" name="矩形: 圆角 139"/>
          <p:cNvSpPr/>
          <p:nvPr/>
        </p:nvSpPr>
        <p:spPr>
          <a:xfrm>
            <a:off x="1143689" y="1629594"/>
            <a:ext cx="3409261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管理环境的</a:t>
            </a:r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Conda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命令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143689" y="2438437"/>
            <a:ext cx="21964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2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查看</a:t>
            </a:r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环境</a:t>
            </a:r>
            <a:endParaRPr lang="zh-CN" altLang="zh-CN" b="1" dirty="0">
              <a:latin typeface="黑体" panose="02010609060101010101" charset="-122"/>
              <a:ea typeface="黑体" panose="02010609060101010101" charset="-122"/>
              <a:cs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143688" y="2900102"/>
            <a:ext cx="984806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 sz="20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marL="0" indent="0">
              <a:buNone/>
            </a:pPr>
            <a:r>
              <a:rPr lang="zh-CN" altLang="zh-CN" dirty="0"/>
              <a:t>使用</a:t>
            </a:r>
            <a:r>
              <a:rPr lang="en-US" altLang="zh-CN" dirty="0"/>
              <a:t> </a:t>
            </a:r>
            <a:r>
              <a:rPr lang="en-US" altLang="zh-CN" dirty="0" err="1">
                <a:solidFill>
                  <a:srgbClr val="1369B2"/>
                </a:solidFill>
              </a:rPr>
              <a:t>conda</a:t>
            </a:r>
            <a:r>
              <a:rPr lang="en-US" altLang="zh-CN" dirty="0">
                <a:solidFill>
                  <a:srgbClr val="1369B2"/>
                </a:solidFill>
              </a:rPr>
              <a:t> </a:t>
            </a:r>
            <a:r>
              <a:rPr lang="en-US" altLang="zh-CN" dirty="0" err="1">
                <a:solidFill>
                  <a:srgbClr val="1369B2"/>
                </a:solidFill>
              </a:rPr>
              <a:t>env</a:t>
            </a:r>
            <a:r>
              <a:rPr lang="en-US" altLang="zh-CN" dirty="0">
                <a:solidFill>
                  <a:srgbClr val="1369B2"/>
                </a:solidFill>
              </a:rPr>
              <a:t> list</a:t>
            </a:r>
            <a:r>
              <a:rPr lang="zh-CN" altLang="zh-CN" dirty="0">
                <a:solidFill>
                  <a:srgbClr val="1369B2"/>
                </a:solidFill>
              </a:rPr>
              <a:t>命令</a:t>
            </a:r>
            <a:r>
              <a:rPr lang="zh-CN" altLang="zh-CN" dirty="0"/>
              <a:t>可以查看系统中已经存在的环境列表，包括所有环境的名称以及路径。</a:t>
            </a:r>
            <a:endParaRPr lang="zh-CN" altLang="zh-CN" dirty="0"/>
          </a:p>
        </p:txBody>
      </p:sp>
      <p:sp>
        <p:nvSpPr>
          <p:cNvPr id="13" name="矩形 12"/>
          <p:cNvSpPr/>
          <p:nvPr/>
        </p:nvSpPr>
        <p:spPr>
          <a:xfrm>
            <a:off x="1143689" y="3915765"/>
            <a:ext cx="9848061" cy="2263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1495997" y="4085492"/>
            <a:ext cx="914344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>
              <a:lnSpc>
                <a:spcPct val="12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(base) C:\Users\itcast&gt;</a:t>
            </a:r>
            <a:r>
              <a:rPr lang="en-US" altLang="zh-CN" sz="20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conda </a:t>
            </a:r>
            <a:r>
              <a:rPr lang="en-US" altLang="zh-CN" sz="20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env</a:t>
            </a:r>
            <a:r>
              <a:rPr lang="en-US" altLang="zh-CN" sz="20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list</a:t>
            </a:r>
            <a:endParaRPr lang="zh-CN" altLang="zh-CN" sz="20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>
              <a:lnSpc>
                <a:spcPct val="12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# </a:t>
            </a:r>
            <a:r>
              <a:rPr lang="en-US" altLang="zh-CN" sz="20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conda</a:t>
            </a: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environments</a:t>
            </a:r>
            <a:r>
              <a:rPr lang="en-US" altLang="zh-CN" sz="20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:</a:t>
            </a:r>
            <a:endParaRPr lang="zh-CN" altLang="zh-CN" sz="20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>
              <a:lnSpc>
                <a:spcPct val="120000"/>
              </a:lnSpc>
            </a:pPr>
            <a:r>
              <a:rPr lang="en-US" altLang="zh-CN" sz="20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                   C:\Users\itcast\Anaconda3</a:t>
            </a:r>
            <a:endParaRPr lang="zh-CN" altLang="zh-CN" sz="2000" dirty="0" smtClean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>
              <a:lnSpc>
                <a:spcPct val="120000"/>
              </a:lnSpc>
            </a:pPr>
            <a:r>
              <a:rPr lang="en-US" altLang="zh-CN" sz="20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base             *  </a:t>
            </a: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C:\Users\itcast\anaconda3</a:t>
            </a:r>
            <a:endParaRPr lang="zh-CN" altLang="zh-CN" sz="20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>
              <a:lnSpc>
                <a:spcPct val="120000"/>
              </a:lnSpc>
            </a:pPr>
            <a:r>
              <a:rPr lang="en-US" altLang="zh-CN" sz="20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myenv</a:t>
            </a: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       </a:t>
            </a:r>
            <a:r>
              <a:rPr lang="en-US" altLang="zh-CN" sz="20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      C</a:t>
            </a: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:\Users\itcast\anaconda3\envs\myenv</a:t>
            </a:r>
            <a:endParaRPr lang="zh-CN" altLang="zh-CN" sz="20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使用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Conda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管理环境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2" name="矩形: 圆角 139"/>
          <p:cNvSpPr/>
          <p:nvPr/>
        </p:nvSpPr>
        <p:spPr>
          <a:xfrm>
            <a:off x="1143689" y="1629594"/>
            <a:ext cx="3409261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管理环境的</a:t>
            </a:r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Conda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命令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143689" y="2438437"/>
            <a:ext cx="21964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3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激活</a:t>
            </a:r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环境</a:t>
            </a:r>
            <a:endParaRPr lang="zh-CN" altLang="zh-CN" b="1" dirty="0">
              <a:latin typeface="黑体" panose="02010609060101010101" charset="-122"/>
              <a:ea typeface="黑体" panose="02010609060101010101" charset="-122"/>
              <a:cs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143688" y="2900102"/>
            <a:ext cx="984806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 sz="20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marL="0" indent="0">
              <a:buNone/>
            </a:pPr>
            <a:r>
              <a:rPr lang="zh-CN" altLang="zh-CN" dirty="0"/>
              <a:t>使用</a:t>
            </a:r>
            <a:r>
              <a:rPr lang="en-US" altLang="zh-CN" dirty="0"/>
              <a:t> </a:t>
            </a:r>
            <a:r>
              <a:rPr lang="en-US" altLang="zh-CN" dirty="0" err="1">
                <a:solidFill>
                  <a:srgbClr val="1369B2"/>
                </a:solidFill>
              </a:rPr>
              <a:t>conda</a:t>
            </a:r>
            <a:r>
              <a:rPr lang="en-US" altLang="zh-CN" dirty="0">
                <a:solidFill>
                  <a:srgbClr val="1369B2"/>
                </a:solidFill>
              </a:rPr>
              <a:t> activate</a:t>
            </a:r>
            <a:r>
              <a:rPr lang="zh-CN" altLang="zh-CN" dirty="0">
                <a:solidFill>
                  <a:srgbClr val="1369B2"/>
                </a:solidFill>
              </a:rPr>
              <a:t>命令</a:t>
            </a:r>
            <a:r>
              <a:rPr lang="zh-CN" altLang="zh-CN" dirty="0"/>
              <a:t>可以激活指定的环境。</a:t>
            </a:r>
            <a:endParaRPr lang="zh-CN" altLang="zh-CN" dirty="0"/>
          </a:p>
        </p:txBody>
      </p:sp>
      <p:sp>
        <p:nvSpPr>
          <p:cNvPr id="13" name="矩形 12"/>
          <p:cNvSpPr/>
          <p:nvPr/>
        </p:nvSpPr>
        <p:spPr>
          <a:xfrm>
            <a:off x="1143689" y="3543001"/>
            <a:ext cx="9848061" cy="14330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1495997" y="3712727"/>
            <a:ext cx="914344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>
              <a:lnSpc>
                <a:spcPct val="15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(base) C:\Users\itcast&gt;</a:t>
            </a:r>
            <a:r>
              <a:rPr lang="en-US" altLang="zh-CN" sz="20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conda activate </a:t>
            </a:r>
            <a:r>
              <a:rPr lang="en-US" altLang="zh-CN" sz="20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myenv</a:t>
            </a:r>
            <a:endParaRPr lang="zh-CN" altLang="zh-CN" sz="20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>
              <a:lnSpc>
                <a:spcPct val="15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(</a:t>
            </a:r>
            <a:r>
              <a:rPr lang="en-US" altLang="zh-CN" sz="20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myenv</a:t>
            </a: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) C:\Users\itcast&gt;</a:t>
            </a:r>
            <a:endParaRPr lang="zh-CN" altLang="zh-CN" sz="20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4"/>
          <p:cNvSpPr txBox="1"/>
          <p:nvPr/>
        </p:nvSpPr>
        <p:spPr>
          <a:xfrm>
            <a:off x="837863" y="572758"/>
            <a:ext cx="3007988" cy="662532"/>
          </a:xfrm>
          <a:prstGeom prst="rect">
            <a:avLst/>
          </a:prstGeom>
        </p:spPr>
        <p:txBody>
          <a:bodyPr lIns="121917" tIns="60958" rIns="121917" bIns="60958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zh-CN" altLang="en-US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目录</a:t>
            </a:r>
            <a:r>
              <a:rPr lang="en-US" altLang="zh-CN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/</a:t>
            </a:r>
            <a:r>
              <a:rPr lang="en-US" altLang="zh-CN" sz="24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Contents</a:t>
            </a:r>
            <a:endParaRPr lang="en-GB" sz="2400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1990751" y="2875909"/>
            <a:ext cx="2123954" cy="613062"/>
            <a:chOff x="2087386" y="982844"/>
            <a:chExt cx="1256128" cy="842780"/>
          </a:xfrm>
        </p:grpSpPr>
        <p:sp>
          <p:nvSpPr>
            <p:cNvPr id="32" name="平行四边形 31"/>
            <p:cNvSpPr/>
            <p:nvPr/>
          </p:nvSpPr>
          <p:spPr>
            <a:xfrm>
              <a:off x="2087386" y="982844"/>
              <a:ext cx="1248658" cy="842780"/>
            </a:xfrm>
            <a:prstGeom prst="parallelogram">
              <a:avLst>
                <a:gd name="adj" fmla="val 48207"/>
              </a:avLst>
            </a:prstGeom>
            <a:solidFill>
              <a:srgbClr val="1369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3" name="文本框 9"/>
            <p:cNvSpPr txBox="1"/>
            <p:nvPr/>
          </p:nvSpPr>
          <p:spPr>
            <a:xfrm>
              <a:off x="2276715" y="1044597"/>
              <a:ext cx="1066799" cy="7192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任务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1-1</a:t>
              </a:r>
              <a:endPara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1990751" y="3801652"/>
            <a:ext cx="2309096" cy="613061"/>
            <a:chOff x="2215144" y="2033848"/>
            <a:chExt cx="1238504" cy="842781"/>
          </a:xfrm>
        </p:grpSpPr>
        <p:sp>
          <p:nvSpPr>
            <p:cNvPr id="35" name="平行四边形 34"/>
            <p:cNvSpPr/>
            <p:nvPr/>
          </p:nvSpPr>
          <p:spPr>
            <a:xfrm>
              <a:off x="2215144" y="2033848"/>
              <a:ext cx="1120898" cy="842781"/>
            </a:xfrm>
            <a:prstGeom prst="parallelogram">
              <a:avLst>
                <a:gd name="adj" fmla="val 48207"/>
              </a:avLst>
            </a:prstGeom>
            <a:solidFill>
              <a:srgbClr val="1369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6" name="文本框 10"/>
            <p:cNvSpPr txBox="1"/>
            <p:nvPr/>
          </p:nvSpPr>
          <p:spPr>
            <a:xfrm>
              <a:off x="2386849" y="2095600"/>
              <a:ext cx="1066799" cy="719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任务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1-2</a:t>
              </a:r>
              <a:endPara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1990751" y="4726883"/>
            <a:ext cx="2309096" cy="613061"/>
            <a:chOff x="2215144" y="3084852"/>
            <a:chExt cx="1238504" cy="842781"/>
          </a:xfrm>
        </p:grpSpPr>
        <p:sp>
          <p:nvSpPr>
            <p:cNvPr id="38" name="平行四边形 37"/>
            <p:cNvSpPr/>
            <p:nvPr/>
          </p:nvSpPr>
          <p:spPr>
            <a:xfrm>
              <a:off x="2215144" y="3084852"/>
              <a:ext cx="1120898" cy="842781"/>
            </a:xfrm>
            <a:prstGeom prst="parallelogram">
              <a:avLst>
                <a:gd name="adj" fmla="val 48207"/>
              </a:avLst>
            </a:prstGeom>
            <a:solidFill>
              <a:srgbClr val="1369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39" name="文本框 11"/>
            <p:cNvSpPr txBox="1"/>
            <p:nvPr/>
          </p:nvSpPr>
          <p:spPr>
            <a:xfrm>
              <a:off x="2386849" y="3146604"/>
              <a:ext cx="1066799" cy="7192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任务</a:t>
              </a:r>
              <a:r>
                <a:rPr lang="en-US" altLang="zh-CN" sz="28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1-3</a:t>
              </a:r>
              <a:endPara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4024817" y="2853730"/>
            <a:ext cx="5142331" cy="613062"/>
            <a:chOff x="4315150" y="953426"/>
            <a:chExt cx="3857250" cy="540057"/>
          </a:xfrm>
        </p:grpSpPr>
        <p:sp>
          <p:nvSpPr>
            <p:cNvPr id="44" name="矩形 43"/>
            <p:cNvSpPr/>
            <p:nvPr/>
          </p:nvSpPr>
          <p:spPr>
            <a:xfrm>
              <a:off x="4841196" y="1036090"/>
              <a:ext cx="2827147" cy="332129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安装</a:t>
              </a: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Anaconda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工具</a:t>
              </a:r>
              <a:endParaRPr lang="en-GB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54" name="平行四边形 53"/>
            <p:cNvSpPr/>
            <p:nvPr/>
          </p:nvSpPr>
          <p:spPr>
            <a:xfrm>
              <a:off x="4315150" y="953426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4024817" y="3779481"/>
            <a:ext cx="5142331" cy="613062"/>
            <a:chOff x="4315150" y="1647579"/>
            <a:chExt cx="3857250" cy="540057"/>
          </a:xfrm>
        </p:grpSpPr>
        <p:sp>
          <p:nvSpPr>
            <p:cNvPr id="56" name="矩形 55"/>
            <p:cNvSpPr/>
            <p:nvPr/>
          </p:nvSpPr>
          <p:spPr>
            <a:xfrm>
              <a:off x="4841196" y="1730243"/>
              <a:ext cx="2827147" cy="332129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使用</a:t>
              </a: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Anaconda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工具安装库</a:t>
              </a:r>
              <a:endParaRPr lang="en-GB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57" name="平行四边形 56"/>
            <p:cNvSpPr/>
            <p:nvPr/>
          </p:nvSpPr>
          <p:spPr>
            <a:xfrm>
              <a:off x="4315150" y="1647579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>
            <a:off x="4024817" y="4705232"/>
            <a:ext cx="5142331" cy="613062"/>
            <a:chOff x="4315150" y="2341731"/>
            <a:chExt cx="3857250" cy="540057"/>
          </a:xfrm>
        </p:grpSpPr>
        <p:sp>
          <p:nvSpPr>
            <p:cNvPr id="59" name="矩形 58"/>
            <p:cNvSpPr/>
            <p:nvPr/>
          </p:nvSpPr>
          <p:spPr>
            <a:xfrm>
              <a:off x="4841197" y="2424395"/>
              <a:ext cx="3133455" cy="332129"/>
            </a:xfrm>
            <a:prstGeom prst="rect">
              <a:avLst/>
            </a:prstGeom>
            <a:ln w="15875">
              <a:noFill/>
            </a:ln>
          </p:spPr>
          <p:txBody>
            <a:bodyPr wrap="square" lIns="68580" tIns="34290" rIns="68580" bIns="34290">
              <a:spAutoFit/>
            </a:bodyPr>
            <a:lstStyle/>
            <a:p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使用</a:t>
              </a:r>
              <a:r>
                <a:rPr lang="en-US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Jupyter Notebook</a:t>
              </a:r>
              <a:r>
                <a:rPr lang="zh-CN" altLang="zh-CN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编写程序</a:t>
              </a:r>
              <a:endParaRPr lang="en-GB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69" name="平行四边形 68"/>
            <p:cNvSpPr/>
            <p:nvPr/>
          </p:nvSpPr>
          <p:spPr>
            <a:xfrm>
              <a:off x="4315150" y="2341731"/>
              <a:ext cx="3857250" cy="540057"/>
            </a:xfrm>
            <a:prstGeom prst="parallelogram">
              <a:avLst>
                <a:gd name="adj" fmla="val 48207"/>
              </a:avLst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endPara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使用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Conda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管理环境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2" name="矩形: 圆角 139"/>
          <p:cNvSpPr/>
          <p:nvPr/>
        </p:nvSpPr>
        <p:spPr>
          <a:xfrm>
            <a:off x="1143689" y="1629594"/>
            <a:ext cx="3409261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管理环境的</a:t>
            </a:r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Conda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命令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143689" y="2438437"/>
            <a:ext cx="21964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4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退出</a:t>
            </a:r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环境</a:t>
            </a:r>
            <a:endParaRPr lang="zh-CN" altLang="zh-CN" b="1" dirty="0">
              <a:latin typeface="黑体" panose="02010609060101010101" charset="-122"/>
              <a:ea typeface="黑体" panose="02010609060101010101" charset="-122"/>
              <a:cs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143688" y="2900102"/>
            <a:ext cx="984806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 sz="20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marL="0" indent="0">
              <a:buNone/>
            </a:pPr>
            <a:r>
              <a:rPr lang="zh-CN" altLang="zh-CN" dirty="0"/>
              <a:t>使用</a:t>
            </a:r>
            <a:r>
              <a:rPr lang="en-US" altLang="zh-CN" dirty="0" err="1">
                <a:solidFill>
                  <a:srgbClr val="1369B2"/>
                </a:solidFill>
              </a:rPr>
              <a:t>conda</a:t>
            </a:r>
            <a:r>
              <a:rPr lang="en-US" altLang="zh-CN" dirty="0">
                <a:solidFill>
                  <a:srgbClr val="1369B2"/>
                </a:solidFill>
              </a:rPr>
              <a:t> deactivate</a:t>
            </a:r>
            <a:r>
              <a:rPr lang="zh-CN" altLang="zh-CN" dirty="0">
                <a:solidFill>
                  <a:srgbClr val="1369B2"/>
                </a:solidFill>
              </a:rPr>
              <a:t>命令</a:t>
            </a:r>
            <a:r>
              <a:rPr lang="zh-CN" altLang="zh-CN" dirty="0"/>
              <a:t>可以退出当前环境。</a:t>
            </a:r>
            <a:endParaRPr lang="zh-CN" altLang="zh-CN" dirty="0"/>
          </a:p>
        </p:txBody>
      </p:sp>
      <p:sp>
        <p:nvSpPr>
          <p:cNvPr id="13" name="矩形 12"/>
          <p:cNvSpPr/>
          <p:nvPr/>
        </p:nvSpPr>
        <p:spPr>
          <a:xfrm>
            <a:off x="1143689" y="3543001"/>
            <a:ext cx="9848061" cy="14330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1495997" y="3712727"/>
            <a:ext cx="914344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>
              <a:lnSpc>
                <a:spcPct val="15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(</a:t>
            </a:r>
            <a:r>
              <a:rPr lang="en-US" altLang="zh-CN" sz="20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myenv</a:t>
            </a: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) C:\Users\itcast&gt;</a:t>
            </a:r>
            <a:r>
              <a:rPr lang="en-US" altLang="zh-CN" sz="20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conda deactivate</a:t>
            </a:r>
            <a:endParaRPr lang="zh-CN" altLang="zh-CN" sz="20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>
              <a:lnSpc>
                <a:spcPct val="15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(base) C:\Users\itcast&gt;</a:t>
            </a:r>
            <a:endParaRPr lang="zh-CN" altLang="zh-CN" sz="20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使用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Conda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管理环境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2" name="矩形: 圆角 139"/>
          <p:cNvSpPr/>
          <p:nvPr/>
        </p:nvSpPr>
        <p:spPr>
          <a:xfrm>
            <a:off x="1143689" y="1629594"/>
            <a:ext cx="3409261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管理环境的</a:t>
            </a:r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Conda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命令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143689" y="2438437"/>
            <a:ext cx="21964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5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删除</a:t>
            </a:r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环境</a:t>
            </a:r>
            <a:endParaRPr lang="zh-CN" altLang="zh-CN" b="1" dirty="0">
              <a:latin typeface="黑体" panose="02010609060101010101" charset="-122"/>
              <a:ea typeface="黑体" panose="02010609060101010101" charset="-122"/>
              <a:cs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143688" y="2900102"/>
            <a:ext cx="984806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 sz="20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marL="0" indent="0">
              <a:buNone/>
            </a:pPr>
            <a:r>
              <a:rPr lang="zh-CN" altLang="zh-CN" dirty="0"/>
              <a:t>使用</a:t>
            </a:r>
            <a:r>
              <a:rPr lang="en-US" altLang="zh-CN" dirty="0" err="1">
                <a:solidFill>
                  <a:srgbClr val="1369B2"/>
                </a:solidFill>
              </a:rPr>
              <a:t>conda</a:t>
            </a:r>
            <a:r>
              <a:rPr lang="en-US" altLang="zh-CN" dirty="0">
                <a:solidFill>
                  <a:srgbClr val="1369B2"/>
                </a:solidFill>
              </a:rPr>
              <a:t> remove</a:t>
            </a:r>
            <a:r>
              <a:rPr lang="zh-CN" altLang="zh-CN" dirty="0">
                <a:solidFill>
                  <a:srgbClr val="1369B2"/>
                </a:solidFill>
              </a:rPr>
              <a:t>命令</a:t>
            </a:r>
            <a:r>
              <a:rPr lang="zh-CN" altLang="zh-CN" dirty="0"/>
              <a:t>可以删除指定的环境。</a:t>
            </a:r>
            <a:endParaRPr lang="zh-CN" altLang="zh-CN" dirty="0"/>
          </a:p>
        </p:txBody>
      </p:sp>
      <p:sp>
        <p:nvSpPr>
          <p:cNvPr id="13" name="矩形 12"/>
          <p:cNvSpPr/>
          <p:nvPr/>
        </p:nvSpPr>
        <p:spPr>
          <a:xfrm>
            <a:off x="1143689" y="3543000"/>
            <a:ext cx="9848061" cy="27671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1495997" y="3780088"/>
            <a:ext cx="9143442" cy="22929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>
              <a:lnSpc>
                <a:spcPct val="12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(base) C:\Users\itcast&gt;</a:t>
            </a:r>
            <a:r>
              <a:rPr lang="en-US" altLang="zh-CN" sz="20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conda remove --name </a:t>
            </a:r>
            <a:r>
              <a:rPr lang="en-US" altLang="zh-CN" sz="2000" b="1" dirty="0" err="1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myenv</a:t>
            </a:r>
            <a:r>
              <a:rPr lang="en-US" altLang="zh-CN" sz="20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--all</a:t>
            </a:r>
            <a:endParaRPr lang="zh-CN" altLang="zh-CN" sz="20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>
              <a:lnSpc>
                <a:spcPct val="12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Remove all packages in environment C:\Users\itcast\anaconda3\envs\myenv:</a:t>
            </a:r>
            <a:endParaRPr lang="zh-CN" altLang="zh-CN" sz="20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>
              <a:lnSpc>
                <a:spcPct val="12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No packages found in C:\Users\itcast\anaconda3\envs\myenv. Continuing environment removal</a:t>
            </a:r>
            <a:endParaRPr lang="zh-CN" altLang="zh-CN" sz="20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>
              <a:lnSpc>
                <a:spcPct val="12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Everything found within the environment </a:t>
            </a:r>
            <a:endParaRPr lang="zh-CN" altLang="zh-CN" sz="20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17" name="原创设计师QQ598969553          _3"/>
          <p:cNvSpPr/>
          <p:nvPr/>
        </p:nvSpPr>
        <p:spPr>
          <a:xfrm>
            <a:off x="1019175" y="2162734"/>
            <a:ext cx="4590731" cy="3724882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8" name="原创设计师QQ598969553          _4"/>
          <p:cNvSpPr/>
          <p:nvPr/>
        </p:nvSpPr>
        <p:spPr>
          <a:xfrm>
            <a:off x="1392874" y="3746576"/>
            <a:ext cx="3843331" cy="1408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掌握管理</a:t>
            </a: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包</a:t>
            </a:r>
            <a:r>
              <a:rPr lang="zh-CN" altLang="en-US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或库</a:t>
            </a: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的</a:t>
            </a:r>
            <a:r>
              <a:rPr lang="en-US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Conda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命令，能够通过</a:t>
            </a:r>
            <a:r>
              <a:rPr lang="en-US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Conda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命令</a:t>
            </a:r>
            <a:r>
              <a:rPr lang="zh-CN" altLang="zh-CN" sz="19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查看、安装、删除</a:t>
            </a:r>
            <a:r>
              <a:rPr lang="zh-CN" altLang="zh-CN" sz="19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包</a:t>
            </a:r>
            <a:r>
              <a:rPr lang="zh-CN" altLang="en-US" sz="19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或库</a:t>
            </a:r>
            <a:endParaRPr lang="zh-CN" altLang="zh-CN" sz="1900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0" name="原创设计师QQ598969553          _7"/>
          <p:cNvSpPr txBox="1"/>
          <p:nvPr/>
        </p:nvSpPr>
        <p:spPr>
          <a:xfrm>
            <a:off x="1019176" y="3089692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使用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Conda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管理包或库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使用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Conda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管理包或库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" name="矩形: 圆角 139"/>
          <p:cNvSpPr/>
          <p:nvPr/>
        </p:nvSpPr>
        <p:spPr>
          <a:xfrm>
            <a:off x="1143689" y="1629594"/>
            <a:ext cx="3871397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管理包或库的</a:t>
            </a:r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Conda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命令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43689" y="2438437"/>
            <a:ext cx="28151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1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查看</a:t>
            </a:r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当前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版本</a:t>
            </a:r>
            <a:endParaRPr lang="zh-CN" altLang="zh-CN" b="1" dirty="0">
              <a:latin typeface="黑体" panose="02010609060101010101" charset="-122"/>
              <a:ea typeface="黑体" panose="02010609060101010101" charset="-122"/>
              <a:cs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143688" y="3030965"/>
            <a:ext cx="984806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 sz="20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marL="0" indent="0">
              <a:buNone/>
            </a:pPr>
            <a:r>
              <a:rPr lang="zh-CN" altLang="zh-CN" dirty="0"/>
              <a:t>通过</a:t>
            </a:r>
            <a:r>
              <a:rPr lang="en-US" altLang="zh-CN" dirty="0" err="1">
                <a:solidFill>
                  <a:srgbClr val="1369B2"/>
                </a:solidFill>
              </a:rPr>
              <a:t>conda</a:t>
            </a:r>
            <a:r>
              <a:rPr lang="en-US" altLang="zh-CN" dirty="0">
                <a:solidFill>
                  <a:srgbClr val="1369B2"/>
                </a:solidFill>
              </a:rPr>
              <a:t> –version</a:t>
            </a:r>
            <a:r>
              <a:rPr lang="zh-CN" altLang="zh-CN" dirty="0">
                <a:solidFill>
                  <a:srgbClr val="1369B2"/>
                </a:solidFill>
              </a:rPr>
              <a:t>或</a:t>
            </a:r>
            <a:r>
              <a:rPr lang="en-US" altLang="zh-CN" dirty="0" err="1">
                <a:solidFill>
                  <a:srgbClr val="1369B2"/>
                </a:solidFill>
              </a:rPr>
              <a:t>conda</a:t>
            </a:r>
            <a:r>
              <a:rPr lang="en-US" altLang="zh-CN" dirty="0">
                <a:solidFill>
                  <a:srgbClr val="1369B2"/>
                </a:solidFill>
              </a:rPr>
              <a:t> –V</a:t>
            </a:r>
            <a:r>
              <a:rPr lang="zh-CN" altLang="zh-CN" dirty="0">
                <a:solidFill>
                  <a:srgbClr val="1369B2"/>
                </a:solidFill>
              </a:rPr>
              <a:t>命令</a:t>
            </a:r>
            <a:r>
              <a:rPr lang="zh-CN" altLang="zh-CN" dirty="0"/>
              <a:t>可以查看当前使用的</a:t>
            </a:r>
            <a:r>
              <a:rPr lang="en-US" altLang="zh-CN" dirty="0" err="1" smtClean="0"/>
              <a:t>Conda</a:t>
            </a:r>
            <a:r>
              <a:rPr lang="zh-CN" altLang="zh-CN" dirty="0" smtClean="0"/>
              <a:t>版本</a:t>
            </a:r>
            <a:r>
              <a:rPr lang="zh-CN" altLang="en-US" dirty="0" smtClean="0"/>
              <a:t>。</a:t>
            </a:r>
            <a:endParaRPr lang="zh-CN" altLang="zh-CN" dirty="0"/>
          </a:p>
        </p:txBody>
      </p:sp>
      <p:sp>
        <p:nvSpPr>
          <p:cNvPr id="13" name="矩形 12"/>
          <p:cNvSpPr/>
          <p:nvPr/>
        </p:nvSpPr>
        <p:spPr>
          <a:xfrm>
            <a:off x="1143689" y="3732678"/>
            <a:ext cx="9848061" cy="14253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1416260" y="3956736"/>
            <a:ext cx="930291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>
              <a:lnSpc>
                <a:spcPct val="15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(base) C:\Users\itcast&gt;</a:t>
            </a:r>
            <a:r>
              <a:rPr lang="en-US" altLang="zh-CN" sz="20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conda --version</a:t>
            </a:r>
            <a:endParaRPr lang="zh-CN" altLang="zh-CN" sz="20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>
              <a:lnSpc>
                <a:spcPct val="150000"/>
              </a:lnSpc>
            </a:pPr>
            <a:r>
              <a:rPr lang="en-US" altLang="zh-CN" sz="20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conda</a:t>
            </a: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24.1.2</a:t>
            </a:r>
            <a:endParaRPr lang="zh-CN" altLang="zh-CN" sz="20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使用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Conda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管理包或库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" name="矩形: 圆角 139"/>
          <p:cNvSpPr/>
          <p:nvPr/>
        </p:nvSpPr>
        <p:spPr>
          <a:xfrm>
            <a:off x="1143689" y="1629594"/>
            <a:ext cx="3871397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管理包或库的</a:t>
            </a:r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Conda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命令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43689" y="2438437"/>
            <a:ext cx="49808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2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查看</a:t>
            </a:r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当前环境下的包或库信息</a:t>
            </a:r>
            <a:endParaRPr lang="zh-CN" altLang="zh-CN" b="1" dirty="0">
              <a:latin typeface="黑体" panose="02010609060101010101" charset="-122"/>
              <a:ea typeface="黑体" panose="02010609060101010101" charset="-122"/>
              <a:cs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143688" y="2966463"/>
            <a:ext cx="1028011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 sz="20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marL="0" indent="0">
              <a:buNone/>
            </a:pPr>
            <a:r>
              <a:rPr lang="zh-CN" altLang="zh-CN" dirty="0"/>
              <a:t>通过</a:t>
            </a:r>
            <a:r>
              <a:rPr lang="en-US" altLang="zh-CN" dirty="0" err="1">
                <a:solidFill>
                  <a:srgbClr val="1369B2"/>
                </a:solidFill>
              </a:rPr>
              <a:t>conda</a:t>
            </a:r>
            <a:r>
              <a:rPr lang="en-US" altLang="zh-CN" dirty="0">
                <a:solidFill>
                  <a:srgbClr val="1369B2"/>
                </a:solidFill>
              </a:rPr>
              <a:t> list</a:t>
            </a:r>
            <a:r>
              <a:rPr lang="zh-CN" altLang="zh-CN" dirty="0">
                <a:solidFill>
                  <a:srgbClr val="1369B2"/>
                </a:solidFill>
              </a:rPr>
              <a:t>命令</a:t>
            </a:r>
            <a:r>
              <a:rPr lang="zh-CN" altLang="zh-CN" dirty="0"/>
              <a:t>可以查看当前环境下已经安装的全部包或库的信息，包括名称和</a:t>
            </a:r>
            <a:r>
              <a:rPr lang="zh-CN" altLang="zh-CN" dirty="0" smtClean="0"/>
              <a:t>版本号</a:t>
            </a:r>
            <a:r>
              <a:rPr lang="zh-CN" altLang="en-US" dirty="0" smtClean="0"/>
              <a:t>。</a:t>
            </a:r>
            <a:endParaRPr lang="zh-CN" altLang="zh-CN" dirty="0"/>
          </a:p>
        </p:txBody>
      </p:sp>
      <p:sp>
        <p:nvSpPr>
          <p:cNvPr id="13" name="矩形 12"/>
          <p:cNvSpPr/>
          <p:nvPr/>
        </p:nvSpPr>
        <p:spPr>
          <a:xfrm>
            <a:off x="1143689" y="3584963"/>
            <a:ext cx="9848061" cy="27971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1499863" y="3817551"/>
            <a:ext cx="9135712" cy="24545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>
              <a:lnSpc>
                <a:spcPct val="11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(base) C:\Users\itcast&gt;</a:t>
            </a:r>
            <a:r>
              <a:rPr lang="en-US" altLang="zh-CN" sz="2000" b="1" dirty="0">
                <a:solidFill>
                  <a:srgbClr val="1369B2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conda list</a:t>
            </a:r>
            <a:endParaRPr lang="zh-CN" altLang="zh-CN" sz="2000" b="1" dirty="0">
              <a:solidFill>
                <a:srgbClr val="1369B2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>
              <a:lnSpc>
                <a:spcPct val="11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# packages in environment at C:\Users\itcast\anaconda3</a:t>
            </a:r>
            <a:r>
              <a:rPr lang="en-US" altLang="zh-CN" sz="20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:</a:t>
            </a:r>
            <a:endParaRPr lang="zh-CN" altLang="zh-CN" sz="20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>
              <a:lnSpc>
                <a:spcPct val="11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# Name                    </a:t>
            </a:r>
            <a:r>
              <a:rPr lang="en-US" altLang="zh-CN" sz="20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Version        Build  </a:t>
            </a: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Channel</a:t>
            </a:r>
            <a:endParaRPr lang="zh-CN" altLang="zh-CN" sz="20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>
              <a:lnSpc>
                <a:spcPct val="11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_</a:t>
            </a:r>
            <a:r>
              <a:rPr lang="en-US" altLang="zh-CN" sz="20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anaconda_depends</a:t>
            </a: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        2024.02          </a:t>
            </a:r>
            <a:r>
              <a:rPr lang="en-US" altLang="zh-CN" sz="20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py311_mkl_1</a:t>
            </a:r>
            <a:endParaRPr lang="zh-CN" altLang="zh-CN" sz="20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>
              <a:lnSpc>
                <a:spcPct val="11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abseil-</a:t>
            </a:r>
            <a:r>
              <a:rPr lang="en-US" altLang="zh-CN" sz="20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cpp</a:t>
            </a: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            </a:t>
            </a:r>
            <a:r>
              <a:rPr lang="en-US" altLang="zh-CN" sz="20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20211102.0            hd77b12b_0</a:t>
            </a:r>
            <a:endParaRPr lang="zh-CN" altLang="zh-CN" sz="20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>
              <a:lnSpc>
                <a:spcPct val="110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anaconda-navigator        </a:t>
            </a:r>
            <a:r>
              <a:rPr lang="en-US" altLang="zh-CN" sz="20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 2.5.2       py311haa95532_0</a:t>
            </a:r>
            <a:endParaRPr lang="en-US" altLang="zh-CN" sz="20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indent="228600">
              <a:lnSpc>
                <a:spcPct val="110000"/>
              </a:lnSpc>
            </a:pPr>
            <a:r>
              <a:rPr lang="zh-CN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……</a:t>
            </a:r>
            <a:endParaRPr lang="zh-CN" altLang="zh-CN" sz="20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使用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Conda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管理包或库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" name="矩形: 圆角 139"/>
          <p:cNvSpPr/>
          <p:nvPr/>
        </p:nvSpPr>
        <p:spPr>
          <a:xfrm>
            <a:off x="1143689" y="1629594"/>
            <a:ext cx="3871397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管理包或库的</a:t>
            </a:r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Conda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命令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43689" y="2438437"/>
            <a:ext cx="25058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3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查找包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或库</a:t>
            </a:r>
            <a:endParaRPr lang="zh-CN" altLang="zh-CN" b="1" dirty="0">
              <a:latin typeface="黑体" panose="02010609060101010101" charset="-122"/>
              <a:ea typeface="黑体" panose="02010609060101010101" charset="-122"/>
              <a:cs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143688" y="2966463"/>
            <a:ext cx="1028011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 sz="20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marL="0" indent="0">
              <a:buNone/>
            </a:pPr>
            <a:r>
              <a:rPr lang="zh-CN" altLang="zh-CN" dirty="0" smtClean="0"/>
              <a:t>通过</a:t>
            </a:r>
            <a:r>
              <a:rPr lang="en-US" altLang="zh-CN" dirty="0" err="1" smtClean="0">
                <a:solidFill>
                  <a:srgbClr val="1369B2"/>
                </a:solidFill>
              </a:rPr>
              <a:t>conda</a:t>
            </a:r>
            <a:r>
              <a:rPr lang="en-US" altLang="zh-CN" dirty="0" smtClean="0">
                <a:solidFill>
                  <a:srgbClr val="1369B2"/>
                </a:solidFill>
              </a:rPr>
              <a:t> search</a:t>
            </a:r>
            <a:r>
              <a:rPr lang="zh-CN" altLang="zh-CN" dirty="0" smtClean="0">
                <a:solidFill>
                  <a:srgbClr val="1369B2"/>
                </a:solidFill>
              </a:rPr>
              <a:t>命令</a:t>
            </a:r>
            <a:r>
              <a:rPr lang="zh-CN" altLang="zh-CN" dirty="0" smtClean="0"/>
              <a:t>查找可供安装的包或库</a:t>
            </a:r>
            <a:r>
              <a:rPr lang="zh-CN" altLang="en-US" dirty="0" smtClean="0"/>
              <a:t>。</a:t>
            </a:r>
            <a:endParaRPr lang="zh-CN" altLang="zh-CN" dirty="0"/>
          </a:p>
        </p:txBody>
      </p:sp>
      <p:sp>
        <p:nvSpPr>
          <p:cNvPr id="15" name="矩形 14"/>
          <p:cNvSpPr/>
          <p:nvPr/>
        </p:nvSpPr>
        <p:spPr>
          <a:xfrm>
            <a:off x="1200821" y="5200796"/>
            <a:ext cx="9790927" cy="8212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202108" y="3592062"/>
            <a:ext cx="9789641" cy="7679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1558701" y="3775960"/>
            <a:ext cx="86444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 err="1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conda</a:t>
            </a:r>
            <a:r>
              <a:rPr lang="en-US" altLang="zh-CN" sz="20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search --full-name </a:t>
            </a:r>
            <a:r>
              <a:rPr lang="zh-CN" altLang="zh-CN" sz="2000" dirty="0" smtClean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包或库的全名</a:t>
            </a:r>
            <a:endParaRPr lang="zh-CN" altLang="zh-CN" sz="20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395518" y="5411384"/>
            <a:ext cx="91641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228600">
              <a:defRPr sz="2000" b="1">
                <a:solidFill>
                  <a:srgbClr val="1370C0"/>
                </a:solidFill>
                <a:effectLst/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defRPr>
            </a:lvl1pPr>
          </a:lstStyle>
          <a:p>
            <a:r>
              <a:rPr lang="en-US" altLang="zh-CN" b="0" dirty="0">
                <a:solidFill>
                  <a:srgbClr val="000000"/>
                </a:solidFill>
              </a:rPr>
              <a:t>(base) C:\Users\itcast&gt;</a:t>
            </a:r>
            <a:r>
              <a:rPr lang="en-US" altLang="zh-CN" dirty="0">
                <a:solidFill>
                  <a:srgbClr val="1369B2"/>
                </a:solidFill>
              </a:rPr>
              <a:t>conda search --full-name python</a:t>
            </a:r>
            <a:endParaRPr lang="zh-CN" altLang="zh-CN" dirty="0">
              <a:solidFill>
                <a:srgbClr val="1369B2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140485" y="4570556"/>
            <a:ext cx="73052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例如，查找全名为</a:t>
            </a:r>
            <a:r>
              <a:rPr lang="en-US" altLang="zh-CN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python</a:t>
            </a:r>
            <a:r>
              <a:rPr lang="zh-CN" altLang="zh-CN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的包有哪些版本可供安装</a:t>
            </a:r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：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使用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Conda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管理包或库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" name="矩形: 圆角 139"/>
          <p:cNvSpPr/>
          <p:nvPr/>
        </p:nvSpPr>
        <p:spPr>
          <a:xfrm>
            <a:off x="1143689" y="1629594"/>
            <a:ext cx="3871397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管理包或库的</a:t>
            </a:r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Conda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命令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43689" y="2438437"/>
            <a:ext cx="25058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4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安装包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或库</a:t>
            </a:r>
            <a:endParaRPr lang="zh-CN" altLang="zh-CN" b="1" dirty="0">
              <a:latin typeface="黑体" panose="02010609060101010101" charset="-122"/>
              <a:ea typeface="黑体" panose="02010609060101010101" charset="-122"/>
              <a:cs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143688" y="2966463"/>
            <a:ext cx="1028011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 sz="20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marL="0" indent="0">
              <a:buNone/>
            </a:pPr>
            <a:r>
              <a:rPr lang="zh-CN" altLang="zh-CN" dirty="0"/>
              <a:t>通过</a:t>
            </a:r>
            <a:r>
              <a:rPr lang="en-US" altLang="zh-CN" dirty="0" err="1">
                <a:solidFill>
                  <a:srgbClr val="1369B2"/>
                </a:solidFill>
              </a:rPr>
              <a:t>conda</a:t>
            </a:r>
            <a:r>
              <a:rPr lang="en-US" altLang="zh-CN" dirty="0">
                <a:solidFill>
                  <a:srgbClr val="1369B2"/>
                </a:solidFill>
              </a:rPr>
              <a:t> install</a:t>
            </a:r>
            <a:r>
              <a:rPr lang="zh-CN" altLang="zh-CN" dirty="0">
                <a:solidFill>
                  <a:srgbClr val="1369B2"/>
                </a:solidFill>
              </a:rPr>
              <a:t>命令</a:t>
            </a:r>
            <a:r>
              <a:rPr lang="zh-CN" altLang="zh-CN" dirty="0"/>
              <a:t>既可以在当前环境中安装包或库，也可以在指定环境中安装包或库</a:t>
            </a:r>
            <a:r>
              <a:rPr lang="zh-CN" altLang="en-US" dirty="0"/>
              <a:t>。</a:t>
            </a:r>
            <a:endParaRPr lang="zh-CN" altLang="zh-CN" dirty="0"/>
          </a:p>
        </p:txBody>
      </p:sp>
      <p:sp>
        <p:nvSpPr>
          <p:cNvPr id="15" name="矩形 14"/>
          <p:cNvSpPr/>
          <p:nvPr/>
        </p:nvSpPr>
        <p:spPr>
          <a:xfrm>
            <a:off x="1200821" y="5200796"/>
            <a:ext cx="9790927" cy="8212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202108" y="3592062"/>
            <a:ext cx="9789641" cy="7679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1558701" y="3775960"/>
            <a:ext cx="86444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conda</a:t>
            </a: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install [--name </a:t>
            </a:r>
            <a:r>
              <a:rPr lang="zh-CN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环境名称</a:t>
            </a: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] </a:t>
            </a:r>
            <a:r>
              <a:rPr lang="zh-CN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包或库名称</a:t>
            </a:r>
            <a:endParaRPr lang="zh-CN" altLang="zh-CN" sz="20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395518" y="5411384"/>
            <a:ext cx="91641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228600">
              <a:defRPr sz="2000" b="1">
                <a:solidFill>
                  <a:srgbClr val="1370C0"/>
                </a:solidFill>
                <a:effectLst/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defRPr>
            </a:lvl1pPr>
          </a:lstStyle>
          <a:p>
            <a:r>
              <a:rPr lang="en-US" altLang="zh-CN" dirty="0" err="1">
                <a:solidFill>
                  <a:srgbClr val="1369B2"/>
                </a:solidFill>
              </a:rPr>
              <a:t>conda</a:t>
            </a:r>
            <a:r>
              <a:rPr lang="en-US" altLang="zh-CN" dirty="0">
                <a:solidFill>
                  <a:srgbClr val="1369B2"/>
                </a:solidFill>
              </a:rPr>
              <a:t> install </a:t>
            </a:r>
            <a:r>
              <a:rPr lang="en-US" altLang="zh-CN" dirty="0" err="1">
                <a:solidFill>
                  <a:srgbClr val="1369B2"/>
                </a:solidFill>
              </a:rPr>
              <a:t>django</a:t>
            </a:r>
            <a:endParaRPr lang="zh-CN" altLang="zh-CN" dirty="0">
              <a:solidFill>
                <a:srgbClr val="1369B2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140485" y="4570556"/>
            <a:ext cx="5139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例如，在当前环境中安装</a:t>
            </a:r>
            <a:r>
              <a:rPr lang="en-US" altLang="zh-CN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django</a:t>
            </a:r>
            <a:r>
              <a:rPr lang="zh-CN" altLang="zh-CN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包</a:t>
            </a:r>
            <a:r>
              <a:rPr lang="zh-CN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：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使用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Conda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管理包或库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" name="矩形: 圆角 139"/>
          <p:cNvSpPr/>
          <p:nvPr/>
        </p:nvSpPr>
        <p:spPr>
          <a:xfrm>
            <a:off x="1143689" y="1629594"/>
            <a:ext cx="3871397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管理包或库的</a:t>
            </a:r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Conda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命令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43689" y="2438437"/>
            <a:ext cx="25058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4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安装包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或库</a:t>
            </a:r>
            <a:endParaRPr lang="zh-CN" altLang="zh-CN" b="1" dirty="0">
              <a:latin typeface="黑体" panose="02010609060101010101" charset="-122"/>
              <a:ea typeface="黑体" panose="02010609060101010101" charset="-122"/>
              <a:cs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143688" y="2966463"/>
            <a:ext cx="1028011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 sz="20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zh-CN" altLang="zh-CN" dirty="0"/>
              <a:t>使用</a:t>
            </a:r>
            <a:r>
              <a:rPr lang="en-US" altLang="zh-CN" dirty="0" err="1"/>
              <a:t>conda</a:t>
            </a:r>
            <a:r>
              <a:rPr lang="en-US" altLang="zh-CN" dirty="0"/>
              <a:t> install</a:t>
            </a:r>
            <a:r>
              <a:rPr lang="zh-CN" altLang="zh-CN" dirty="0"/>
              <a:t>命令安装包或库时默认会</a:t>
            </a:r>
            <a:r>
              <a:rPr lang="zh-CN" altLang="zh-CN" dirty="0" smtClean="0"/>
              <a:t>到</a:t>
            </a:r>
            <a:r>
              <a:rPr lang="en-US" altLang="zh-CN" dirty="0" smtClean="0"/>
              <a:t>Anaconda</a:t>
            </a:r>
            <a:r>
              <a:rPr lang="zh-CN" altLang="zh-CN" dirty="0" smtClean="0"/>
              <a:t>官方</a:t>
            </a:r>
            <a:r>
              <a:rPr lang="zh-CN" altLang="zh-CN" dirty="0"/>
              <a:t>的包索引数据库查找包，</a:t>
            </a:r>
            <a:r>
              <a:rPr lang="zh-CN" altLang="zh-CN" dirty="0" smtClean="0"/>
              <a:t>虽然</a:t>
            </a:r>
            <a:r>
              <a:rPr lang="zh-CN" altLang="en-US" dirty="0"/>
              <a:t>它</a:t>
            </a:r>
            <a:r>
              <a:rPr lang="zh-CN" altLang="zh-CN" dirty="0" smtClean="0"/>
              <a:t>提供</a:t>
            </a:r>
            <a:r>
              <a:rPr lang="zh-CN" altLang="zh-CN" dirty="0"/>
              <a:t>了许多包或库，</a:t>
            </a:r>
            <a:r>
              <a:rPr lang="zh-CN" altLang="zh-CN" dirty="0" smtClean="0"/>
              <a:t>但是数量</a:t>
            </a:r>
            <a:r>
              <a:rPr lang="zh-CN" altLang="zh-CN" dirty="0"/>
              <a:t>远远少于</a:t>
            </a:r>
            <a:r>
              <a:rPr lang="en-US" altLang="zh-CN" dirty="0" err="1">
                <a:solidFill>
                  <a:srgbClr val="1369B2"/>
                </a:solidFill>
              </a:rPr>
              <a:t>PyPI</a:t>
            </a:r>
            <a:r>
              <a:rPr lang="zh-CN" altLang="zh-CN" dirty="0">
                <a:solidFill>
                  <a:srgbClr val="1369B2"/>
                </a:solidFill>
              </a:rPr>
              <a:t>的包索引数据库</a:t>
            </a:r>
            <a:r>
              <a:rPr lang="zh-CN" altLang="zh-CN" dirty="0" smtClean="0"/>
              <a:t>。</a:t>
            </a:r>
            <a:endParaRPr lang="zh-CN" altLang="zh-CN" dirty="0"/>
          </a:p>
          <a:p>
            <a:r>
              <a:rPr lang="zh-CN" altLang="zh-CN" dirty="0" smtClean="0"/>
              <a:t>为了保证</a:t>
            </a:r>
            <a:r>
              <a:rPr lang="zh-CN" altLang="en-US" dirty="0" smtClean="0"/>
              <a:t>在</a:t>
            </a:r>
            <a:r>
              <a:rPr lang="zh-CN" altLang="zh-CN" dirty="0" smtClean="0"/>
              <a:t>当前环境中顺利安装所需要的</a:t>
            </a:r>
            <a:r>
              <a:rPr lang="zh-CN" altLang="zh-CN" dirty="0"/>
              <a:t>包或库，可以直接使用</a:t>
            </a:r>
            <a:r>
              <a:rPr lang="en-US" altLang="zh-CN" dirty="0"/>
              <a:t>pip</a:t>
            </a:r>
            <a:r>
              <a:rPr lang="zh-CN" altLang="zh-CN" dirty="0"/>
              <a:t>工具安装包或库。</a:t>
            </a:r>
            <a:r>
              <a:rPr lang="en-US" altLang="zh-CN" dirty="0" smtClean="0"/>
              <a:t>pip</a:t>
            </a:r>
            <a:r>
              <a:rPr lang="zh-CN" altLang="zh-CN" dirty="0"/>
              <a:t>工具无法对环境进行管理，需要</a:t>
            </a:r>
            <a:r>
              <a:rPr lang="zh-CN" altLang="zh-CN" dirty="0">
                <a:solidFill>
                  <a:srgbClr val="1369B2"/>
                </a:solidFill>
              </a:rPr>
              <a:t>先切换到指定环境下</a:t>
            </a:r>
            <a:r>
              <a:rPr lang="zh-CN" altLang="zh-CN" dirty="0"/>
              <a:t>，</a:t>
            </a:r>
            <a:r>
              <a:rPr lang="zh-CN" altLang="zh-CN" dirty="0">
                <a:solidFill>
                  <a:srgbClr val="1369B2"/>
                </a:solidFill>
              </a:rPr>
              <a:t>再使用</a:t>
            </a:r>
            <a:r>
              <a:rPr lang="en-US" altLang="zh-CN" dirty="0">
                <a:solidFill>
                  <a:srgbClr val="1369B2"/>
                </a:solidFill>
              </a:rPr>
              <a:t>pip</a:t>
            </a:r>
            <a:r>
              <a:rPr lang="zh-CN" altLang="zh-CN" dirty="0">
                <a:solidFill>
                  <a:srgbClr val="1369B2"/>
                </a:solidFill>
              </a:rPr>
              <a:t>命令安装包或库</a:t>
            </a:r>
            <a:r>
              <a:rPr lang="zh-CN" altLang="zh-CN" dirty="0"/>
              <a:t>。</a:t>
            </a:r>
            <a:endParaRPr lang="zh-CN" altLang="zh-CN" dirty="0"/>
          </a:p>
        </p:txBody>
      </p:sp>
      <p:sp>
        <p:nvSpPr>
          <p:cNvPr id="15" name="矩形 14"/>
          <p:cNvSpPr/>
          <p:nvPr/>
        </p:nvSpPr>
        <p:spPr>
          <a:xfrm>
            <a:off x="1200821" y="5578176"/>
            <a:ext cx="9790927" cy="67727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1395518" y="5721655"/>
            <a:ext cx="91641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228600">
              <a:defRPr sz="2000" b="1">
                <a:solidFill>
                  <a:srgbClr val="1370C0"/>
                </a:solidFill>
                <a:effectLst/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defRPr>
            </a:lvl1pPr>
          </a:lstStyle>
          <a:p>
            <a:r>
              <a:rPr lang="en-US" altLang="zh-CN" dirty="0">
                <a:solidFill>
                  <a:srgbClr val="1369B2"/>
                </a:solidFill>
              </a:rPr>
              <a:t>pip install </a:t>
            </a:r>
            <a:r>
              <a:rPr lang="en-US" altLang="zh-CN" dirty="0" err="1">
                <a:solidFill>
                  <a:srgbClr val="1369B2"/>
                </a:solidFill>
              </a:rPr>
              <a:t>django</a:t>
            </a:r>
            <a:endParaRPr lang="zh-CN" altLang="zh-CN" dirty="0">
              <a:solidFill>
                <a:srgbClr val="1369B2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140485" y="5013970"/>
            <a:ext cx="6843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例如，在当前环境</a:t>
            </a:r>
            <a:r>
              <a:rPr lang="zh-CN" altLang="zh-CN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中</a:t>
            </a:r>
            <a:r>
              <a:rPr lang="zh-CN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使用</a:t>
            </a:r>
            <a:r>
              <a:rPr lang="en-US" altLang="zh-CN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pip</a:t>
            </a:r>
            <a:r>
              <a:rPr lang="zh-CN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命令</a:t>
            </a:r>
            <a:r>
              <a:rPr lang="zh-CN" altLang="zh-CN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安装</a:t>
            </a:r>
            <a:r>
              <a:rPr lang="en-US" altLang="zh-CN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django</a:t>
            </a:r>
            <a:r>
              <a:rPr lang="zh-CN" altLang="zh-CN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包</a:t>
            </a:r>
            <a:r>
              <a:rPr lang="zh-CN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：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使用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Conda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管理包或库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" name="矩形: 圆角 139"/>
          <p:cNvSpPr/>
          <p:nvPr/>
        </p:nvSpPr>
        <p:spPr>
          <a:xfrm>
            <a:off x="1143689" y="1629594"/>
            <a:ext cx="3871397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管理包或库的</a:t>
            </a:r>
            <a:r>
              <a:rPr lang="en-US" altLang="zh-CN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Conda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命令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43689" y="2438437"/>
            <a:ext cx="25058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5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</a:t>
            </a:r>
            <a:r>
              <a:rPr lang="zh-CN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删除包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或库</a:t>
            </a:r>
            <a:endParaRPr lang="zh-CN" altLang="zh-CN" b="1" dirty="0">
              <a:latin typeface="黑体" panose="02010609060101010101" charset="-122"/>
              <a:ea typeface="黑体" panose="02010609060101010101" charset="-122"/>
              <a:cs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143688" y="2966463"/>
            <a:ext cx="1064015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 sz="20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marL="0" indent="0">
              <a:buNone/>
            </a:pPr>
            <a:r>
              <a:rPr lang="zh-CN" altLang="zh-CN" dirty="0"/>
              <a:t>通过</a:t>
            </a:r>
            <a:r>
              <a:rPr lang="en-US" altLang="zh-CN" dirty="0" err="1">
                <a:solidFill>
                  <a:srgbClr val="1369B2"/>
                </a:solidFill>
              </a:rPr>
              <a:t>conda</a:t>
            </a:r>
            <a:r>
              <a:rPr lang="en-US" altLang="zh-CN" dirty="0">
                <a:solidFill>
                  <a:srgbClr val="1369B2"/>
                </a:solidFill>
              </a:rPr>
              <a:t> remove</a:t>
            </a:r>
            <a:r>
              <a:rPr lang="zh-CN" altLang="zh-CN" dirty="0">
                <a:solidFill>
                  <a:srgbClr val="1369B2"/>
                </a:solidFill>
              </a:rPr>
              <a:t>命令</a:t>
            </a:r>
            <a:r>
              <a:rPr lang="zh-CN" altLang="zh-CN" dirty="0"/>
              <a:t>既可以删除当前环境中的包或库，也可以删除指定环境中的</a:t>
            </a:r>
            <a:r>
              <a:rPr lang="zh-CN" altLang="zh-CN" dirty="0" smtClean="0"/>
              <a:t>包或库</a:t>
            </a:r>
            <a:r>
              <a:rPr lang="zh-CN" altLang="en-US" dirty="0" smtClean="0"/>
              <a:t>。</a:t>
            </a:r>
            <a:endParaRPr lang="zh-CN" altLang="zh-CN" dirty="0"/>
          </a:p>
        </p:txBody>
      </p:sp>
      <p:sp>
        <p:nvSpPr>
          <p:cNvPr id="15" name="矩形 14"/>
          <p:cNvSpPr/>
          <p:nvPr/>
        </p:nvSpPr>
        <p:spPr>
          <a:xfrm>
            <a:off x="1200821" y="5200796"/>
            <a:ext cx="9790927" cy="8212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1202108" y="3592062"/>
            <a:ext cx="9789641" cy="7679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8D8D8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1558701" y="3775960"/>
            <a:ext cx="86444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 err="1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conda</a:t>
            </a: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 remove [--name </a:t>
            </a:r>
            <a:r>
              <a:rPr lang="zh-CN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环境名称</a:t>
            </a:r>
            <a:r>
              <a:rPr lang="en-US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] </a:t>
            </a:r>
            <a:r>
              <a:rPr lang="zh-CN" altLang="zh-CN" sz="2000" dirty="0">
                <a:solidFill>
                  <a:srgbClr val="000000"/>
                </a:solidFill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rPr>
              <a:t>包或库名称</a:t>
            </a:r>
            <a:endParaRPr lang="zh-CN" altLang="zh-CN" sz="2000" dirty="0">
              <a:solidFill>
                <a:srgbClr val="000000"/>
              </a:solidFill>
              <a:latin typeface="Courier New" panose="02070309020205020404" pitchFamily="49" charset="0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395518" y="5411384"/>
            <a:ext cx="91641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228600">
              <a:defRPr sz="2000" b="1">
                <a:solidFill>
                  <a:srgbClr val="1370C0"/>
                </a:solidFill>
                <a:effectLst/>
                <a:latin typeface="Courier New" panose="02070309020205020404" pitchFamily="49" charset="0"/>
                <a:ea typeface="宋体" panose="02010600030101010101" pitchFamily="2" charset="-122"/>
                <a:cs typeface="Courier New" panose="02070309020205020404" pitchFamily="49" charset="0"/>
              </a:defRPr>
            </a:lvl1pPr>
          </a:lstStyle>
          <a:p>
            <a:r>
              <a:rPr lang="en-US" altLang="zh-CN" dirty="0" err="1">
                <a:solidFill>
                  <a:srgbClr val="1369B2"/>
                </a:solidFill>
              </a:rPr>
              <a:t>conda</a:t>
            </a:r>
            <a:r>
              <a:rPr lang="en-US" altLang="zh-CN" dirty="0">
                <a:solidFill>
                  <a:srgbClr val="1369B2"/>
                </a:solidFill>
              </a:rPr>
              <a:t> remove </a:t>
            </a:r>
            <a:r>
              <a:rPr lang="en-US" altLang="zh-CN" dirty="0" err="1">
                <a:solidFill>
                  <a:srgbClr val="1369B2"/>
                </a:solidFill>
              </a:rPr>
              <a:t>django</a:t>
            </a:r>
            <a:endParaRPr lang="zh-CN" altLang="zh-CN" dirty="0">
              <a:solidFill>
                <a:srgbClr val="1369B2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140485" y="4570556"/>
            <a:ext cx="66864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b="1" dirty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例如，在当前环境中删除刚才安装的</a:t>
            </a:r>
            <a:r>
              <a:rPr lang="en-US" altLang="zh-CN" b="1" dirty="0" err="1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django</a:t>
            </a:r>
            <a:r>
              <a:rPr lang="zh-CN" altLang="zh-CN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包</a:t>
            </a:r>
            <a:r>
              <a:rPr lang="zh-CN" altLang="en-US" b="1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+mn-ea"/>
              </a:rPr>
              <a:t>：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17" name="原创设计师QQ598969553          _3"/>
          <p:cNvSpPr/>
          <p:nvPr/>
        </p:nvSpPr>
        <p:spPr>
          <a:xfrm>
            <a:off x="1019175" y="2162734"/>
            <a:ext cx="4590731" cy="3724882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8" name="原创设计师QQ598969553          _4"/>
          <p:cNvSpPr/>
          <p:nvPr/>
        </p:nvSpPr>
        <p:spPr>
          <a:xfrm>
            <a:off x="1392874" y="3746576"/>
            <a:ext cx="3843331" cy="1408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熟悉常见的</a:t>
            </a:r>
            <a:r>
              <a:rPr lang="en-US" altLang="zh-CN" sz="19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Python</a:t>
            </a:r>
            <a:r>
              <a:rPr lang="zh-CN" altLang="zh-CN" sz="19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数据分析库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，能够归纳这些库各自的用途及其包含的功能</a:t>
            </a:r>
            <a:endParaRPr lang="zh-CN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0" name="原创设计师QQ598969553          _7"/>
          <p:cNvSpPr txBox="1"/>
          <p:nvPr/>
        </p:nvSpPr>
        <p:spPr>
          <a:xfrm>
            <a:off x="1019176" y="3089692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常见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Python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数据分析库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3970118" y="3014256"/>
            <a:ext cx="6733001" cy="830997"/>
          </a:xfrm>
          <a:prstGeom prst="rect">
            <a:avLst/>
          </a:prstGeom>
          <a:noFill/>
        </p:spPr>
        <p:txBody>
          <a:bodyPr wrap="square" lIns="91443" tIns="45720" rIns="91443" bIns="45720" rtlCol="0">
            <a:spAutoFit/>
          </a:bodyPr>
          <a:lstStyle/>
          <a:p>
            <a:pPr algn="ctr"/>
            <a:r>
              <a:rPr lang="zh-CN" altLang="zh-CN" sz="48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安装</a:t>
            </a:r>
            <a:r>
              <a:rPr lang="en-US" altLang="zh-CN" sz="48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Anaconda</a:t>
            </a:r>
            <a:r>
              <a:rPr lang="zh-CN" altLang="zh-CN" sz="48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工具</a:t>
            </a:r>
            <a:endParaRPr lang="en-GB" altLang="zh-CN" sz="48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" name="TextBox 48"/>
          <p:cNvSpPr txBox="1"/>
          <p:nvPr/>
        </p:nvSpPr>
        <p:spPr>
          <a:xfrm>
            <a:off x="1126654" y="2614146"/>
            <a:ext cx="2232248" cy="1631216"/>
          </a:xfrm>
          <a:prstGeom prst="rect">
            <a:avLst/>
          </a:prstGeom>
          <a:noFill/>
        </p:spPr>
        <p:txBody>
          <a:bodyPr wrap="square" lIns="91443" tIns="45720" rIns="91443" bIns="45720" rtlCol="0">
            <a:spAutoFit/>
          </a:bodyPr>
          <a:lstStyle/>
          <a:p>
            <a:pPr algn="ctr"/>
            <a:r>
              <a:rPr lang="zh-CN" altLang="en-US" sz="5000" b="1" dirty="0" smtClean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任务</a:t>
            </a:r>
            <a:endParaRPr lang="en-US" altLang="zh-CN" sz="5000" b="1" dirty="0" smtClean="0">
              <a:solidFill>
                <a:srgbClr val="FAFAF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ctr"/>
            <a:r>
              <a:rPr lang="en-US" altLang="zh-CN" sz="5000" b="1" dirty="0" smtClean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1-1</a:t>
            </a:r>
            <a:endParaRPr lang="en-US" altLang="en-GB" sz="5000" b="1" dirty="0">
              <a:solidFill>
                <a:srgbClr val="FAFAF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2" name="直接连接符 71"/>
          <p:cNvCxnSpPr/>
          <p:nvPr/>
        </p:nvCxnSpPr>
        <p:spPr>
          <a:xfrm flipV="1">
            <a:off x="6096000" y="3402388"/>
            <a:ext cx="806432" cy="1983752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连接符 66"/>
          <p:cNvCxnSpPr/>
          <p:nvPr/>
        </p:nvCxnSpPr>
        <p:spPr>
          <a:xfrm flipH="1" flipV="1">
            <a:off x="5418727" y="3411978"/>
            <a:ext cx="684329" cy="1994043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常见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Python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数据分析库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46" name="直接连接符 45"/>
          <p:cNvCxnSpPr/>
          <p:nvPr/>
        </p:nvCxnSpPr>
        <p:spPr>
          <a:xfrm flipH="1">
            <a:off x="3762706" y="5296324"/>
            <a:ext cx="2341397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/>
        </p:nvCxnSpPr>
        <p:spPr>
          <a:xfrm>
            <a:off x="6104103" y="5296324"/>
            <a:ext cx="2341397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连接符 48"/>
          <p:cNvCxnSpPr/>
          <p:nvPr/>
        </p:nvCxnSpPr>
        <p:spPr>
          <a:xfrm flipH="1" flipV="1">
            <a:off x="4232197" y="4166147"/>
            <a:ext cx="1856814" cy="1239874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/>
          <p:cNvCxnSpPr/>
          <p:nvPr/>
        </p:nvCxnSpPr>
        <p:spPr>
          <a:xfrm flipV="1">
            <a:off x="6068086" y="4158460"/>
            <a:ext cx="1827320" cy="1247563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dash"/>
            <a:headEnd type="none" w="lg" len="lg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椭圆 50"/>
          <p:cNvSpPr/>
          <p:nvPr/>
        </p:nvSpPr>
        <p:spPr>
          <a:xfrm>
            <a:off x="2159563" y="4566277"/>
            <a:ext cx="1423275" cy="144570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9699" tIns="74848" rIns="149699" bIns="74848"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52" name="TextBox 16"/>
          <p:cNvSpPr txBox="1"/>
          <p:nvPr/>
        </p:nvSpPr>
        <p:spPr>
          <a:xfrm>
            <a:off x="2056074" y="5013495"/>
            <a:ext cx="1657879" cy="551267"/>
          </a:xfrm>
          <a:prstGeom prst="rect">
            <a:avLst/>
          </a:prstGeom>
          <a:noFill/>
        </p:spPr>
        <p:txBody>
          <a:bodyPr wrap="square" lIns="149699" tIns="74848" rIns="149699" bIns="74848" rtlCol="0">
            <a:spAutoFit/>
          </a:bodyPr>
          <a:lstStyle/>
          <a:p>
            <a:pPr algn="ctr"/>
            <a:r>
              <a:rPr lang="en-US" altLang="zh-CN" sz="2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NumPy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53" name="组合 52"/>
          <p:cNvGrpSpPr/>
          <p:nvPr/>
        </p:nvGrpSpPr>
        <p:grpSpPr>
          <a:xfrm>
            <a:off x="4604192" y="3550891"/>
            <a:ext cx="2983616" cy="3931052"/>
            <a:chOff x="3815003" y="3087488"/>
            <a:chExt cx="2237712" cy="2948289"/>
          </a:xfrm>
        </p:grpSpPr>
        <p:sp>
          <p:nvSpPr>
            <p:cNvPr id="54" name="椭圆 53"/>
            <p:cNvSpPr/>
            <p:nvPr/>
          </p:nvSpPr>
          <p:spPr>
            <a:xfrm>
              <a:off x="3993415" y="3271064"/>
              <a:ext cx="1872208" cy="187220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cs typeface="+mn-ea"/>
                <a:sym typeface="+mn-lt"/>
              </a:endParaRPr>
            </a:p>
          </p:txBody>
        </p:sp>
        <p:grpSp>
          <p:nvGrpSpPr>
            <p:cNvPr id="55" name="组合 54"/>
            <p:cNvGrpSpPr/>
            <p:nvPr/>
          </p:nvGrpSpPr>
          <p:grpSpPr>
            <a:xfrm>
              <a:off x="3815003" y="3087488"/>
              <a:ext cx="2237712" cy="2948289"/>
              <a:chOff x="3692888" y="2889538"/>
              <a:chExt cx="2473262" cy="3258636"/>
            </a:xfrm>
          </p:grpSpPr>
          <p:sp>
            <p:nvSpPr>
              <p:cNvPr id="56" name="椭圆 4"/>
              <p:cNvSpPr/>
              <p:nvPr/>
            </p:nvSpPr>
            <p:spPr>
              <a:xfrm>
                <a:off x="3692888" y="2889538"/>
                <a:ext cx="2473262" cy="2473262"/>
              </a:xfrm>
              <a:custGeom>
                <a:avLst/>
                <a:gdLst/>
                <a:ahLst/>
                <a:cxnLst/>
                <a:rect l="l" t="t" r="r" b="b"/>
                <a:pathLst>
                  <a:path w="2473262" h="2473262">
                    <a:moveTo>
                      <a:pt x="1236631" y="235688"/>
                    </a:moveTo>
                    <a:cubicBezTo>
                      <a:pt x="683825" y="235688"/>
                      <a:pt x="235688" y="683825"/>
                      <a:pt x="235688" y="1236631"/>
                    </a:cubicBezTo>
                    <a:cubicBezTo>
                      <a:pt x="235688" y="1789437"/>
                      <a:pt x="683825" y="2237574"/>
                      <a:pt x="1236631" y="2237574"/>
                    </a:cubicBezTo>
                    <a:cubicBezTo>
                      <a:pt x="1789437" y="2237574"/>
                      <a:pt x="2237574" y="1789437"/>
                      <a:pt x="2237574" y="1236631"/>
                    </a:cubicBezTo>
                    <a:cubicBezTo>
                      <a:pt x="2237574" y="683825"/>
                      <a:pt x="1789437" y="235688"/>
                      <a:pt x="1236631" y="235688"/>
                    </a:cubicBezTo>
                    <a:close/>
                    <a:moveTo>
                      <a:pt x="1236631" y="0"/>
                    </a:moveTo>
                    <a:cubicBezTo>
                      <a:pt x="1919603" y="0"/>
                      <a:pt x="2473262" y="553659"/>
                      <a:pt x="2473262" y="1236631"/>
                    </a:cubicBezTo>
                    <a:cubicBezTo>
                      <a:pt x="2473262" y="1919603"/>
                      <a:pt x="1919603" y="2473262"/>
                      <a:pt x="1236631" y="2473262"/>
                    </a:cubicBezTo>
                    <a:cubicBezTo>
                      <a:pt x="553659" y="2473262"/>
                      <a:pt x="0" y="1919603"/>
                      <a:pt x="0" y="1236631"/>
                    </a:cubicBezTo>
                    <a:cubicBezTo>
                      <a:pt x="0" y="553659"/>
                      <a:pt x="553659" y="0"/>
                      <a:pt x="1236631" y="0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cs typeface="+mn-ea"/>
                  <a:sym typeface="+mn-lt"/>
                </a:endParaRPr>
              </a:p>
            </p:txBody>
          </p:sp>
          <p:sp>
            <p:nvSpPr>
              <p:cNvPr id="57" name="圆角矩形 56"/>
              <p:cNvSpPr/>
              <p:nvPr/>
            </p:nvSpPr>
            <p:spPr>
              <a:xfrm>
                <a:off x="4710544" y="5261738"/>
                <a:ext cx="437950" cy="886436"/>
              </a:xfrm>
              <a:prstGeom prst="roundRect">
                <a:avLst>
                  <a:gd name="adj" fmla="val 50000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cs typeface="+mn-ea"/>
                  <a:sym typeface="+mn-lt"/>
                </a:endParaRPr>
              </a:p>
            </p:txBody>
          </p:sp>
        </p:grpSp>
      </p:grpSp>
      <p:sp>
        <p:nvSpPr>
          <p:cNvPr id="58" name="Rectangle 11"/>
          <p:cNvSpPr>
            <a:spLocks noChangeArrowheads="1"/>
          </p:cNvSpPr>
          <p:nvPr/>
        </p:nvSpPr>
        <p:spPr bwMode="gray">
          <a:xfrm>
            <a:off x="5114741" y="4376569"/>
            <a:ext cx="2068497" cy="115807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字魂105号-简雅黑" panose="00000500000000000000" pitchFamily="2" charset="-122"/>
              </a:rPr>
              <a:t>常见</a:t>
            </a: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字魂105号-简雅黑" panose="00000500000000000000" pitchFamily="2" charset="-122"/>
              </a:rPr>
              <a:t>的</a:t>
            </a:r>
            <a:endParaRPr lang="en-US" altLang="zh-CN" sz="28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字魂105号-简雅黑" panose="00000500000000000000" pitchFamily="2" charset="-122"/>
            </a:endParaRPr>
          </a:p>
          <a:p>
            <a:pPr algn="ctr">
              <a:lnSpc>
                <a:spcPct val="130000"/>
              </a:lnSpc>
            </a:pPr>
            <a:r>
              <a:rPr lang="zh-CN" altLang="en-US" sz="2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字魂105号-简雅黑" panose="00000500000000000000" pitchFamily="2" charset="-122"/>
              </a:rPr>
              <a:t>数据分析</a:t>
            </a: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字魂105号-简雅黑" panose="00000500000000000000" pitchFamily="2" charset="-122"/>
              </a:rPr>
              <a:t>库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字魂105号-简雅黑" panose="00000500000000000000" pitchFamily="2" charset="-122"/>
            </a:endParaRPr>
          </a:p>
        </p:txBody>
      </p:sp>
      <p:sp>
        <p:nvSpPr>
          <p:cNvPr id="59" name="椭圆 58"/>
          <p:cNvSpPr/>
          <p:nvPr/>
        </p:nvSpPr>
        <p:spPr>
          <a:xfrm>
            <a:off x="2871731" y="2917854"/>
            <a:ext cx="1423275" cy="144570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9699" tIns="74848" rIns="149699" bIns="74848"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1" name="椭圆 60"/>
          <p:cNvSpPr/>
          <p:nvPr/>
        </p:nvSpPr>
        <p:spPr>
          <a:xfrm>
            <a:off x="7895406" y="2973908"/>
            <a:ext cx="1423275" cy="144570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9699" tIns="74848" rIns="149699" bIns="74848"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2" name="椭圆 61"/>
          <p:cNvSpPr/>
          <p:nvPr/>
        </p:nvSpPr>
        <p:spPr>
          <a:xfrm>
            <a:off x="8609163" y="4566277"/>
            <a:ext cx="1423275" cy="144570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9699" tIns="74848" rIns="149699" bIns="74848"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3" name="TextBox 36"/>
          <p:cNvSpPr txBox="1"/>
          <p:nvPr/>
        </p:nvSpPr>
        <p:spPr>
          <a:xfrm>
            <a:off x="2794477" y="3319159"/>
            <a:ext cx="1576720" cy="551267"/>
          </a:xfrm>
          <a:prstGeom prst="rect">
            <a:avLst/>
          </a:prstGeom>
          <a:noFill/>
        </p:spPr>
        <p:txBody>
          <a:bodyPr wrap="square" lIns="149699" tIns="74848" rIns="149699" bIns="74848" rtlCol="0">
            <a:spAutoFit/>
          </a:bodyPr>
          <a:lstStyle/>
          <a:p>
            <a:pPr algn="ctr"/>
            <a:r>
              <a:rPr lang="en-US" altLang="zh-CN" sz="2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charset="0"/>
              </a:rPr>
              <a:t>pandas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charset="0"/>
              <a:sym typeface="+mn-lt"/>
            </a:endParaRPr>
          </a:p>
        </p:txBody>
      </p:sp>
      <p:sp>
        <p:nvSpPr>
          <p:cNvPr id="65" name="TextBox 38"/>
          <p:cNvSpPr txBox="1"/>
          <p:nvPr/>
        </p:nvSpPr>
        <p:spPr>
          <a:xfrm>
            <a:off x="8033272" y="3221071"/>
            <a:ext cx="1187925" cy="951377"/>
          </a:xfrm>
          <a:prstGeom prst="rect">
            <a:avLst/>
          </a:prstGeom>
          <a:noFill/>
        </p:spPr>
        <p:txBody>
          <a:bodyPr wrap="square" lIns="149699" tIns="74848" rIns="149699" bIns="74848" rtlCol="0">
            <a:spAutoFit/>
          </a:bodyPr>
          <a:lstStyle/>
          <a:p>
            <a:pPr algn="ctr"/>
            <a:r>
              <a:rPr lang="en-US" altLang="zh-CN" sz="2600" b="1" dirty="0" err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pyecharts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6" name="TextBox 39"/>
          <p:cNvSpPr txBox="1"/>
          <p:nvPr/>
        </p:nvSpPr>
        <p:spPr>
          <a:xfrm>
            <a:off x="8627236" y="4841869"/>
            <a:ext cx="1405202" cy="951377"/>
          </a:xfrm>
          <a:prstGeom prst="rect">
            <a:avLst/>
          </a:prstGeom>
          <a:noFill/>
        </p:spPr>
        <p:txBody>
          <a:bodyPr wrap="square" lIns="149699" tIns="74848" rIns="149699" bIns="74848" rtlCol="0">
            <a:spAutoFit/>
          </a:bodyPr>
          <a:lstStyle/>
          <a:p>
            <a:pPr algn="ctr"/>
            <a:r>
              <a:rPr lang="en-US" altLang="zh-CN" sz="2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scikit-learn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8" name="椭圆 67"/>
          <p:cNvSpPr/>
          <p:nvPr/>
        </p:nvSpPr>
        <p:spPr>
          <a:xfrm>
            <a:off x="4455907" y="1845618"/>
            <a:ext cx="1423275" cy="144570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9699" tIns="74848" rIns="149699" bIns="74848"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9" name="TextBox 36"/>
          <p:cNvSpPr txBox="1"/>
          <p:nvPr/>
        </p:nvSpPr>
        <p:spPr>
          <a:xfrm>
            <a:off x="4371197" y="2110823"/>
            <a:ext cx="1587679" cy="951377"/>
          </a:xfrm>
          <a:prstGeom prst="rect">
            <a:avLst/>
          </a:prstGeom>
          <a:noFill/>
        </p:spPr>
        <p:txBody>
          <a:bodyPr wrap="square" lIns="149699" tIns="74848" rIns="149699" bIns="74848" rtlCol="0">
            <a:spAutoFit/>
          </a:bodyPr>
          <a:lstStyle/>
          <a:p>
            <a:pPr algn="ctr"/>
            <a:r>
              <a:rPr lang="en-US" altLang="zh-CN" sz="2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Matplotlib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70" name="椭圆 69"/>
          <p:cNvSpPr/>
          <p:nvPr/>
        </p:nvSpPr>
        <p:spPr>
          <a:xfrm>
            <a:off x="6383238" y="1860420"/>
            <a:ext cx="1423275" cy="1445704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9699" tIns="74848" rIns="149699" bIns="74848"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1" name="TextBox 38"/>
          <p:cNvSpPr txBox="1"/>
          <p:nvPr/>
        </p:nvSpPr>
        <p:spPr>
          <a:xfrm>
            <a:off x="6500912" y="2092781"/>
            <a:ext cx="1187925" cy="951377"/>
          </a:xfrm>
          <a:prstGeom prst="rect">
            <a:avLst/>
          </a:prstGeom>
          <a:noFill/>
        </p:spPr>
        <p:txBody>
          <a:bodyPr wrap="square" lIns="149699" tIns="74848" rIns="149699" bIns="74848" rtlCol="0">
            <a:spAutoFit/>
          </a:bodyPr>
          <a:lstStyle/>
          <a:p>
            <a:pPr algn="ctr"/>
            <a:r>
              <a:rPr lang="en-US" altLang="zh-CN" sz="2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Sea</a:t>
            </a:r>
            <a:endParaRPr lang="en-US" altLang="zh-CN" sz="26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  <a:p>
            <a:pPr algn="ctr"/>
            <a:r>
              <a:rPr lang="en-US" altLang="zh-CN" sz="2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born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常见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Python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数据分析库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1143689" y="1965664"/>
            <a:ext cx="2045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1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NumPy</a:t>
            </a:r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库</a:t>
            </a:r>
            <a:endParaRPr lang="zh-CN" altLang="zh-CN" b="1" dirty="0">
              <a:latin typeface="黑体" panose="02010609060101010101" charset="-122"/>
              <a:ea typeface="黑体" panose="02010609060101010101" charset="-122"/>
              <a:cs typeface="+mn-ea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143688" y="2637706"/>
            <a:ext cx="738754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 sz="20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marL="0" indent="0">
              <a:buNone/>
            </a:pPr>
            <a:r>
              <a:rPr lang="en-US" altLang="zh-CN" dirty="0">
                <a:solidFill>
                  <a:srgbClr val="1369B2"/>
                </a:solidFill>
              </a:rPr>
              <a:t>NumPy</a:t>
            </a:r>
            <a:r>
              <a:rPr lang="zh-CN" altLang="zh-CN" dirty="0"/>
              <a:t>是</a:t>
            </a:r>
            <a:r>
              <a:rPr lang="en-US" altLang="zh-CN" dirty="0"/>
              <a:t>Python</a:t>
            </a:r>
            <a:r>
              <a:rPr lang="zh-CN" altLang="zh-CN" dirty="0"/>
              <a:t>中重要的</a:t>
            </a:r>
            <a:r>
              <a:rPr lang="zh-CN" altLang="zh-CN" dirty="0">
                <a:solidFill>
                  <a:srgbClr val="1369B2"/>
                </a:solidFill>
              </a:rPr>
              <a:t>科学计算库</a:t>
            </a:r>
            <a:r>
              <a:rPr lang="zh-CN" altLang="zh-CN" dirty="0"/>
              <a:t>，</a:t>
            </a:r>
            <a:r>
              <a:rPr lang="zh-CN" altLang="en-US" dirty="0">
                <a:solidFill>
                  <a:srgbClr val="1369B2"/>
                </a:solidFill>
              </a:rPr>
              <a:t>专注于</a:t>
            </a:r>
            <a:r>
              <a:rPr lang="zh-CN" altLang="zh-CN" dirty="0">
                <a:solidFill>
                  <a:srgbClr val="1369B2"/>
                </a:solidFill>
              </a:rPr>
              <a:t>处理多维数组和矩阵数据</a:t>
            </a:r>
            <a:r>
              <a:rPr lang="zh-CN" altLang="zh-CN" dirty="0"/>
              <a:t>。它提供</a:t>
            </a:r>
            <a:r>
              <a:rPr lang="zh-CN" altLang="en-US" dirty="0"/>
              <a:t>了</a:t>
            </a:r>
            <a:r>
              <a:rPr lang="zh-CN" altLang="zh-CN" dirty="0"/>
              <a:t>丰富的</a:t>
            </a:r>
            <a:r>
              <a:rPr lang="zh-CN" altLang="en-US" dirty="0"/>
              <a:t>操作数组的函数或</a:t>
            </a:r>
            <a:r>
              <a:rPr lang="zh-CN" altLang="zh-CN" dirty="0"/>
              <a:t>方法，</a:t>
            </a:r>
            <a:r>
              <a:rPr lang="zh-CN" altLang="en-US" dirty="0"/>
              <a:t>不仅</a:t>
            </a:r>
            <a:r>
              <a:rPr lang="zh-CN" altLang="zh-CN" dirty="0"/>
              <a:t>能够进行</a:t>
            </a:r>
            <a:r>
              <a:rPr lang="zh-CN" altLang="en-US" dirty="0"/>
              <a:t>灵活多变的</a:t>
            </a:r>
            <a:r>
              <a:rPr lang="zh-CN" altLang="zh-CN" dirty="0"/>
              <a:t>多维数组操作</a:t>
            </a:r>
            <a:r>
              <a:rPr lang="zh-CN" altLang="en-US" dirty="0"/>
              <a:t>，还能够进行深奥复杂的数学与科学计算</a:t>
            </a:r>
            <a:r>
              <a:rPr lang="zh-CN" altLang="zh-CN" dirty="0"/>
              <a:t>，为用户高效</a:t>
            </a:r>
            <a:r>
              <a:rPr lang="zh-CN" altLang="en-US" dirty="0"/>
              <a:t>、便捷</a:t>
            </a:r>
            <a:r>
              <a:rPr lang="zh-CN" altLang="zh-CN" dirty="0"/>
              <a:t>处理和</a:t>
            </a:r>
            <a:r>
              <a:rPr lang="zh-CN" altLang="en-US" dirty="0"/>
              <a:t>分析数据提供便利</a:t>
            </a:r>
            <a:r>
              <a:rPr lang="zh-CN" altLang="zh-CN" dirty="0"/>
              <a:t>。</a:t>
            </a:r>
            <a:r>
              <a:rPr lang="zh-CN" altLang="en-US" dirty="0"/>
              <a:t>此外，</a:t>
            </a:r>
            <a:r>
              <a:rPr lang="en-US" altLang="zh-CN" dirty="0" err="1">
                <a:solidFill>
                  <a:srgbClr val="1369B2"/>
                </a:solidFill>
              </a:rPr>
              <a:t>NumPy</a:t>
            </a:r>
            <a:r>
              <a:rPr lang="zh-CN" altLang="zh-CN" dirty="0">
                <a:solidFill>
                  <a:srgbClr val="1369B2"/>
                </a:solidFill>
              </a:rPr>
              <a:t>还包括随机数生成、线性代数、图像处理等模块，并与</a:t>
            </a:r>
            <a:r>
              <a:rPr lang="en-US" altLang="zh-CN" dirty="0" err="1">
                <a:solidFill>
                  <a:srgbClr val="1369B2"/>
                </a:solidFill>
              </a:rPr>
              <a:t>SciPy</a:t>
            </a:r>
            <a:r>
              <a:rPr lang="zh-CN" altLang="zh-CN" dirty="0">
                <a:solidFill>
                  <a:srgbClr val="1369B2"/>
                </a:solidFill>
              </a:rPr>
              <a:t>、</a:t>
            </a:r>
            <a:r>
              <a:rPr lang="en-US" altLang="zh-CN" dirty="0">
                <a:solidFill>
                  <a:srgbClr val="1369B2"/>
                </a:solidFill>
              </a:rPr>
              <a:t>pandas</a:t>
            </a:r>
            <a:r>
              <a:rPr lang="zh-CN" altLang="zh-CN" dirty="0">
                <a:solidFill>
                  <a:srgbClr val="1369B2"/>
                </a:solidFill>
              </a:rPr>
              <a:t>等其他库紧密结</a:t>
            </a:r>
            <a:r>
              <a:rPr lang="zh-CN" altLang="zh-CN" dirty="0"/>
              <a:t>合</a:t>
            </a:r>
            <a:r>
              <a:rPr lang="zh-CN" altLang="zh-CN" dirty="0" smtClean="0"/>
              <a:t>。</a:t>
            </a:r>
            <a:endParaRPr lang="zh-CN" altLang="zh-CN" dirty="0"/>
          </a:p>
        </p:txBody>
      </p:sp>
      <p:sp>
        <p:nvSpPr>
          <p:cNvPr id="4" name="AutoShape 2" descr="%!s(&lt;nil&gt;)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" name="AutoShape 4" descr="%!s(&lt;nil&gt;) logo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31510" y="2830085"/>
            <a:ext cx="2642539" cy="26699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常见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Python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数据分析库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1143689" y="1965664"/>
            <a:ext cx="2201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2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pandas</a:t>
            </a:r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库</a:t>
            </a:r>
            <a:endParaRPr lang="zh-CN" altLang="zh-CN" b="1" dirty="0">
              <a:latin typeface="黑体" panose="02010609060101010101" charset="-122"/>
              <a:ea typeface="黑体" panose="02010609060101010101" charset="-122"/>
              <a:cs typeface="+mn-ea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143688" y="2493690"/>
            <a:ext cx="6175654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 sz="20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marL="0" indent="0">
              <a:buNone/>
            </a:pPr>
            <a:r>
              <a:rPr lang="en-US" altLang="zh-CN" dirty="0">
                <a:solidFill>
                  <a:srgbClr val="1369B2"/>
                </a:solidFill>
              </a:rPr>
              <a:t>pandas</a:t>
            </a:r>
            <a:r>
              <a:rPr lang="zh-CN" altLang="zh-CN" dirty="0"/>
              <a:t>是基于</a:t>
            </a:r>
            <a:r>
              <a:rPr lang="en-US" altLang="zh-CN" dirty="0"/>
              <a:t>NumPy</a:t>
            </a:r>
            <a:r>
              <a:rPr lang="zh-CN" altLang="zh-CN" dirty="0"/>
              <a:t>的</a:t>
            </a:r>
            <a:r>
              <a:rPr lang="zh-CN" altLang="zh-CN" dirty="0">
                <a:solidFill>
                  <a:srgbClr val="1369B2"/>
                </a:solidFill>
              </a:rPr>
              <a:t>数据分析库</a:t>
            </a:r>
            <a:r>
              <a:rPr lang="zh-CN" altLang="zh-CN" dirty="0"/>
              <a:t>，专门为了解决数据分析任务而创建。它提供了</a:t>
            </a:r>
            <a:r>
              <a:rPr lang="zh-CN" altLang="zh-CN" dirty="0">
                <a:solidFill>
                  <a:srgbClr val="1369B2"/>
                </a:solidFill>
              </a:rPr>
              <a:t>高级的数据结构</a:t>
            </a:r>
            <a:r>
              <a:rPr lang="zh-CN" altLang="zh-CN" dirty="0"/>
              <a:t>，通过这些数据结构能够处理各种数据类型和大小的数据集。</a:t>
            </a:r>
            <a:r>
              <a:rPr lang="en-US" altLang="zh-CN" dirty="0"/>
              <a:t>pandas</a:t>
            </a:r>
            <a:r>
              <a:rPr lang="zh-CN" altLang="zh-CN" dirty="0"/>
              <a:t>可以进行</a:t>
            </a:r>
            <a:r>
              <a:rPr lang="zh-CN" altLang="zh-CN" dirty="0">
                <a:solidFill>
                  <a:srgbClr val="1369B2"/>
                </a:solidFill>
              </a:rPr>
              <a:t>数据读写、清洗、重塑、聚合和分组</a:t>
            </a:r>
            <a:r>
              <a:rPr lang="zh-CN" altLang="zh-CN" dirty="0"/>
              <a:t>等操作，同时具有灵活的数据索引和强大的</a:t>
            </a:r>
            <a:r>
              <a:rPr lang="zh-CN" altLang="zh-CN" dirty="0">
                <a:solidFill>
                  <a:srgbClr val="1369B2"/>
                </a:solidFill>
              </a:rPr>
              <a:t>时间序列功能</a:t>
            </a:r>
            <a:r>
              <a:rPr lang="zh-CN" altLang="zh-CN" dirty="0"/>
              <a:t>。此外，</a:t>
            </a:r>
            <a:r>
              <a:rPr lang="en-US" altLang="zh-CN" dirty="0"/>
              <a:t>pandas</a:t>
            </a:r>
            <a:r>
              <a:rPr lang="zh-CN" altLang="zh-CN" dirty="0"/>
              <a:t>还提供了与</a:t>
            </a:r>
            <a:r>
              <a:rPr lang="en-US" altLang="zh-CN" dirty="0"/>
              <a:t>Matplotlib</a:t>
            </a:r>
            <a:r>
              <a:rPr lang="zh-CN" altLang="zh-CN" dirty="0"/>
              <a:t>等可视化库的紧密集成，能够轻松</a:t>
            </a:r>
            <a:r>
              <a:rPr lang="zh-CN" altLang="zh-CN" dirty="0">
                <a:solidFill>
                  <a:srgbClr val="1369B2"/>
                </a:solidFill>
              </a:rPr>
              <a:t>绘制各种</a:t>
            </a:r>
            <a:r>
              <a:rPr lang="zh-CN" altLang="zh-CN" dirty="0" smtClean="0">
                <a:solidFill>
                  <a:srgbClr val="1369B2"/>
                </a:solidFill>
              </a:rPr>
              <a:t>统计图表</a:t>
            </a:r>
            <a:r>
              <a:rPr lang="zh-CN" altLang="zh-CN" dirty="0" smtClean="0"/>
              <a:t>。</a:t>
            </a:r>
            <a:endParaRPr lang="zh-CN" altLang="zh-CN" dirty="0"/>
          </a:p>
        </p:txBody>
      </p:sp>
      <p:sp>
        <p:nvSpPr>
          <p:cNvPr id="4" name="AutoShape 2" descr="%!s(&lt;nil&gt;)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" name="AutoShape 4" descr="%!s(&lt;nil&gt;) logo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63358" y="3363595"/>
            <a:ext cx="3686807" cy="15841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55"/>
          <a:stretch>
            <a:fillRect/>
          </a:stretch>
        </p:blipFill>
        <p:spPr bwMode="auto">
          <a:xfrm>
            <a:off x="5015086" y="3976525"/>
            <a:ext cx="6553583" cy="2293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常见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Python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数据分析库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1143689" y="1965664"/>
            <a:ext cx="28232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3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Matplotlib</a:t>
            </a:r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库</a:t>
            </a:r>
            <a:endParaRPr lang="zh-CN" altLang="zh-CN" b="1" dirty="0">
              <a:latin typeface="黑体" panose="02010609060101010101" charset="-122"/>
              <a:ea typeface="黑体" panose="02010609060101010101" charset="-122"/>
              <a:cs typeface="+mn-ea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143688" y="2565698"/>
            <a:ext cx="797585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 sz="20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marL="0" indent="0">
              <a:buNone/>
            </a:pPr>
            <a:r>
              <a:rPr lang="en-US" altLang="zh-CN" dirty="0">
                <a:solidFill>
                  <a:srgbClr val="1369B2"/>
                </a:solidFill>
              </a:rPr>
              <a:t>Matplotlib</a:t>
            </a:r>
            <a:r>
              <a:rPr lang="zh-CN" altLang="zh-CN" dirty="0"/>
              <a:t>是</a:t>
            </a:r>
            <a:r>
              <a:rPr lang="en-US" altLang="zh-CN" dirty="0"/>
              <a:t>Python</a:t>
            </a:r>
            <a:r>
              <a:rPr lang="zh-CN" altLang="zh-CN" dirty="0"/>
              <a:t>中用于</a:t>
            </a:r>
            <a:r>
              <a:rPr lang="zh-CN" altLang="zh-CN" dirty="0">
                <a:solidFill>
                  <a:srgbClr val="1369B2"/>
                </a:solidFill>
              </a:rPr>
              <a:t>数据可视化的库</a:t>
            </a:r>
            <a:r>
              <a:rPr lang="zh-CN" altLang="zh-CN" dirty="0"/>
              <a:t>，支持</a:t>
            </a:r>
            <a:r>
              <a:rPr lang="zh-CN" altLang="zh-CN" dirty="0">
                <a:solidFill>
                  <a:srgbClr val="1369B2"/>
                </a:solidFill>
              </a:rPr>
              <a:t>绘制折线图、柱形图、散点图、饼图等多种统计图表</a:t>
            </a:r>
            <a:r>
              <a:rPr lang="zh-CN" altLang="zh-CN" dirty="0"/>
              <a:t>，能够以图表这种直观的方式展示数据。</a:t>
            </a:r>
            <a:r>
              <a:rPr lang="en-US" altLang="zh-CN" dirty="0"/>
              <a:t>Matplotlib</a:t>
            </a:r>
            <a:r>
              <a:rPr lang="zh-CN" altLang="zh-CN" dirty="0"/>
              <a:t>库除了绘制各种类型的图表外，还能够自定义样式、颜色和标签，并且支持在图表中添加标题、图例、注释等辅助元素</a:t>
            </a:r>
            <a:r>
              <a:rPr lang="zh-CN" altLang="zh-CN" dirty="0" smtClean="0"/>
              <a:t>。</a:t>
            </a:r>
            <a:endParaRPr lang="zh-CN" altLang="zh-CN" dirty="0"/>
          </a:p>
        </p:txBody>
      </p:sp>
      <p:sp>
        <p:nvSpPr>
          <p:cNvPr id="4" name="AutoShape 2" descr="%!s(&lt;nil&gt;)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" name="AutoShape 4" descr="%!s(&lt;nil&gt;) logo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03117" y="4783137"/>
            <a:ext cx="6105845" cy="1658186"/>
          </a:xfrm>
          <a:prstGeom prst="rect">
            <a:avLst/>
          </a:prstGeom>
        </p:spPr>
      </p:pic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常见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Python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数据分析库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1143689" y="1965664"/>
            <a:ext cx="23567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4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Seaborn</a:t>
            </a:r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库</a:t>
            </a:r>
            <a:endParaRPr lang="zh-CN" altLang="zh-CN" b="1" dirty="0">
              <a:latin typeface="黑体" panose="02010609060101010101" charset="-122"/>
              <a:ea typeface="黑体" panose="02010609060101010101" charset="-122"/>
              <a:cs typeface="+mn-ea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143688" y="2637706"/>
            <a:ext cx="739979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 sz="20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marL="0" indent="0">
              <a:buNone/>
            </a:pPr>
            <a:r>
              <a:rPr lang="en-US" altLang="zh-CN" dirty="0">
                <a:solidFill>
                  <a:srgbClr val="1369B2"/>
                </a:solidFill>
              </a:rPr>
              <a:t>Seaborn</a:t>
            </a:r>
            <a:r>
              <a:rPr lang="zh-CN" altLang="zh-CN" dirty="0"/>
              <a:t>是一个基于</a:t>
            </a:r>
            <a:r>
              <a:rPr lang="en-US" altLang="zh-CN" dirty="0"/>
              <a:t>Matplotlib</a:t>
            </a:r>
            <a:r>
              <a:rPr lang="zh-CN" altLang="zh-CN" dirty="0"/>
              <a:t>的</a:t>
            </a:r>
            <a:r>
              <a:rPr lang="zh-CN" altLang="zh-CN" dirty="0">
                <a:solidFill>
                  <a:srgbClr val="1369B2"/>
                </a:solidFill>
              </a:rPr>
              <a:t>数据可视化库</a:t>
            </a:r>
            <a:r>
              <a:rPr lang="zh-CN" altLang="zh-CN" dirty="0"/>
              <a:t>，专注于</a:t>
            </a:r>
            <a:r>
              <a:rPr lang="zh-CN" altLang="zh-CN" dirty="0">
                <a:solidFill>
                  <a:srgbClr val="1369B2"/>
                </a:solidFill>
              </a:rPr>
              <a:t>创建具有吸引力和信息丰富度的统计图表</a:t>
            </a:r>
            <a:r>
              <a:rPr lang="zh-CN" altLang="zh-CN" dirty="0"/>
              <a:t>。它提供了简洁而高级的接口，让开发人员能够用简单易懂的函数实现复杂的可视化功能，包括绘制统计关系图、分类图和分布图等</a:t>
            </a:r>
            <a:r>
              <a:rPr lang="zh-CN" altLang="zh-CN" dirty="0" smtClean="0"/>
              <a:t>。</a:t>
            </a:r>
            <a:endParaRPr lang="en-US" altLang="zh-CN" dirty="0" smtClean="0"/>
          </a:p>
        </p:txBody>
      </p:sp>
      <p:sp>
        <p:nvSpPr>
          <p:cNvPr id="4" name="AutoShape 2" descr="%!s(&lt;nil&gt;)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" name="AutoShape 4" descr="%!s(&lt;nil&gt;) logo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3158" y="4437906"/>
            <a:ext cx="5945638" cy="1884555"/>
          </a:xfrm>
          <a:prstGeom prst="rect">
            <a:avLst/>
          </a:prstGeom>
        </p:spPr>
      </p:pic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常见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Python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数据分析库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1143689" y="1965664"/>
            <a:ext cx="26677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5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</a:t>
            </a:r>
            <a:r>
              <a:rPr lang="en-US" altLang="zh-CN" b="1" dirty="0" err="1" smtClean="0">
                <a:latin typeface="黑体" panose="02010609060101010101" charset="-122"/>
                <a:ea typeface="黑体" panose="02010609060101010101" charset="-122"/>
                <a:cs typeface="+mn-ea"/>
              </a:rPr>
              <a:t>pyecharts</a:t>
            </a:r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库</a:t>
            </a:r>
            <a:endParaRPr lang="zh-CN" altLang="zh-CN" b="1" dirty="0">
              <a:latin typeface="黑体" panose="02010609060101010101" charset="-122"/>
              <a:ea typeface="黑体" panose="02010609060101010101" charset="-122"/>
              <a:cs typeface="+mn-ea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143688" y="2498914"/>
            <a:ext cx="783183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 sz="20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marL="0" indent="0">
              <a:buNone/>
            </a:pPr>
            <a:r>
              <a:rPr lang="en-US" altLang="zh-CN" dirty="0" err="1" smtClean="0">
                <a:solidFill>
                  <a:srgbClr val="1369B2"/>
                </a:solidFill>
              </a:rPr>
              <a:t>pyecharts</a:t>
            </a:r>
            <a:r>
              <a:rPr lang="zh-CN" altLang="zh-CN" dirty="0"/>
              <a:t>是一个</a:t>
            </a:r>
            <a:r>
              <a:rPr lang="zh-CN" altLang="zh-CN" dirty="0">
                <a:solidFill>
                  <a:srgbClr val="1369B2"/>
                </a:solidFill>
              </a:rPr>
              <a:t>基于</a:t>
            </a:r>
            <a:r>
              <a:rPr lang="en-US" altLang="zh-CN" dirty="0" err="1">
                <a:solidFill>
                  <a:srgbClr val="1369B2"/>
                </a:solidFill>
              </a:rPr>
              <a:t>ECharts</a:t>
            </a:r>
            <a:r>
              <a:rPr lang="zh-CN" altLang="zh-CN" dirty="0">
                <a:solidFill>
                  <a:srgbClr val="1369B2"/>
                </a:solidFill>
              </a:rPr>
              <a:t>的</a:t>
            </a:r>
            <a:r>
              <a:rPr lang="en-US" altLang="zh-CN" dirty="0">
                <a:solidFill>
                  <a:srgbClr val="1369B2"/>
                </a:solidFill>
              </a:rPr>
              <a:t>Python</a:t>
            </a:r>
            <a:r>
              <a:rPr lang="zh-CN" altLang="zh-CN" dirty="0">
                <a:solidFill>
                  <a:srgbClr val="1369B2"/>
                </a:solidFill>
              </a:rPr>
              <a:t>数据可视化库</a:t>
            </a:r>
            <a:r>
              <a:rPr lang="zh-CN" altLang="zh-CN" dirty="0"/>
              <a:t>，</a:t>
            </a:r>
            <a:r>
              <a:rPr lang="zh-CN" altLang="zh-CN" dirty="0">
                <a:solidFill>
                  <a:srgbClr val="1369B2"/>
                </a:solidFill>
              </a:rPr>
              <a:t>专注于创建交互式的图</a:t>
            </a:r>
            <a:r>
              <a:rPr lang="zh-CN" altLang="zh-CN" dirty="0"/>
              <a:t>表。它不仅提供了丰富的图表类型，如折线图、柱形图、漏斗图、地图等，能够满足各种数据可视化的需求，还提供灵活的配置选项，让用户可以高度定制图表。</a:t>
            </a:r>
            <a:endParaRPr lang="zh-CN" altLang="zh-CN" dirty="0"/>
          </a:p>
        </p:txBody>
      </p:sp>
      <p:sp>
        <p:nvSpPr>
          <p:cNvPr id="4" name="AutoShape 2" descr="%!s(&lt;nil&gt;)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" name="AutoShape 4" descr="%!s(&lt;nil&gt;) logo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278" y="3717826"/>
            <a:ext cx="4248472" cy="2286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常见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Python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数据分析库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1143689" y="1965664"/>
            <a:ext cx="31341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（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6</a:t>
            </a:r>
            <a:r>
              <a:rPr lang="zh-CN" altLang="en-US" b="1" dirty="0" smtClean="0"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）</a:t>
            </a:r>
            <a:r>
              <a:rPr lang="en-US" altLang="zh-CN" b="1" dirty="0" smtClean="0">
                <a:latin typeface="黑体" panose="02010609060101010101" charset="-122"/>
                <a:ea typeface="黑体" panose="02010609060101010101" charset="-122"/>
                <a:cs typeface="+mn-ea"/>
              </a:rPr>
              <a:t>scikit-learn</a:t>
            </a:r>
            <a:r>
              <a:rPr lang="zh-CN" altLang="zh-CN" b="1" dirty="0">
                <a:latin typeface="黑体" panose="02010609060101010101" charset="-122"/>
                <a:ea typeface="黑体" panose="02010609060101010101" charset="-122"/>
                <a:cs typeface="+mn-ea"/>
              </a:rPr>
              <a:t>库</a:t>
            </a:r>
            <a:endParaRPr lang="zh-CN" altLang="zh-CN" b="1" dirty="0">
              <a:latin typeface="黑体" panose="02010609060101010101" charset="-122"/>
              <a:ea typeface="黑体" panose="02010609060101010101" charset="-122"/>
              <a:cs typeface="+mn-ea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143688" y="2493690"/>
            <a:ext cx="711175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 sz="20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marL="0" indent="0">
              <a:buNone/>
            </a:pPr>
            <a:r>
              <a:rPr lang="en-US" altLang="zh-CN" dirty="0">
                <a:solidFill>
                  <a:srgbClr val="1369B2"/>
                </a:solidFill>
              </a:rPr>
              <a:t>scikit-learn</a:t>
            </a:r>
            <a:r>
              <a:rPr lang="zh-CN" altLang="zh-CN" dirty="0"/>
              <a:t>是</a:t>
            </a:r>
            <a:r>
              <a:rPr lang="en-US" altLang="zh-CN" dirty="0"/>
              <a:t>Python</a:t>
            </a:r>
            <a:r>
              <a:rPr lang="zh-CN" altLang="zh-CN" dirty="0"/>
              <a:t>中专门</a:t>
            </a:r>
            <a:r>
              <a:rPr lang="zh-CN" altLang="zh-CN" dirty="0">
                <a:solidFill>
                  <a:srgbClr val="1369B2"/>
                </a:solidFill>
              </a:rPr>
              <a:t>针对机器学习开发的开源库</a:t>
            </a:r>
            <a:r>
              <a:rPr lang="zh-CN" altLang="zh-CN" dirty="0"/>
              <a:t>，它</a:t>
            </a:r>
            <a:r>
              <a:rPr lang="zh-CN" altLang="zh-CN" dirty="0">
                <a:solidFill>
                  <a:srgbClr val="1369B2"/>
                </a:solidFill>
              </a:rPr>
              <a:t>建立于</a:t>
            </a:r>
            <a:r>
              <a:rPr lang="en-US" altLang="zh-CN" dirty="0">
                <a:solidFill>
                  <a:srgbClr val="1369B2"/>
                </a:solidFill>
              </a:rPr>
              <a:t>NumPy</a:t>
            </a:r>
            <a:r>
              <a:rPr lang="zh-CN" altLang="zh-CN" dirty="0">
                <a:solidFill>
                  <a:srgbClr val="1369B2"/>
                </a:solidFill>
              </a:rPr>
              <a:t>、</a:t>
            </a:r>
            <a:r>
              <a:rPr lang="en-US" altLang="zh-CN" dirty="0" err="1">
                <a:solidFill>
                  <a:srgbClr val="1369B2"/>
                </a:solidFill>
              </a:rPr>
              <a:t>SciPy</a:t>
            </a:r>
            <a:r>
              <a:rPr lang="zh-CN" altLang="zh-CN" dirty="0">
                <a:solidFill>
                  <a:srgbClr val="1369B2"/>
                </a:solidFill>
              </a:rPr>
              <a:t>和</a:t>
            </a:r>
            <a:r>
              <a:rPr lang="en-US" altLang="zh-CN" dirty="0" err="1" smtClean="0">
                <a:solidFill>
                  <a:srgbClr val="1369B2"/>
                </a:solidFill>
              </a:rPr>
              <a:t>Matplotlib</a:t>
            </a:r>
            <a:r>
              <a:rPr lang="zh-CN" altLang="en-US" dirty="0" smtClean="0">
                <a:solidFill>
                  <a:srgbClr val="1369B2"/>
                </a:solidFill>
              </a:rPr>
              <a:t>的基础</a:t>
            </a:r>
            <a:r>
              <a:rPr lang="zh-CN" altLang="zh-CN" dirty="0" smtClean="0">
                <a:solidFill>
                  <a:srgbClr val="1369B2"/>
                </a:solidFill>
              </a:rPr>
              <a:t>之上</a:t>
            </a:r>
            <a:r>
              <a:rPr lang="zh-CN" altLang="zh-CN" dirty="0"/>
              <a:t>，提供了广泛的机器学习算法，包括但不限于分类、回归、聚类、降维等</a:t>
            </a:r>
            <a:r>
              <a:rPr lang="zh-CN" altLang="zh-CN" dirty="0" smtClean="0"/>
              <a:t>，</a:t>
            </a:r>
            <a:r>
              <a:rPr lang="zh-CN" altLang="en-US" dirty="0" smtClean="0"/>
              <a:t>还集成了</a:t>
            </a:r>
            <a:r>
              <a:rPr lang="zh-CN" altLang="zh-CN" dirty="0" smtClean="0"/>
              <a:t>模型</a:t>
            </a:r>
            <a:r>
              <a:rPr lang="zh-CN" altLang="zh-CN" dirty="0"/>
              <a:t>选择、预处理和评估的工具。</a:t>
            </a:r>
            <a:endParaRPr lang="zh-CN" altLang="zh-CN" dirty="0"/>
          </a:p>
        </p:txBody>
      </p:sp>
      <p:sp>
        <p:nvSpPr>
          <p:cNvPr id="4" name="AutoShape 2" descr="%!s(&lt;nil&gt;)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" name="AutoShape 4" descr="%!s(&lt;nil&gt;) logo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</a:t>
              </a:r>
              <a:r>
                <a:rPr lang="zh-CN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常见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的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Python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数据分析库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" name="AutoShape 2" descr="%!s(&lt;nil&gt;)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" name="AutoShape 4" descr="%!s(&lt;nil&gt;) logo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4457339" y="3816418"/>
            <a:ext cx="638749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上面介绍的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NumPy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pandas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Matplotlib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Seaborn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、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scikit-learn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库在安装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Anaconda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工具时已经自动下载，可以直接导入程序并使用，</a:t>
            </a:r>
            <a:r>
              <a:rPr lang="zh-CN" altLang="zh-CN" sz="2000" kern="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而</a:t>
            </a:r>
            <a:r>
              <a:rPr lang="en-US" altLang="zh-CN" sz="2000" kern="0" dirty="0" err="1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pyecharts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需要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另行</a:t>
            </a:r>
            <a:r>
              <a:rPr lang="zh-CN" altLang="en-US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下载和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安装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zh-CN" altLang="zh-CN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grpSp>
        <p:nvGrpSpPr>
          <p:cNvPr id="13" name="Группа 65"/>
          <p:cNvGrpSpPr/>
          <p:nvPr/>
        </p:nvGrpSpPr>
        <p:grpSpPr>
          <a:xfrm flipH="1">
            <a:off x="1630710" y="2853731"/>
            <a:ext cx="2016224" cy="3033670"/>
            <a:chOff x="10248578" y="3546427"/>
            <a:chExt cx="4067901" cy="6120679"/>
          </a:xfrm>
        </p:grpSpPr>
        <p:grpSp>
          <p:nvGrpSpPr>
            <p:cNvPr id="14" name="Группа 66"/>
            <p:cNvGrpSpPr/>
            <p:nvPr/>
          </p:nvGrpSpPr>
          <p:grpSpPr>
            <a:xfrm>
              <a:off x="10248578" y="3656158"/>
              <a:ext cx="4067901" cy="6010948"/>
              <a:chOff x="15868751" y="9379074"/>
              <a:chExt cx="1136650" cy="1679575"/>
            </a:xfrm>
          </p:grpSpPr>
          <p:sp>
            <p:nvSpPr>
              <p:cNvPr id="16" name="Freeform 917"/>
              <p:cNvSpPr/>
              <p:nvPr/>
            </p:nvSpPr>
            <p:spPr bwMode="auto">
              <a:xfrm>
                <a:off x="16608526" y="10871324"/>
                <a:ext cx="165100" cy="187325"/>
              </a:xfrm>
              <a:custGeom>
                <a:avLst/>
                <a:gdLst>
                  <a:gd name="T0" fmla="*/ 42 w 52"/>
                  <a:gd name="T1" fmla="*/ 34 h 59"/>
                  <a:gd name="T2" fmla="*/ 42 w 52"/>
                  <a:gd name="T3" fmla="*/ 10 h 59"/>
                  <a:gd name="T4" fmla="*/ 43 w 52"/>
                  <a:gd name="T5" fmla="*/ 4 h 59"/>
                  <a:gd name="T6" fmla="*/ 7 w 52"/>
                  <a:gd name="T7" fmla="*/ 0 h 59"/>
                  <a:gd name="T8" fmla="*/ 9 w 52"/>
                  <a:gd name="T9" fmla="*/ 10 h 59"/>
                  <a:gd name="T10" fmla="*/ 10 w 52"/>
                  <a:gd name="T11" fmla="*/ 34 h 59"/>
                  <a:gd name="T12" fmla="*/ 0 w 52"/>
                  <a:gd name="T13" fmla="*/ 51 h 59"/>
                  <a:gd name="T14" fmla="*/ 26 w 52"/>
                  <a:gd name="T15" fmla="*/ 57 h 59"/>
                  <a:gd name="T16" fmla="*/ 52 w 52"/>
                  <a:gd name="T17" fmla="*/ 51 h 59"/>
                  <a:gd name="T18" fmla="*/ 42 w 52"/>
                  <a:gd name="T19" fmla="*/ 34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2" h="59">
                    <a:moveTo>
                      <a:pt x="42" y="34"/>
                    </a:moveTo>
                    <a:cubicBezTo>
                      <a:pt x="42" y="29"/>
                      <a:pt x="41" y="22"/>
                      <a:pt x="42" y="10"/>
                    </a:cubicBezTo>
                    <a:cubicBezTo>
                      <a:pt x="43" y="8"/>
                      <a:pt x="43" y="6"/>
                      <a:pt x="43" y="4"/>
                    </a:cubicBezTo>
                    <a:cubicBezTo>
                      <a:pt x="35" y="3"/>
                      <a:pt x="21" y="2"/>
                      <a:pt x="7" y="0"/>
                    </a:cubicBezTo>
                    <a:cubicBezTo>
                      <a:pt x="8" y="3"/>
                      <a:pt x="9" y="6"/>
                      <a:pt x="9" y="10"/>
                    </a:cubicBezTo>
                    <a:cubicBezTo>
                      <a:pt x="11" y="22"/>
                      <a:pt x="10" y="29"/>
                      <a:pt x="10" y="34"/>
                    </a:cubicBezTo>
                    <a:cubicBezTo>
                      <a:pt x="4" y="38"/>
                      <a:pt x="0" y="44"/>
                      <a:pt x="0" y="51"/>
                    </a:cubicBezTo>
                    <a:cubicBezTo>
                      <a:pt x="0" y="59"/>
                      <a:pt x="11" y="57"/>
                      <a:pt x="26" y="57"/>
                    </a:cubicBezTo>
                    <a:cubicBezTo>
                      <a:pt x="40" y="57"/>
                      <a:pt x="52" y="59"/>
                      <a:pt x="52" y="51"/>
                    </a:cubicBezTo>
                    <a:cubicBezTo>
                      <a:pt x="52" y="44"/>
                      <a:pt x="48" y="38"/>
                      <a:pt x="42" y="34"/>
                    </a:cubicBezTo>
                    <a:close/>
                  </a:path>
                </a:pathLst>
              </a:custGeom>
              <a:solidFill>
                <a:srgbClr val="BDC3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45715" tIns="22857" rIns="45715" bIns="22857" numCol="1" anchor="t" anchorCtr="0" compatLnSpc="1"/>
              <a:lstStyle/>
              <a:p>
                <a:endParaRPr lang="en-US" sz="900">
                  <a:cs typeface="+mn-ea"/>
                  <a:sym typeface="+mn-lt"/>
                </a:endParaRPr>
              </a:p>
            </p:txBody>
          </p:sp>
          <p:sp>
            <p:nvSpPr>
              <p:cNvPr id="17" name="Freeform 918"/>
              <p:cNvSpPr/>
              <p:nvPr/>
            </p:nvSpPr>
            <p:spPr bwMode="auto">
              <a:xfrm>
                <a:off x="16075126" y="9379074"/>
                <a:ext cx="930275" cy="1676400"/>
              </a:xfrm>
              <a:custGeom>
                <a:avLst/>
                <a:gdLst>
                  <a:gd name="T0" fmla="*/ 229 w 293"/>
                  <a:gd name="T1" fmla="*/ 347 h 528"/>
                  <a:gd name="T2" fmla="*/ 271 w 293"/>
                  <a:gd name="T3" fmla="*/ 308 h 528"/>
                  <a:gd name="T4" fmla="*/ 189 w 293"/>
                  <a:gd name="T5" fmla="*/ 215 h 528"/>
                  <a:gd name="T6" fmla="*/ 276 w 293"/>
                  <a:gd name="T7" fmla="*/ 100 h 528"/>
                  <a:gd name="T8" fmla="*/ 76 w 293"/>
                  <a:gd name="T9" fmla="*/ 100 h 528"/>
                  <a:gd name="T10" fmla="*/ 141 w 293"/>
                  <a:gd name="T11" fmla="*/ 215 h 528"/>
                  <a:gd name="T12" fmla="*/ 19 w 293"/>
                  <a:gd name="T13" fmla="*/ 284 h 528"/>
                  <a:gd name="T14" fmla="*/ 1 w 293"/>
                  <a:gd name="T15" fmla="*/ 294 h 528"/>
                  <a:gd name="T16" fmla="*/ 7 w 293"/>
                  <a:gd name="T17" fmla="*/ 302 h 528"/>
                  <a:gd name="T18" fmla="*/ 10 w 293"/>
                  <a:gd name="T19" fmla="*/ 295 h 528"/>
                  <a:gd name="T20" fmla="*/ 8 w 293"/>
                  <a:gd name="T21" fmla="*/ 315 h 528"/>
                  <a:gd name="T22" fmla="*/ 16 w 293"/>
                  <a:gd name="T23" fmla="*/ 302 h 528"/>
                  <a:gd name="T24" fmla="*/ 18 w 293"/>
                  <a:gd name="T25" fmla="*/ 302 h 528"/>
                  <a:gd name="T26" fmla="*/ 25 w 293"/>
                  <a:gd name="T27" fmla="*/ 320 h 528"/>
                  <a:gd name="T28" fmla="*/ 27 w 293"/>
                  <a:gd name="T29" fmla="*/ 300 h 528"/>
                  <a:gd name="T30" fmla="*/ 34 w 293"/>
                  <a:gd name="T31" fmla="*/ 317 h 528"/>
                  <a:gd name="T32" fmla="*/ 43 w 293"/>
                  <a:gd name="T33" fmla="*/ 292 h 528"/>
                  <a:gd name="T34" fmla="*/ 45 w 293"/>
                  <a:gd name="T35" fmla="*/ 293 h 528"/>
                  <a:gd name="T36" fmla="*/ 56 w 293"/>
                  <a:gd name="T37" fmla="*/ 299 h 528"/>
                  <a:gd name="T38" fmla="*/ 89 w 293"/>
                  <a:gd name="T39" fmla="*/ 264 h 528"/>
                  <a:gd name="T40" fmla="*/ 116 w 293"/>
                  <a:gd name="T41" fmla="*/ 308 h 528"/>
                  <a:gd name="T42" fmla="*/ 135 w 293"/>
                  <a:gd name="T43" fmla="*/ 439 h 528"/>
                  <a:gd name="T44" fmla="*/ 214 w 293"/>
                  <a:gd name="T45" fmla="*/ 467 h 528"/>
                  <a:gd name="T46" fmla="*/ 220 w 293"/>
                  <a:gd name="T47" fmla="*/ 496 h 528"/>
                  <a:gd name="T48" fmla="*/ 257 w 293"/>
                  <a:gd name="T49" fmla="*/ 488 h 528"/>
                  <a:gd name="T50" fmla="*/ 238 w 293"/>
                  <a:gd name="T51" fmla="*/ 434 h 528"/>
                  <a:gd name="T52" fmla="*/ 203 w 293"/>
                  <a:gd name="T53" fmla="*/ 424 h 528"/>
                  <a:gd name="T54" fmla="*/ 171 w 293"/>
                  <a:gd name="T55" fmla="*/ 375 h 528"/>
                  <a:gd name="T56" fmla="*/ 208 w 293"/>
                  <a:gd name="T57" fmla="*/ 420 h 528"/>
                  <a:gd name="T58" fmla="*/ 224 w 293"/>
                  <a:gd name="T59" fmla="*/ 413 h 528"/>
                  <a:gd name="T60" fmla="*/ 223 w 293"/>
                  <a:gd name="T61" fmla="*/ 351 h 528"/>
                  <a:gd name="T62" fmla="*/ 212 w 293"/>
                  <a:gd name="T63" fmla="*/ 316 h 528"/>
                  <a:gd name="T64" fmla="*/ 211 w 293"/>
                  <a:gd name="T65" fmla="*/ 314 h 528"/>
                  <a:gd name="T66" fmla="*/ 219 w 293"/>
                  <a:gd name="T67" fmla="*/ 295 h 528"/>
                  <a:gd name="T68" fmla="*/ 261 w 293"/>
                  <a:gd name="T69" fmla="*/ 276 h 528"/>
                  <a:gd name="T70" fmla="*/ 236 w 293"/>
                  <a:gd name="T71" fmla="*/ 296 h 528"/>
                  <a:gd name="T72" fmla="*/ 216 w 293"/>
                  <a:gd name="T73" fmla="*/ 311 h 528"/>
                  <a:gd name="T74" fmla="*/ 218 w 293"/>
                  <a:gd name="T75" fmla="*/ 318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93" h="528">
                    <a:moveTo>
                      <a:pt x="218" y="318"/>
                    </a:moveTo>
                    <a:cubicBezTo>
                      <a:pt x="216" y="324"/>
                      <a:pt x="222" y="348"/>
                      <a:pt x="229" y="347"/>
                    </a:cubicBezTo>
                    <a:cubicBezTo>
                      <a:pt x="239" y="345"/>
                      <a:pt x="252" y="333"/>
                      <a:pt x="258" y="326"/>
                    </a:cubicBezTo>
                    <a:cubicBezTo>
                      <a:pt x="266" y="316"/>
                      <a:pt x="266" y="315"/>
                      <a:pt x="271" y="308"/>
                    </a:cubicBezTo>
                    <a:cubicBezTo>
                      <a:pt x="275" y="301"/>
                      <a:pt x="293" y="280"/>
                      <a:pt x="291" y="273"/>
                    </a:cubicBezTo>
                    <a:cubicBezTo>
                      <a:pt x="283" y="246"/>
                      <a:pt x="218" y="222"/>
                      <a:pt x="189" y="215"/>
                    </a:cubicBezTo>
                    <a:cubicBezTo>
                      <a:pt x="186" y="215"/>
                      <a:pt x="186" y="205"/>
                      <a:pt x="191" y="199"/>
                    </a:cubicBezTo>
                    <a:cubicBezTo>
                      <a:pt x="239" y="192"/>
                      <a:pt x="276" y="151"/>
                      <a:pt x="276" y="100"/>
                    </a:cubicBezTo>
                    <a:cubicBezTo>
                      <a:pt x="276" y="45"/>
                      <a:pt x="231" y="0"/>
                      <a:pt x="176" y="0"/>
                    </a:cubicBezTo>
                    <a:cubicBezTo>
                      <a:pt x="121" y="0"/>
                      <a:pt x="76" y="45"/>
                      <a:pt x="76" y="100"/>
                    </a:cubicBezTo>
                    <a:cubicBezTo>
                      <a:pt x="76" y="144"/>
                      <a:pt x="103" y="180"/>
                      <a:pt x="142" y="194"/>
                    </a:cubicBezTo>
                    <a:cubicBezTo>
                      <a:pt x="146" y="201"/>
                      <a:pt x="147" y="215"/>
                      <a:pt x="141" y="215"/>
                    </a:cubicBezTo>
                    <a:cubicBezTo>
                      <a:pt x="107" y="218"/>
                      <a:pt x="92" y="228"/>
                      <a:pt x="85" y="233"/>
                    </a:cubicBezTo>
                    <a:cubicBezTo>
                      <a:pt x="74" y="242"/>
                      <a:pt x="33" y="275"/>
                      <a:pt x="19" y="284"/>
                    </a:cubicBezTo>
                    <a:cubicBezTo>
                      <a:pt x="18" y="284"/>
                      <a:pt x="18" y="284"/>
                      <a:pt x="18" y="284"/>
                    </a:cubicBezTo>
                    <a:cubicBezTo>
                      <a:pt x="5" y="286"/>
                      <a:pt x="1" y="291"/>
                      <a:pt x="1" y="294"/>
                    </a:cubicBezTo>
                    <a:cubicBezTo>
                      <a:pt x="1" y="301"/>
                      <a:pt x="1" y="301"/>
                      <a:pt x="1" y="301"/>
                    </a:cubicBezTo>
                    <a:cubicBezTo>
                      <a:pt x="0" y="307"/>
                      <a:pt x="6" y="308"/>
                      <a:pt x="7" y="302"/>
                    </a:cubicBezTo>
                    <a:cubicBezTo>
                      <a:pt x="7" y="302"/>
                      <a:pt x="7" y="305"/>
                      <a:pt x="8" y="298"/>
                    </a:cubicBezTo>
                    <a:cubicBezTo>
                      <a:pt x="8" y="297"/>
                      <a:pt x="9" y="296"/>
                      <a:pt x="10" y="295"/>
                    </a:cubicBezTo>
                    <a:cubicBezTo>
                      <a:pt x="9" y="296"/>
                      <a:pt x="9" y="297"/>
                      <a:pt x="8" y="298"/>
                    </a:cubicBezTo>
                    <a:cubicBezTo>
                      <a:pt x="8" y="306"/>
                      <a:pt x="8" y="315"/>
                      <a:pt x="8" y="315"/>
                    </a:cubicBezTo>
                    <a:cubicBezTo>
                      <a:pt x="7" y="321"/>
                      <a:pt x="15" y="322"/>
                      <a:pt x="16" y="316"/>
                    </a:cubicBezTo>
                    <a:cubicBezTo>
                      <a:pt x="16" y="316"/>
                      <a:pt x="15" y="310"/>
                      <a:pt x="16" y="302"/>
                    </a:cubicBezTo>
                    <a:cubicBezTo>
                      <a:pt x="16" y="301"/>
                      <a:pt x="18" y="299"/>
                      <a:pt x="19" y="298"/>
                    </a:cubicBezTo>
                    <a:cubicBezTo>
                      <a:pt x="18" y="299"/>
                      <a:pt x="18" y="301"/>
                      <a:pt x="18" y="302"/>
                    </a:cubicBezTo>
                    <a:cubicBezTo>
                      <a:pt x="17" y="309"/>
                      <a:pt x="17" y="319"/>
                      <a:pt x="17" y="319"/>
                    </a:cubicBezTo>
                    <a:cubicBezTo>
                      <a:pt x="16" y="325"/>
                      <a:pt x="24" y="326"/>
                      <a:pt x="25" y="320"/>
                    </a:cubicBezTo>
                    <a:cubicBezTo>
                      <a:pt x="25" y="320"/>
                      <a:pt x="25" y="311"/>
                      <a:pt x="26" y="303"/>
                    </a:cubicBezTo>
                    <a:cubicBezTo>
                      <a:pt x="26" y="302"/>
                      <a:pt x="26" y="301"/>
                      <a:pt x="27" y="300"/>
                    </a:cubicBezTo>
                    <a:cubicBezTo>
                      <a:pt x="27" y="308"/>
                      <a:pt x="26" y="316"/>
                      <a:pt x="26" y="316"/>
                    </a:cubicBezTo>
                    <a:cubicBezTo>
                      <a:pt x="26" y="322"/>
                      <a:pt x="34" y="323"/>
                      <a:pt x="34" y="317"/>
                    </a:cubicBezTo>
                    <a:cubicBezTo>
                      <a:pt x="34" y="317"/>
                      <a:pt x="35" y="308"/>
                      <a:pt x="35" y="300"/>
                    </a:cubicBezTo>
                    <a:cubicBezTo>
                      <a:pt x="36" y="297"/>
                      <a:pt x="40" y="292"/>
                      <a:pt x="43" y="292"/>
                    </a:cubicBezTo>
                    <a:cubicBezTo>
                      <a:pt x="46" y="292"/>
                      <a:pt x="49" y="290"/>
                      <a:pt x="49" y="290"/>
                    </a:cubicBezTo>
                    <a:cubicBezTo>
                      <a:pt x="49" y="293"/>
                      <a:pt x="47" y="293"/>
                      <a:pt x="45" y="293"/>
                    </a:cubicBezTo>
                    <a:cubicBezTo>
                      <a:pt x="39" y="293"/>
                      <a:pt x="39" y="302"/>
                      <a:pt x="45" y="302"/>
                    </a:cubicBezTo>
                    <a:cubicBezTo>
                      <a:pt x="45" y="302"/>
                      <a:pt x="54" y="301"/>
                      <a:pt x="56" y="299"/>
                    </a:cubicBezTo>
                    <a:cubicBezTo>
                      <a:pt x="59" y="294"/>
                      <a:pt x="59" y="289"/>
                      <a:pt x="55" y="285"/>
                    </a:cubicBezTo>
                    <a:cubicBezTo>
                      <a:pt x="62" y="280"/>
                      <a:pt x="75" y="275"/>
                      <a:pt x="89" y="264"/>
                    </a:cubicBezTo>
                    <a:cubicBezTo>
                      <a:pt x="102" y="254"/>
                      <a:pt x="112" y="255"/>
                      <a:pt x="113" y="259"/>
                    </a:cubicBezTo>
                    <a:cubicBezTo>
                      <a:pt x="114" y="264"/>
                      <a:pt x="115" y="288"/>
                      <a:pt x="116" y="308"/>
                    </a:cubicBezTo>
                    <a:cubicBezTo>
                      <a:pt x="118" y="330"/>
                      <a:pt x="112" y="350"/>
                      <a:pt x="113" y="370"/>
                    </a:cubicBezTo>
                    <a:cubicBezTo>
                      <a:pt x="113" y="388"/>
                      <a:pt x="120" y="423"/>
                      <a:pt x="135" y="439"/>
                    </a:cubicBezTo>
                    <a:cubicBezTo>
                      <a:pt x="142" y="447"/>
                      <a:pt x="150" y="453"/>
                      <a:pt x="157" y="457"/>
                    </a:cubicBezTo>
                    <a:cubicBezTo>
                      <a:pt x="180" y="466"/>
                      <a:pt x="204" y="467"/>
                      <a:pt x="214" y="467"/>
                    </a:cubicBezTo>
                    <a:cubicBezTo>
                      <a:pt x="232" y="467"/>
                      <a:pt x="227" y="479"/>
                      <a:pt x="226" y="482"/>
                    </a:cubicBezTo>
                    <a:cubicBezTo>
                      <a:pt x="225" y="490"/>
                      <a:pt x="222" y="493"/>
                      <a:pt x="220" y="496"/>
                    </a:cubicBezTo>
                    <a:cubicBezTo>
                      <a:pt x="214" y="509"/>
                      <a:pt x="223" y="527"/>
                      <a:pt x="235" y="527"/>
                    </a:cubicBezTo>
                    <a:cubicBezTo>
                      <a:pt x="246" y="528"/>
                      <a:pt x="252" y="504"/>
                      <a:pt x="257" y="488"/>
                    </a:cubicBezTo>
                    <a:cubicBezTo>
                      <a:pt x="262" y="472"/>
                      <a:pt x="274" y="436"/>
                      <a:pt x="244" y="434"/>
                    </a:cubicBezTo>
                    <a:cubicBezTo>
                      <a:pt x="243" y="434"/>
                      <a:pt x="241" y="434"/>
                      <a:pt x="238" y="434"/>
                    </a:cubicBezTo>
                    <a:cubicBezTo>
                      <a:pt x="238" y="434"/>
                      <a:pt x="238" y="434"/>
                      <a:pt x="238" y="434"/>
                    </a:cubicBezTo>
                    <a:cubicBezTo>
                      <a:pt x="230" y="434"/>
                      <a:pt x="213" y="430"/>
                      <a:pt x="203" y="424"/>
                    </a:cubicBezTo>
                    <a:cubicBezTo>
                      <a:pt x="196" y="420"/>
                      <a:pt x="182" y="413"/>
                      <a:pt x="178" y="412"/>
                    </a:cubicBezTo>
                    <a:cubicBezTo>
                      <a:pt x="177" y="384"/>
                      <a:pt x="170" y="374"/>
                      <a:pt x="171" y="375"/>
                    </a:cubicBezTo>
                    <a:cubicBezTo>
                      <a:pt x="177" y="382"/>
                      <a:pt x="181" y="390"/>
                      <a:pt x="183" y="409"/>
                    </a:cubicBezTo>
                    <a:cubicBezTo>
                      <a:pt x="192" y="412"/>
                      <a:pt x="201" y="416"/>
                      <a:pt x="208" y="420"/>
                    </a:cubicBezTo>
                    <a:cubicBezTo>
                      <a:pt x="212" y="423"/>
                      <a:pt x="217" y="424"/>
                      <a:pt x="222" y="426"/>
                    </a:cubicBezTo>
                    <a:cubicBezTo>
                      <a:pt x="223" y="422"/>
                      <a:pt x="224" y="417"/>
                      <a:pt x="224" y="413"/>
                    </a:cubicBezTo>
                    <a:cubicBezTo>
                      <a:pt x="227" y="396"/>
                      <a:pt x="224" y="368"/>
                      <a:pt x="224" y="368"/>
                    </a:cubicBezTo>
                    <a:cubicBezTo>
                      <a:pt x="224" y="368"/>
                      <a:pt x="224" y="360"/>
                      <a:pt x="223" y="351"/>
                    </a:cubicBezTo>
                    <a:cubicBezTo>
                      <a:pt x="222" y="350"/>
                      <a:pt x="221" y="349"/>
                      <a:pt x="220" y="348"/>
                    </a:cubicBezTo>
                    <a:cubicBezTo>
                      <a:pt x="214" y="341"/>
                      <a:pt x="211" y="323"/>
                      <a:pt x="212" y="316"/>
                    </a:cubicBezTo>
                    <a:cubicBezTo>
                      <a:pt x="212" y="316"/>
                      <a:pt x="212" y="316"/>
                      <a:pt x="212" y="316"/>
                    </a:cubicBezTo>
                    <a:cubicBezTo>
                      <a:pt x="212" y="315"/>
                      <a:pt x="211" y="315"/>
                      <a:pt x="211" y="314"/>
                    </a:cubicBezTo>
                    <a:cubicBezTo>
                      <a:pt x="209" y="310"/>
                      <a:pt x="209" y="306"/>
                      <a:pt x="211" y="302"/>
                    </a:cubicBezTo>
                    <a:cubicBezTo>
                      <a:pt x="213" y="300"/>
                      <a:pt x="216" y="297"/>
                      <a:pt x="219" y="295"/>
                    </a:cubicBezTo>
                    <a:cubicBezTo>
                      <a:pt x="219" y="284"/>
                      <a:pt x="220" y="275"/>
                      <a:pt x="219" y="268"/>
                    </a:cubicBezTo>
                    <a:cubicBezTo>
                      <a:pt x="227" y="273"/>
                      <a:pt x="260" y="274"/>
                      <a:pt x="261" y="276"/>
                    </a:cubicBezTo>
                    <a:cubicBezTo>
                      <a:pt x="261" y="277"/>
                      <a:pt x="258" y="290"/>
                      <a:pt x="255" y="292"/>
                    </a:cubicBezTo>
                    <a:cubicBezTo>
                      <a:pt x="246" y="297"/>
                      <a:pt x="241" y="297"/>
                      <a:pt x="236" y="296"/>
                    </a:cubicBezTo>
                    <a:cubicBezTo>
                      <a:pt x="230" y="296"/>
                      <a:pt x="219" y="300"/>
                      <a:pt x="217" y="305"/>
                    </a:cubicBezTo>
                    <a:cubicBezTo>
                      <a:pt x="215" y="308"/>
                      <a:pt x="216" y="310"/>
                      <a:pt x="216" y="311"/>
                    </a:cubicBezTo>
                    <a:cubicBezTo>
                      <a:pt x="218" y="315"/>
                      <a:pt x="230" y="306"/>
                      <a:pt x="231" y="306"/>
                    </a:cubicBezTo>
                    <a:cubicBezTo>
                      <a:pt x="236" y="305"/>
                      <a:pt x="219" y="313"/>
                      <a:pt x="218" y="318"/>
                    </a:cubicBezTo>
                    <a:close/>
                  </a:path>
                </a:pathLst>
              </a:custGeom>
              <a:solidFill>
                <a:srgbClr val="BDC3C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45715" tIns="22857" rIns="45715" bIns="22857" numCol="1" anchor="t" anchorCtr="0" compatLnSpc="1"/>
              <a:lstStyle/>
              <a:p>
                <a:endParaRPr lang="en-US" sz="900">
                  <a:cs typeface="+mn-ea"/>
                  <a:sym typeface="+mn-lt"/>
                </a:endParaRPr>
              </a:p>
            </p:txBody>
          </p:sp>
          <p:sp>
            <p:nvSpPr>
              <p:cNvPr id="18" name="Freeform 919"/>
              <p:cNvSpPr/>
              <p:nvPr/>
            </p:nvSpPr>
            <p:spPr bwMode="auto">
              <a:xfrm>
                <a:off x="15868751" y="10306174"/>
                <a:ext cx="581025" cy="746125"/>
              </a:xfrm>
              <a:custGeom>
                <a:avLst/>
                <a:gdLst>
                  <a:gd name="T0" fmla="*/ 176 w 183"/>
                  <a:gd name="T1" fmla="*/ 198 h 235"/>
                  <a:gd name="T2" fmla="*/ 154 w 183"/>
                  <a:gd name="T3" fmla="*/ 198 h 235"/>
                  <a:gd name="T4" fmla="*/ 147 w 183"/>
                  <a:gd name="T5" fmla="*/ 191 h 235"/>
                  <a:gd name="T6" fmla="*/ 147 w 183"/>
                  <a:gd name="T7" fmla="*/ 6 h 235"/>
                  <a:gd name="T8" fmla="*/ 141 w 183"/>
                  <a:gd name="T9" fmla="*/ 0 h 235"/>
                  <a:gd name="T10" fmla="*/ 129 w 183"/>
                  <a:gd name="T11" fmla="*/ 0 h 235"/>
                  <a:gd name="T12" fmla="*/ 126 w 183"/>
                  <a:gd name="T13" fmla="*/ 10 h 235"/>
                  <a:gd name="T14" fmla="*/ 110 w 183"/>
                  <a:gd name="T15" fmla="*/ 16 h 235"/>
                  <a:gd name="T16" fmla="*/ 109 w 183"/>
                  <a:gd name="T17" fmla="*/ 16 h 235"/>
                  <a:gd name="T18" fmla="*/ 106 w 183"/>
                  <a:gd name="T19" fmla="*/ 15 h 235"/>
                  <a:gd name="T20" fmla="*/ 105 w 183"/>
                  <a:gd name="T21" fmla="*/ 25 h 235"/>
                  <a:gd name="T22" fmla="*/ 105 w 183"/>
                  <a:gd name="T23" fmla="*/ 26 h 235"/>
                  <a:gd name="T24" fmla="*/ 105 w 183"/>
                  <a:gd name="T25" fmla="*/ 26 h 235"/>
                  <a:gd name="T26" fmla="*/ 95 w 183"/>
                  <a:gd name="T27" fmla="*/ 35 h 235"/>
                  <a:gd name="T28" fmla="*/ 93 w 183"/>
                  <a:gd name="T29" fmla="*/ 35 h 235"/>
                  <a:gd name="T30" fmla="*/ 85 w 183"/>
                  <a:gd name="T31" fmla="*/ 38 h 235"/>
                  <a:gd name="T32" fmla="*/ 78 w 183"/>
                  <a:gd name="T33" fmla="*/ 35 h 235"/>
                  <a:gd name="T34" fmla="*/ 77 w 183"/>
                  <a:gd name="T35" fmla="*/ 34 h 235"/>
                  <a:gd name="T36" fmla="*/ 76 w 183"/>
                  <a:gd name="T37" fmla="*/ 34 h 235"/>
                  <a:gd name="T38" fmla="*/ 69 w 183"/>
                  <a:gd name="T39" fmla="*/ 30 h 235"/>
                  <a:gd name="T40" fmla="*/ 67 w 183"/>
                  <a:gd name="T41" fmla="*/ 23 h 235"/>
                  <a:gd name="T42" fmla="*/ 67 w 183"/>
                  <a:gd name="T43" fmla="*/ 20 h 235"/>
                  <a:gd name="T44" fmla="*/ 62 w 183"/>
                  <a:gd name="T45" fmla="*/ 17 h 235"/>
                  <a:gd name="T46" fmla="*/ 60 w 183"/>
                  <a:gd name="T47" fmla="*/ 10 h 235"/>
                  <a:gd name="T48" fmla="*/ 60 w 183"/>
                  <a:gd name="T49" fmla="*/ 1 h 235"/>
                  <a:gd name="T50" fmla="*/ 60 w 183"/>
                  <a:gd name="T51" fmla="*/ 0 h 235"/>
                  <a:gd name="T52" fmla="*/ 7 w 183"/>
                  <a:gd name="T53" fmla="*/ 0 h 235"/>
                  <a:gd name="T54" fmla="*/ 0 w 183"/>
                  <a:gd name="T55" fmla="*/ 6 h 235"/>
                  <a:gd name="T56" fmla="*/ 0 w 183"/>
                  <a:gd name="T57" fmla="*/ 30 h 235"/>
                  <a:gd name="T58" fmla="*/ 7 w 183"/>
                  <a:gd name="T59" fmla="*/ 37 h 235"/>
                  <a:gd name="T60" fmla="*/ 29 w 183"/>
                  <a:gd name="T61" fmla="*/ 37 h 235"/>
                  <a:gd name="T62" fmla="*/ 36 w 183"/>
                  <a:gd name="T63" fmla="*/ 43 h 235"/>
                  <a:gd name="T64" fmla="*/ 36 w 183"/>
                  <a:gd name="T65" fmla="*/ 191 h 235"/>
                  <a:gd name="T66" fmla="*/ 29 w 183"/>
                  <a:gd name="T67" fmla="*/ 198 h 235"/>
                  <a:gd name="T68" fmla="*/ 7 w 183"/>
                  <a:gd name="T69" fmla="*/ 198 h 235"/>
                  <a:gd name="T70" fmla="*/ 0 w 183"/>
                  <a:gd name="T71" fmla="*/ 204 h 235"/>
                  <a:gd name="T72" fmla="*/ 0 w 183"/>
                  <a:gd name="T73" fmla="*/ 228 h 235"/>
                  <a:gd name="T74" fmla="*/ 7 w 183"/>
                  <a:gd name="T75" fmla="*/ 235 h 235"/>
                  <a:gd name="T76" fmla="*/ 176 w 183"/>
                  <a:gd name="T77" fmla="*/ 235 h 235"/>
                  <a:gd name="T78" fmla="*/ 183 w 183"/>
                  <a:gd name="T79" fmla="*/ 228 h 235"/>
                  <a:gd name="T80" fmla="*/ 183 w 183"/>
                  <a:gd name="T81" fmla="*/ 204 h 235"/>
                  <a:gd name="T82" fmla="*/ 176 w 183"/>
                  <a:gd name="T83" fmla="*/ 198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83" h="235">
                    <a:moveTo>
                      <a:pt x="176" y="198"/>
                    </a:moveTo>
                    <a:cubicBezTo>
                      <a:pt x="154" y="198"/>
                      <a:pt x="154" y="198"/>
                      <a:pt x="154" y="198"/>
                    </a:cubicBezTo>
                    <a:cubicBezTo>
                      <a:pt x="150" y="198"/>
                      <a:pt x="147" y="195"/>
                      <a:pt x="147" y="191"/>
                    </a:cubicBezTo>
                    <a:cubicBezTo>
                      <a:pt x="147" y="6"/>
                      <a:pt x="147" y="6"/>
                      <a:pt x="147" y="6"/>
                    </a:cubicBezTo>
                    <a:cubicBezTo>
                      <a:pt x="147" y="3"/>
                      <a:pt x="144" y="0"/>
                      <a:pt x="141" y="0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29" y="3"/>
                      <a:pt x="128" y="6"/>
                      <a:pt x="126" y="10"/>
                    </a:cubicBezTo>
                    <a:cubicBezTo>
                      <a:pt x="124" y="13"/>
                      <a:pt x="118" y="15"/>
                      <a:pt x="110" y="16"/>
                    </a:cubicBezTo>
                    <a:cubicBezTo>
                      <a:pt x="110" y="16"/>
                      <a:pt x="110" y="16"/>
                      <a:pt x="109" y="16"/>
                    </a:cubicBezTo>
                    <a:cubicBezTo>
                      <a:pt x="108" y="16"/>
                      <a:pt x="107" y="15"/>
                      <a:pt x="106" y="15"/>
                    </a:cubicBezTo>
                    <a:cubicBezTo>
                      <a:pt x="105" y="20"/>
                      <a:pt x="105" y="25"/>
                      <a:pt x="105" y="25"/>
                    </a:cubicBezTo>
                    <a:cubicBezTo>
                      <a:pt x="105" y="26"/>
                      <a:pt x="105" y="26"/>
                      <a:pt x="105" y="26"/>
                    </a:cubicBezTo>
                    <a:cubicBezTo>
                      <a:pt x="105" y="26"/>
                      <a:pt x="105" y="26"/>
                      <a:pt x="105" y="26"/>
                    </a:cubicBezTo>
                    <a:cubicBezTo>
                      <a:pt x="105" y="32"/>
                      <a:pt x="100" y="36"/>
                      <a:pt x="95" y="35"/>
                    </a:cubicBezTo>
                    <a:cubicBezTo>
                      <a:pt x="94" y="35"/>
                      <a:pt x="94" y="35"/>
                      <a:pt x="93" y="35"/>
                    </a:cubicBezTo>
                    <a:cubicBezTo>
                      <a:pt x="91" y="37"/>
                      <a:pt x="88" y="38"/>
                      <a:pt x="85" y="38"/>
                    </a:cubicBezTo>
                    <a:cubicBezTo>
                      <a:pt x="82" y="38"/>
                      <a:pt x="80" y="37"/>
                      <a:pt x="78" y="35"/>
                    </a:cubicBezTo>
                    <a:cubicBezTo>
                      <a:pt x="78" y="35"/>
                      <a:pt x="78" y="34"/>
                      <a:pt x="77" y="34"/>
                    </a:cubicBezTo>
                    <a:cubicBezTo>
                      <a:pt x="77" y="34"/>
                      <a:pt x="76" y="34"/>
                      <a:pt x="76" y="34"/>
                    </a:cubicBezTo>
                    <a:cubicBezTo>
                      <a:pt x="73" y="34"/>
                      <a:pt x="71" y="33"/>
                      <a:pt x="69" y="30"/>
                    </a:cubicBezTo>
                    <a:cubicBezTo>
                      <a:pt x="67" y="28"/>
                      <a:pt x="66" y="26"/>
                      <a:pt x="67" y="23"/>
                    </a:cubicBezTo>
                    <a:cubicBezTo>
                      <a:pt x="67" y="22"/>
                      <a:pt x="67" y="21"/>
                      <a:pt x="67" y="20"/>
                    </a:cubicBezTo>
                    <a:cubicBezTo>
                      <a:pt x="65" y="20"/>
                      <a:pt x="63" y="19"/>
                      <a:pt x="62" y="17"/>
                    </a:cubicBezTo>
                    <a:cubicBezTo>
                      <a:pt x="60" y="15"/>
                      <a:pt x="60" y="12"/>
                      <a:pt x="60" y="10"/>
                    </a:cubicBezTo>
                    <a:cubicBezTo>
                      <a:pt x="60" y="8"/>
                      <a:pt x="60" y="5"/>
                      <a:pt x="60" y="1"/>
                    </a:cubicBezTo>
                    <a:cubicBezTo>
                      <a:pt x="60" y="1"/>
                      <a:pt x="60" y="0"/>
                      <a:pt x="60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0" y="34"/>
                      <a:pt x="3" y="37"/>
                      <a:pt x="7" y="37"/>
                    </a:cubicBezTo>
                    <a:cubicBezTo>
                      <a:pt x="29" y="37"/>
                      <a:pt x="29" y="37"/>
                      <a:pt x="29" y="37"/>
                    </a:cubicBezTo>
                    <a:cubicBezTo>
                      <a:pt x="33" y="37"/>
                      <a:pt x="36" y="40"/>
                      <a:pt x="36" y="43"/>
                    </a:cubicBezTo>
                    <a:cubicBezTo>
                      <a:pt x="36" y="191"/>
                      <a:pt x="36" y="191"/>
                      <a:pt x="36" y="191"/>
                    </a:cubicBezTo>
                    <a:cubicBezTo>
                      <a:pt x="36" y="195"/>
                      <a:pt x="33" y="198"/>
                      <a:pt x="29" y="198"/>
                    </a:cubicBezTo>
                    <a:cubicBezTo>
                      <a:pt x="7" y="198"/>
                      <a:pt x="7" y="198"/>
                      <a:pt x="7" y="198"/>
                    </a:cubicBezTo>
                    <a:cubicBezTo>
                      <a:pt x="3" y="198"/>
                      <a:pt x="0" y="201"/>
                      <a:pt x="0" y="204"/>
                    </a:cubicBezTo>
                    <a:cubicBezTo>
                      <a:pt x="0" y="228"/>
                      <a:pt x="0" y="228"/>
                      <a:pt x="0" y="228"/>
                    </a:cubicBezTo>
                    <a:cubicBezTo>
                      <a:pt x="0" y="232"/>
                      <a:pt x="3" y="235"/>
                      <a:pt x="7" y="235"/>
                    </a:cubicBezTo>
                    <a:cubicBezTo>
                      <a:pt x="176" y="235"/>
                      <a:pt x="176" y="235"/>
                      <a:pt x="176" y="235"/>
                    </a:cubicBezTo>
                    <a:cubicBezTo>
                      <a:pt x="180" y="235"/>
                      <a:pt x="183" y="232"/>
                      <a:pt x="183" y="228"/>
                    </a:cubicBezTo>
                    <a:cubicBezTo>
                      <a:pt x="183" y="204"/>
                      <a:pt x="183" y="204"/>
                      <a:pt x="183" y="204"/>
                    </a:cubicBezTo>
                    <a:cubicBezTo>
                      <a:pt x="183" y="201"/>
                      <a:pt x="180" y="198"/>
                      <a:pt x="176" y="198"/>
                    </a:cubicBezTo>
                    <a:close/>
                  </a:path>
                </a:pathLst>
              </a:custGeom>
              <a:solidFill>
                <a:srgbClr val="C00000"/>
              </a:solidFill>
              <a:ln>
                <a:noFill/>
              </a:ln>
            </p:spPr>
            <p:txBody>
              <a:bodyPr vert="horz" wrap="square" lIns="45715" tIns="22857" rIns="45715" bIns="22857" numCol="1" anchor="t" anchorCtr="0" compatLnSpc="1"/>
              <a:lstStyle/>
              <a:p>
                <a:endParaRPr lang="en-US" sz="900">
                  <a:cs typeface="+mn-ea"/>
                  <a:sym typeface="+mn-lt"/>
                </a:endParaRPr>
              </a:p>
            </p:txBody>
          </p:sp>
          <p:sp>
            <p:nvSpPr>
              <p:cNvPr id="19" name="Oval 920"/>
              <p:cNvSpPr>
                <a:spLocks noChangeArrowheads="1"/>
              </p:cNvSpPr>
              <p:nvPr/>
            </p:nvSpPr>
            <p:spPr bwMode="auto">
              <a:xfrm>
                <a:off x="15967176" y="9807699"/>
                <a:ext cx="384175" cy="381000"/>
              </a:xfrm>
              <a:prstGeom prst="ellipse">
                <a:avLst/>
              </a:prstGeom>
              <a:solidFill>
                <a:srgbClr val="C00000"/>
              </a:solidFill>
              <a:ln>
                <a:noFill/>
              </a:ln>
            </p:spPr>
            <p:txBody>
              <a:bodyPr vert="horz" wrap="square" lIns="45715" tIns="22857" rIns="45715" bIns="22857" numCol="1" anchor="t" anchorCtr="0" compatLnSpc="1"/>
              <a:lstStyle/>
              <a:p>
                <a:endParaRPr lang="en-US" sz="900">
                  <a:cs typeface="+mn-ea"/>
                  <a:sym typeface="+mn-lt"/>
                </a:endParaRPr>
              </a:p>
            </p:txBody>
          </p:sp>
        </p:grpSp>
        <p:sp>
          <p:nvSpPr>
            <p:cNvPr id="15" name="Овал 67"/>
            <p:cNvSpPr/>
            <p:nvPr/>
          </p:nvSpPr>
          <p:spPr>
            <a:xfrm rot="10800000">
              <a:off x="12001341" y="3546427"/>
              <a:ext cx="2135669" cy="1941517"/>
            </a:xfrm>
            <a:prstGeom prst="ellipse">
              <a:avLst/>
            </a:prstGeom>
            <a:gradFill>
              <a:gsLst>
                <a:gs pos="0">
                  <a:schemeClr val="bg1">
                    <a:alpha val="0"/>
                  </a:schemeClr>
                </a:gs>
                <a:gs pos="100000">
                  <a:schemeClr val="bg1">
                    <a:alpha val="4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cs typeface="+mn-ea"/>
                <a:sym typeface="+mn-lt"/>
              </a:endParaRPr>
            </a:p>
          </p:txBody>
        </p:sp>
      </p:grpSp>
      <p:sp>
        <p:nvSpPr>
          <p:cNvPr id="20" name="矩形: 圆角 139"/>
          <p:cNvSpPr/>
          <p:nvPr/>
        </p:nvSpPr>
        <p:spPr>
          <a:xfrm>
            <a:off x="1143689" y="1887234"/>
            <a:ext cx="2503245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注意事项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任务分析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6" name="Picture 2" descr="https://gimg2.baidu.com/image_search/src=http%3A%2F%2Fpic.51yuansu.com%2Fpic3%2Fcover%2F03%2F93%2F98%2F5c8f46e1f2e59_610.jpg&amp;refer=http%3A%2F%2Fpic.51yuansu.com&amp;app=2002&amp;size=f9999,10000&amp;q=a80&amp;n=0&amp;g=0n&amp;fmt=auto?sec=1658640921&amp;t=b2d79b6f1ee22924de6ebb41cb2e0dec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4" t="2272" r="2178" b="12806"/>
          <a:stretch>
            <a:fillRect/>
          </a:stretch>
        </p:blipFill>
        <p:spPr bwMode="auto">
          <a:xfrm flipH="1">
            <a:off x="1198662" y="1413569"/>
            <a:ext cx="3528392" cy="460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矩形 17"/>
          <p:cNvSpPr/>
          <p:nvPr/>
        </p:nvSpPr>
        <p:spPr>
          <a:xfrm>
            <a:off x="6632700" y="2709714"/>
            <a:ext cx="29546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algn="ctr"/>
            <a:r>
              <a:rPr lang="en-US" altLang="zh-CN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任务的实现思路</a:t>
            </a:r>
            <a:r>
              <a:rPr lang="en-US" altLang="zh-CN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en-US" altLang="zh-CN" b="1" dirty="0">
              <a:solidFill>
                <a:srgbClr val="1369B2"/>
              </a:solidFill>
            </a:endParaRPr>
          </a:p>
        </p:txBody>
      </p:sp>
      <p:sp>
        <p:nvSpPr>
          <p:cNvPr id="6" name="TextBox 35"/>
          <p:cNvSpPr txBox="1">
            <a:spLocks noChangeArrowheads="1"/>
          </p:cNvSpPr>
          <p:nvPr/>
        </p:nvSpPr>
        <p:spPr bwMode="auto">
          <a:xfrm>
            <a:off x="5951190" y="3357786"/>
            <a:ext cx="4733009" cy="1438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启动</a:t>
            </a:r>
            <a:r>
              <a:rPr lang="en-US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Anaconda Prompt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工具</a:t>
            </a:r>
            <a:r>
              <a:rPr lang="zh-CN" altLang="en-US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en-US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en-US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base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环境下使用</a:t>
            </a:r>
            <a:r>
              <a:rPr lang="en-US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pip install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命令</a:t>
            </a: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安装</a:t>
            </a:r>
            <a:r>
              <a:rPr lang="en-US" altLang="zh-CN" sz="1900" dirty="0" err="1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pyecharts</a:t>
            </a:r>
            <a:r>
              <a:rPr lang="zh-CN" altLang="en-US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库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任务实现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17" name="TextBox 35"/>
          <p:cNvSpPr txBox="1">
            <a:spLocks noChangeArrowheads="1"/>
          </p:cNvSpPr>
          <p:nvPr/>
        </p:nvSpPr>
        <p:spPr bwMode="auto">
          <a:xfrm>
            <a:off x="5743524" y="3285778"/>
            <a:ext cx="4733009" cy="1438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21917" tIns="60958" rIns="121917" bIns="60958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启动</a:t>
            </a:r>
            <a:r>
              <a:rPr lang="en-US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Anaconda Prompt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工具</a:t>
            </a:r>
            <a:r>
              <a:rPr lang="zh-CN" altLang="en-US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457200" indent="-457200" algn="just">
              <a:lnSpc>
                <a:spcPct val="150000"/>
              </a:lnSpc>
              <a:buFont typeface="+mj-ea"/>
              <a:buAutoNum type="circleNumDbPlain"/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在该</a:t>
            </a: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工具命令提示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符后面输入</a:t>
            </a: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安装</a:t>
            </a:r>
            <a:r>
              <a:rPr lang="en-US" altLang="zh-CN" sz="1900" dirty="0" err="1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pyecharts</a:t>
            </a: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命令。</a:t>
            </a:r>
            <a:endParaRPr lang="zh-CN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632700" y="2709714"/>
            <a:ext cx="29546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algn="ctr"/>
            <a:r>
              <a:rPr lang="en-US" altLang="zh-CN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任务的实现步骤</a:t>
            </a:r>
            <a:r>
              <a:rPr lang="en-US" altLang="zh-CN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en-US" altLang="zh-CN" b="1" dirty="0">
              <a:solidFill>
                <a:srgbClr val="1369B2"/>
              </a:solidFill>
            </a:endParaRPr>
          </a:p>
        </p:txBody>
      </p:sp>
      <p:pic>
        <p:nvPicPr>
          <p:cNvPr id="6" name="Picture 2" descr="https://gimg2.baidu.com/image_search/src=http%3A%2F%2Fhbimg.b0.upaiyun.com%2F6769784930c2e538676b3fb73a290457ca522195287d8-Cu2GNK_fw658&amp;refer=http%3A%2F%2Fhbimg.b0.upaiyun.com&amp;app=2002&amp;size=f9999,10000&amp;q=a80&amp;n=0&amp;g=0n&amp;fmt=auto?sec=1658649679&amp;t=05f22a4c6ab9bde81529f3951d65c5ee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57"/>
          <a:stretch>
            <a:fillRect/>
          </a:stretch>
        </p:blipFill>
        <p:spPr bwMode="auto">
          <a:xfrm>
            <a:off x="240711" y="1701602"/>
            <a:ext cx="4600848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任务描述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1026" name="Picture 2" descr="https://img95.699pic.com/xsj/1l/q3/0f.jpg%21/fh/300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27453" y="2110109"/>
            <a:ext cx="3111705" cy="448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圆角矩形 2"/>
          <p:cNvSpPr/>
          <p:nvPr/>
        </p:nvSpPr>
        <p:spPr>
          <a:xfrm>
            <a:off x="1143690" y="1917626"/>
            <a:ext cx="6679708" cy="3528392"/>
          </a:xfrm>
          <a:prstGeom prst="roundRect">
            <a:avLst>
              <a:gd name="adj" fmla="val 9308"/>
            </a:avLst>
          </a:prstGeom>
          <a:noFill/>
          <a:ln w="19050">
            <a:solidFill>
              <a:srgbClr val="1369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675232" y="2250661"/>
            <a:ext cx="561662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zh-CN" altLang="zh-CN" sz="2000" dirty="0"/>
              <a:t>一款得心应手的</a:t>
            </a:r>
            <a:r>
              <a:rPr lang="zh-CN" altLang="zh-CN" sz="2000" dirty="0" smtClean="0"/>
              <a:t>工具能</a:t>
            </a:r>
            <a:r>
              <a:rPr lang="zh-CN" altLang="zh-CN" sz="2000" dirty="0"/>
              <a:t>显著提升工作效率</a:t>
            </a:r>
            <a:r>
              <a:rPr lang="zh-CN" altLang="zh-CN" sz="2000" dirty="0" smtClean="0"/>
              <a:t>，</a:t>
            </a:r>
            <a:r>
              <a:rPr lang="zh-CN" altLang="en-US" sz="2000" dirty="0" smtClean="0"/>
              <a:t>达到</a:t>
            </a:r>
            <a:r>
              <a:rPr lang="zh-CN" altLang="zh-CN" sz="2000" dirty="0" smtClean="0"/>
              <a:t>事半功倍</a:t>
            </a:r>
            <a:r>
              <a:rPr lang="zh-CN" altLang="en-US" sz="2000" dirty="0" smtClean="0"/>
              <a:t>的效果</a:t>
            </a:r>
            <a:r>
              <a:rPr lang="zh-CN" altLang="zh-CN" sz="2000" dirty="0" smtClean="0"/>
              <a:t>。</a:t>
            </a:r>
            <a:r>
              <a:rPr lang="zh-CN" altLang="zh-CN" sz="2000" dirty="0"/>
              <a:t>在数据分析领域中，</a:t>
            </a:r>
            <a:r>
              <a:rPr lang="en-US" altLang="zh-CN" sz="2000" dirty="0">
                <a:solidFill>
                  <a:srgbClr val="1369B2"/>
                </a:solidFill>
              </a:rPr>
              <a:t>Anaconda</a:t>
            </a:r>
            <a:r>
              <a:rPr lang="zh-CN" altLang="zh-CN" sz="2000" dirty="0"/>
              <a:t>是一个备受开发人员喜爱的工具，因为它</a:t>
            </a:r>
            <a:r>
              <a:rPr lang="zh-CN" altLang="zh-CN" sz="2000" dirty="0">
                <a:solidFill>
                  <a:srgbClr val="1369B2"/>
                </a:solidFill>
              </a:rPr>
              <a:t>不仅集成了各种必要的库</a:t>
            </a:r>
            <a:r>
              <a:rPr lang="zh-CN" altLang="zh-CN" sz="2000" dirty="0"/>
              <a:t>，</a:t>
            </a:r>
            <a:r>
              <a:rPr lang="zh-CN" altLang="zh-CN" sz="2000" dirty="0">
                <a:solidFill>
                  <a:srgbClr val="1369B2"/>
                </a:solidFill>
              </a:rPr>
              <a:t>而且提供了简单易用的界面和管理工具</a:t>
            </a:r>
            <a:r>
              <a:rPr lang="zh-CN" altLang="zh-CN" sz="2000" dirty="0"/>
              <a:t>，让开发人员能够轻松上手。</a:t>
            </a:r>
            <a:endParaRPr lang="zh-CN" altLang="zh-CN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3970118" y="3014256"/>
            <a:ext cx="8029744" cy="707886"/>
          </a:xfrm>
          <a:prstGeom prst="rect">
            <a:avLst/>
          </a:prstGeom>
          <a:noFill/>
        </p:spPr>
        <p:txBody>
          <a:bodyPr wrap="square" lIns="91443" tIns="45720" rIns="91443" bIns="45720" rtlCol="0">
            <a:spAutoFit/>
          </a:bodyPr>
          <a:lstStyle/>
          <a:p>
            <a:pPr algn="ctr"/>
            <a:r>
              <a:rPr lang="zh-CN" altLang="zh-CN" sz="40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使用</a:t>
            </a:r>
            <a:r>
              <a:rPr lang="en-US" altLang="zh-CN" sz="4000" b="1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Jupyter</a:t>
            </a:r>
            <a:r>
              <a:rPr lang="en-US" altLang="zh-CN" sz="40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 Notebook</a:t>
            </a:r>
            <a:r>
              <a:rPr lang="zh-CN" altLang="zh-CN" sz="40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编写程序</a:t>
            </a:r>
            <a:endParaRPr lang="en-GB" altLang="zh-CN" sz="40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" name="TextBox 48"/>
          <p:cNvSpPr txBox="1"/>
          <p:nvPr/>
        </p:nvSpPr>
        <p:spPr>
          <a:xfrm>
            <a:off x="1126654" y="2614146"/>
            <a:ext cx="2232248" cy="1631216"/>
          </a:xfrm>
          <a:prstGeom prst="rect">
            <a:avLst/>
          </a:prstGeom>
          <a:noFill/>
        </p:spPr>
        <p:txBody>
          <a:bodyPr wrap="square" lIns="91443" tIns="45720" rIns="91443" bIns="45720" rtlCol="0">
            <a:spAutoFit/>
          </a:bodyPr>
          <a:lstStyle/>
          <a:p>
            <a:pPr algn="ctr"/>
            <a:r>
              <a:rPr lang="zh-CN" altLang="en-US" sz="5000" b="1" dirty="0" smtClean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任务</a:t>
            </a:r>
            <a:endParaRPr lang="en-US" altLang="zh-CN" sz="5000" b="1" dirty="0" smtClean="0">
              <a:solidFill>
                <a:srgbClr val="FAFAF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ctr"/>
            <a:r>
              <a:rPr lang="en-US" altLang="zh-CN" sz="5000" b="1" dirty="0" smtClean="0">
                <a:solidFill>
                  <a:srgbClr val="FAFAF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1-3</a:t>
            </a:r>
            <a:endParaRPr lang="en-US" altLang="en-GB" sz="5000" b="1" dirty="0">
              <a:solidFill>
                <a:srgbClr val="FAFAF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任务描述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1026" name="Picture 2" descr="https://img95.699pic.com/xsj/1l/q3/0f.jpg%21/fh/300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27453" y="2110109"/>
            <a:ext cx="3111705" cy="448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圆角矩形 2"/>
          <p:cNvSpPr/>
          <p:nvPr/>
        </p:nvSpPr>
        <p:spPr>
          <a:xfrm>
            <a:off x="1143690" y="1917626"/>
            <a:ext cx="6679708" cy="2952328"/>
          </a:xfrm>
          <a:prstGeom prst="roundRect">
            <a:avLst>
              <a:gd name="adj" fmla="val 9308"/>
            </a:avLst>
          </a:prstGeom>
          <a:noFill/>
          <a:ln w="19050">
            <a:solidFill>
              <a:srgbClr val="1369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675232" y="2481493"/>
            <a:ext cx="561662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/>
            <a:r>
              <a:rPr lang="en-US" altLang="zh-CN" sz="2000" dirty="0" err="1">
                <a:solidFill>
                  <a:srgbClr val="1369B2"/>
                </a:solidFill>
              </a:rPr>
              <a:t>Jupyter</a:t>
            </a:r>
            <a:r>
              <a:rPr lang="en-US" altLang="zh-CN" sz="2000" dirty="0">
                <a:solidFill>
                  <a:srgbClr val="1369B2"/>
                </a:solidFill>
              </a:rPr>
              <a:t> Notebook</a:t>
            </a:r>
            <a:r>
              <a:rPr lang="zh-CN" altLang="zh-CN" sz="2000" dirty="0"/>
              <a:t>是</a:t>
            </a:r>
            <a:r>
              <a:rPr lang="en-US" altLang="zh-CN" sz="2000" dirty="0"/>
              <a:t>Anaconda</a:t>
            </a:r>
            <a:r>
              <a:rPr lang="zh-CN" altLang="zh-CN" sz="2000" dirty="0"/>
              <a:t>附带的工具，它不仅可以像普通的编辑工具一样编写和运行代码，还可以</a:t>
            </a:r>
            <a:r>
              <a:rPr lang="zh-CN" altLang="zh-CN" sz="2000" dirty="0">
                <a:solidFill>
                  <a:srgbClr val="1369B2"/>
                </a:solidFill>
              </a:rPr>
              <a:t>将文本、代码、图片、公式和可视化结果组合成交互式文档</a:t>
            </a:r>
            <a:r>
              <a:rPr lang="zh-CN" altLang="zh-CN" sz="2000" dirty="0"/>
              <a:t>。</a:t>
            </a:r>
            <a:endParaRPr lang="zh-CN" altLang="zh-CN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95.699pic.com/xsj/1l/q3/0f.jpg%21/fh/300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27453" y="2110109"/>
            <a:ext cx="3111705" cy="448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任务描述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1143690" y="2637706"/>
            <a:ext cx="6679708" cy="3024336"/>
          </a:xfrm>
          <a:prstGeom prst="roundRect">
            <a:avLst>
              <a:gd name="adj" fmla="val 9308"/>
            </a:avLst>
          </a:prstGeom>
          <a:solidFill>
            <a:schemeClr val="bg1"/>
          </a:solidFill>
          <a:ln w="19050">
            <a:solidFill>
              <a:srgbClr val="1369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/>
            <a:r>
              <a:rPr lang="zh-CN" altLang="zh-CN" dirty="0" smtClean="0"/>
              <a:t>本任务要求在</a:t>
            </a:r>
            <a:r>
              <a:rPr lang="en-US" altLang="zh-CN" dirty="0" smtClean="0"/>
              <a:t>base</a:t>
            </a:r>
            <a:r>
              <a:rPr lang="zh-CN" altLang="zh-CN" dirty="0" smtClean="0"/>
              <a:t>环境中安装第三方库。</a:t>
            </a:r>
            <a:endParaRPr lang="zh-CN" altLang="zh-CN" dirty="0"/>
          </a:p>
        </p:txBody>
      </p:sp>
      <p:sp>
        <p:nvSpPr>
          <p:cNvPr id="10" name="文本框 9"/>
          <p:cNvSpPr txBox="1"/>
          <p:nvPr/>
        </p:nvSpPr>
        <p:spPr>
          <a:xfrm>
            <a:off x="1553477" y="3019812"/>
            <a:ext cx="5860134" cy="5810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 algn="ctr"/>
            <a:r>
              <a:rPr lang="en-US" altLang="zh-CN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任务的具体要求</a:t>
            </a:r>
            <a:r>
              <a:rPr lang="en-US" altLang="zh-CN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en-US" altLang="zh-CN" sz="2400" b="1" dirty="0" smtClean="0">
              <a:solidFill>
                <a:srgbClr val="1369B2"/>
              </a:soli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65441" y="3717826"/>
            <a:ext cx="54362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本任务要求使用</a:t>
            </a:r>
            <a:r>
              <a:rPr lang="en-US" altLang="zh-CN" sz="20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Jupyter</a:t>
            </a:r>
            <a:r>
              <a:rPr lang="en-US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 Notebook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编写一个简单的程序，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输出“不积跬步，无以至千</a:t>
            </a:r>
            <a:r>
              <a:rPr lang="zh-CN" altLang="zh-CN" sz="2000" kern="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里</a:t>
            </a:r>
            <a:r>
              <a:rPr lang="zh-CN" altLang="zh-CN" sz="20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；不积小流，无以成江海。”</a:t>
            </a:r>
            <a:r>
              <a:rPr lang="zh-CN" altLang="zh-CN" sz="20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</a:t>
            </a:r>
            <a:endParaRPr lang="zh-CN" altLang="en-US" sz="20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17" name="原创设计师QQ598969553          _3"/>
          <p:cNvSpPr/>
          <p:nvPr/>
        </p:nvSpPr>
        <p:spPr>
          <a:xfrm>
            <a:off x="1019175" y="2162734"/>
            <a:ext cx="4590731" cy="3724882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8" name="原创设计师QQ598969553          _4"/>
          <p:cNvSpPr/>
          <p:nvPr/>
        </p:nvSpPr>
        <p:spPr>
          <a:xfrm>
            <a:off x="1392874" y="3746576"/>
            <a:ext cx="3843331" cy="1408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掌握</a:t>
            </a:r>
            <a:r>
              <a:rPr lang="en-US" altLang="zh-CN" sz="190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Jupyter</a:t>
            </a:r>
            <a:r>
              <a:rPr lang="en-US" altLang="zh-CN" sz="19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 Notebook</a:t>
            </a:r>
            <a:r>
              <a:rPr lang="zh-CN" altLang="zh-CN" sz="19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的</a:t>
            </a:r>
            <a:r>
              <a:rPr lang="zh-CN" altLang="en-US" sz="19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启动</a:t>
            </a:r>
            <a:r>
              <a:rPr lang="zh-CN" altLang="zh-CN" sz="1900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方式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，能够通过</a:t>
            </a:r>
            <a:r>
              <a:rPr lang="en-US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Anaconda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或命令的</a:t>
            </a:r>
            <a:r>
              <a:rPr lang="zh-CN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方式</a:t>
            </a:r>
            <a:r>
              <a:rPr lang="zh-CN" altLang="en-US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启动</a:t>
            </a:r>
            <a:r>
              <a:rPr lang="en-US" altLang="zh-CN" sz="1900" dirty="0" err="1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Jupyter</a:t>
            </a:r>
            <a:r>
              <a:rPr lang="en-US" altLang="zh-CN" sz="1900" dirty="0" smtClean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 </a:t>
            </a:r>
            <a:r>
              <a:rPr lang="en-US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Notebook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工具</a:t>
            </a:r>
            <a:endParaRPr lang="zh-CN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0" name="原创设计师QQ598969553          _7"/>
          <p:cNvSpPr txBox="1"/>
          <p:nvPr/>
        </p:nvSpPr>
        <p:spPr>
          <a:xfrm>
            <a:off x="1019176" y="3089692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en-US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启动</a:t>
              </a:r>
              <a:r>
                <a:rPr lang="en-US" altLang="zh-CN" sz="2000" dirty="0" err="1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Jupyter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Notebook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7414" y="2500912"/>
            <a:ext cx="338437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en-US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启动</a:t>
              </a:r>
              <a:r>
                <a:rPr lang="en-US" altLang="zh-CN" sz="2000" dirty="0" err="1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Jupyter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Notebook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1054646" y="2637706"/>
            <a:ext cx="6696744" cy="316240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0">
              <a:lnSpc>
                <a:spcPct val="150000"/>
              </a:lnSpc>
              <a:defRPr sz="20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en-US" altLang="zh-CN" sz="1900" dirty="0" err="1">
                <a:solidFill>
                  <a:srgbClr val="1369B2"/>
                </a:solidFill>
              </a:rPr>
              <a:t>Jupyter</a:t>
            </a:r>
            <a:r>
              <a:rPr lang="en-US" altLang="zh-CN" sz="1900" dirty="0">
                <a:solidFill>
                  <a:srgbClr val="1369B2"/>
                </a:solidFill>
              </a:rPr>
              <a:t> Notebook</a:t>
            </a:r>
            <a:r>
              <a:rPr lang="zh-CN" altLang="zh-CN" sz="1900" dirty="0"/>
              <a:t>（交互式笔记本，简称</a:t>
            </a:r>
            <a:r>
              <a:rPr lang="en-US" altLang="zh-CN" sz="1900" dirty="0" err="1"/>
              <a:t>Jupyter</a:t>
            </a:r>
            <a:r>
              <a:rPr lang="zh-CN" altLang="zh-CN" sz="1900" dirty="0"/>
              <a:t>）是一个支持实时代码、数学方程、可视化和</a:t>
            </a:r>
            <a:r>
              <a:rPr lang="en-US" altLang="zh-CN" sz="1900" dirty="0"/>
              <a:t>Markdown</a:t>
            </a:r>
            <a:r>
              <a:rPr lang="zh-CN" altLang="zh-CN" sz="1900" dirty="0"/>
              <a:t>的</a:t>
            </a:r>
            <a:r>
              <a:rPr lang="en-US" altLang="zh-CN" sz="1900" dirty="0">
                <a:solidFill>
                  <a:srgbClr val="1369B2"/>
                </a:solidFill>
              </a:rPr>
              <a:t>Web</a:t>
            </a:r>
            <a:r>
              <a:rPr lang="zh-CN" altLang="zh-CN" sz="1900" dirty="0">
                <a:solidFill>
                  <a:srgbClr val="1369B2"/>
                </a:solidFill>
              </a:rPr>
              <a:t>应用程序</a:t>
            </a:r>
            <a:r>
              <a:rPr lang="zh-CN" altLang="zh-CN" sz="1900" dirty="0"/>
              <a:t>，它支持</a:t>
            </a:r>
            <a:r>
              <a:rPr lang="en-US" altLang="zh-CN" sz="1900" dirty="0"/>
              <a:t>40</a:t>
            </a:r>
            <a:r>
              <a:rPr lang="zh-CN" altLang="zh-CN" sz="1900" dirty="0"/>
              <a:t>多种编程语言。对于数据分析来说，</a:t>
            </a:r>
            <a:r>
              <a:rPr lang="en-US" altLang="zh-CN" sz="1900" dirty="0" err="1"/>
              <a:t>Jupyter</a:t>
            </a:r>
            <a:r>
              <a:rPr lang="en-US" altLang="zh-CN" sz="1900" dirty="0"/>
              <a:t> Notebook</a:t>
            </a:r>
            <a:r>
              <a:rPr lang="zh-CN" altLang="zh-CN" sz="1900" dirty="0"/>
              <a:t>的优点是能够</a:t>
            </a:r>
            <a:r>
              <a:rPr lang="zh-CN" altLang="zh-CN" sz="1900" dirty="0">
                <a:solidFill>
                  <a:srgbClr val="1369B2"/>
                </a:solidFill>
              </a:rPr>
              <a:t>重现数据分析的完整过程</a:t>
            </a:r>
            <a:r>
              <a:rPr lang="zh-CN" altLang="zh-CN" sz="1900" dirty="0"/>
              <a:t>，并</a:t>
            </a:r>
            <a:r>
              <a:rPr lang="zh-CN" altLang="zh-CN" sz="1900" dirty="0">
                <a:solidFill>
                  <a:srgbClr val="1369B2"/>
                </a:solidFill>
              </a:rPr>
              <a:t>将说明文字、代码、图表、公式和结论都整合在一个文档中</a:t>
            </a:r>
            <a:r>
              <a:rPr lang="zh-CN" altLang="zh-CN" sz="1900" dirty="0"/>
              <a:t>，用户可以通过电子邮件、</a:t>
            </a:r>
            <a:r>
              <a:rPr lang="en-US" altLang="zh-CN" sz="1900" dirty="0"/>
              <a:t>Dropbox</a:t>
            </a:r>
            <a:r>
              <a:rPr lang="zh-CN" altLang="zh-CN" sz="1900" dirty="0"/>
              <a:t>、</a:t>
            </a:r>
            <a:r>
              <a:rPr lang="en-US" altLang="zh-CN" sz="1900" dirty="0"/>
              <a:t>GitHub</a:t>
            </a:r>
            <a:r>
              <a:rPr lang="zh-CN" altLang="zh-CN" sz="1900" dirty="0"/>
              <a:t>和</a:t>
            </a:r>
            <a:r>
              <a:rPr lang="en-US" altLang="zh-CN" sz="1900" dirty="0" err="1"/>
              <a:t>Jupyter</a:t>
            </a:r>
            <a:r>
              <a:rPr lang="en-US" altLang="zh-CN" sz="1900" dirty="0"/>
              <a:t> Notebook Viewer</a:t>
            </a:r>
            <a:r>
              <a:rPr lang="zh-CN" altLang="zh-CN" sz="1900" dirty="0"/>
              <a:t>将文档分享给其他人。</a:t>
            </a:r>
            <a:endParaRPr lang="zh-CN" altLang="zh-CN" sz="1900" dirty="0"/>
          </a:p>
        </p:txBody>
      </p:sp>
      <p:sp>
        <p:nvSpPr>
          <p:cNvPr id="11" name="矩形: 圆角 139"/>
          <p:cNvSpPr/>
          <p:nvPr/>
        </p:nvSpPr>
        <p:spPr>
          <a:xfrm>
            <a:off x="1143689" y="1821697"/>
            <a:ext cx="3007301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 err="1" smtClean="0">
                <a:latin typeface="宋体" panose="02010600030101010101" pitchFamily="2" charset="-122"/>
                <a:ea typeface="宋体" panose="02010600030101010101" pitchFamily="2" charset="-122"/>
              </a:rPr>
              <a:t>Jupyter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介绍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en-US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启动</a:t>
              </a:r>
              <a:r>
                <a:rPr lang="en-US" altLang="zh-CN" sz="2000" dirty="0" err="1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Jupyter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Notebook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" name="矩形: 圆角 139"/>
          <p:cNvSpPr/>
          <p:nvPr/>
        </p:nvSpPr>
        <p:spPr>
          <a:xfrm>
            <a:off x="1143689" y="1821697"/>
            <a:ext cx="3409261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 err="1" smtClean="0">
                <a:latin typeface="宋体" panose="02010600030101010101" pitchFamily="2" charset="-122"/>
                <a:ea typeface="宋体" panose="02010600030101010101" pitchFamily="2" charset="-122"/>
              </a:rPr>
              <a:t>Jupyter</a:t>
            </a:r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的启动方式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640" y="2747538"/>
            <a:ext cx="2554464" cy="2554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文本框 12"/>
          <p:cNvSpPr txBox="1"/>
          <p:nvPr/>
        </p:nvSpPr>
        <p:spPr>
          <a:xfrm>
            <a:off x="999345" y="3566610"/>
            <a:ext cx="363235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0">
              <a:lnSpc>
                <a:spcPct val="150000"/>
              </a:lnSpc>
              <a:buFont typeface="Arial" panose="020B0604020202020204" pitchFamily="34" charset="0"/>
              <a:buNone/>
              <a:defRPr sz="20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zh-CN" altLang="zh-CN" dirty="0"/>
              <a:t>通过</a:t>
            </a:r>
            <a:r>
              <a:rPr lang="en-US" altLang="zh-CN" dirty="0">
                <a:solidFill>
                  <a:srgbClr val="1369B2"/>
                </a:solidFill>
              </a:rPr>
              <a:t>Anaconda Navigator</a:t>
            </a:r>
            <a:r>
              <a:rPr lang="zh-CN" altLang="zh-CN" dirty="0"/>
              <a:t>启动</a:t>
            </a:r>
            <a:r>
              <a:rPr lang="en-US" altLang="zh-CN" dirty="0"/>
              <a:t>Jupyter Notebook</a:t>
            </a:r>
            <a:endParaRPr lang="en-US" altLang="zh-CN" dirty="0"/>
          </a:p>
        </p:txBody>
      </p:sp>
      <p:sp>
        <p:nvSpPr>
          <p:cNvPr id="14" name="文本框 13"/>
          <p:cNvSpPr txBox="1"/>
          <p:nvPr/>
        </p:nvSpPr>
        <p:spPr>
          <a:xfrm>
            <a:off x="7713803" y="3544158"/>
            <a:ext cx="363235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0">
              <a:lnSpc>
                <a:spcPct val="150000"/>
              </a:lnSpc>
              <a:buFont typeface="Arial" panose="020B0604020202020204" pitchFamily="34" charset="0"/>
              <a:buNone/>
              <a:defRPr sz="20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zh-CN" altLang="zh-CN" dirty="0"/>
              <a:t>通过</a:t>
            </a:r>
            <a:r>
              <a:rPr lang="zh-CN" altLang="zh-CN" dirty="0">
                <a:solidFill>
                  <a:srgbClr val="1369B2"/>
                </a:solidFill>
              </a:rPr>
              <a:t>命令</a:t>
            </a:r>
            <a:r>
              <a:rPr lang="zh-CN" altLang="zh-CN" dirty="0"/>
              <a:t>的方式启动</a:t>
            </a:r>
            <a:r>
              <a:rPr lang="en-US" altLang="zh-CN" dirty="0"/>
              <a:t>Jupyter Notebook</a:t>
            </a:r>
            <a:r>
              <a:rPr lang="zh-CN" altLang="zh-CN" dirty="0"/>
              <a:t> </a:t>
            </a:r>
            <a:endParaRPr lang="en-US" altLang="zh-CN" dirty="0"/>
          </a:p>
        </p:txBody>
      </p:sp>
      <p:cxnSp>
        <p:nvCxnSpPr>
          <p:cNvPr id="15" name="肘形连接符 14"/>
          <p:cNvCxnSpPr>
            <a:stCxn id="13" idx="3"/>
          </p:cNvCxnSpPr>
          <p:nvPr>
            <p:custDataLst>
              <p:tags r:id="rId2"/>
            </p:custDataLst>
          </p:nvPr>
        </p:nvCxnSpPr>
        <p:spPr>
          <a:xfrm flipH="1">
            <a:off x="584573" y="4047223"/>
            <a:ext cx="4047128" cy="714873"/>
          </a:xfrm>
          <a:prstGeom prst="bentConnector3">
            <a:avLst>
              <a:gd name="adj1" fmla="val -92"/>
            </a:avLst>
          </a:prstGeom>
          <a:ln cap="rnd">
            <a:solidFill>
              <a:srgbClr val="1370C0"/>
            </a:solidFill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肘形连接符 15"/>
          <p:cNvCxnSpPr/>
          <p:nvPr>
            <p:custDataLst>
              <p:tags r:id="rId3"/>
            </p:custDataLst>
          </p:nvPr>
        </p:nvCxnSpPr>
        <p:spPr>
          <a:xfrm rot="10800000">
            <a:off x="7362044" y="4024770"/>
            <a:ext cx="4098825" cy="737324"/>
          </a:xfrm>
          <a:prstGeom prst="bentConnector3">
            <a:avLst>
              <a:gd name="adj1" fmla="val 99372"/>
            </a:avLst>
          </a:prstGeom>
          <a:ln cap="rnd">
            <a:solidFill>
              <a:srgbClr val="1370C0"/>
            </a:solidFill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999345" y="3027756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方式一：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黑体" panose="02010609060101010101" charset="-122"/>
              <a:ea typeface="黑体" panose="02010609060101010101" charset="-122"/>
              <a:cs typeface="+mn-ea"/>
              <a:sym typeface="+mn-lt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7362044" y="3005269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  <a:cs typeface="+mn-ea"/>
                <a:sym typeface="+mn-lt"/>
              </a:rPr>
              <a:t>方式二：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黑体" panose="02010609060101010101" charset="-122"/>
              <a:ea typeface="黑体" panose="02010609060101010101" charset="-122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en-US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启动</a:t>
              </a:r>
              <a:r>
                <a:rPr lang="en-US" altLang="zh-CN" sz="2000" dirty="0" err="1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Jupyter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Notebook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" name="矩形: 圆角 139"/>
          <p:cNvSpPr/>
          <p:nvPr/>
        </p:nvSpPr>
        <p:spPr>
          <a:xfrm>
            <a:off x="1143689" y="1821697"/>
            <a:ext cx="6247661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通过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Anaconda Navigator</a:t>
            </a:r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启动</a:t>
            </a:r>
            <a:r>
              <a:rPr lang="en-US" altLang="zh-CN" b="1" dirty="0" err="1" smtClean="0">
                <a:latin typeface="宋体" panose="02010600030101010101" pitchFamily="2" charset="-122"/>
                <a:ea typeface="宋体" panose="02010600030101010101" pitchFamily="2" charset="-122"/>
              </a:rPr>
              <a:t>Jupyter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6449" y="2622526"/>
            <a:ext cx="4579143" cy="3168352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1846734" y="5302002"/>
            <a:ext cx="720080" cy="3164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25" name="肘形连接符 24"/>
          <p:cNvCxnSpPr>
            <a:stCxn id="22" idx="2"/>
            <a:endCxn id="27" idx="2"/>
          </p:cNvCxnSpPr>
          <p:nvPr/>
        </p:nvCxnSpPr>
        <p:spPr>
          <a:xfrm rot="16200000" flipH="1">
            <a:off x="5289676" y="2535546"/>
            <a:ext cx="134896" cy="6300700"/>
          </a:xfrm>
          <a:prstGeom prst="bentConnector3">
            <a:avLst>
              <a:gd name="adj1" fmla="val 269464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25"/>
          <p:cNvSpPr txBox="1"/>
          <p:nvPr/>
        </p:nvSpPr>
        <p:spPr>
          <a:xfrm>
            <a:off x="4439022" y="6094090"/>
            <a:ext cx="2497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 </a:t>
            </a:r>
            <a:r>
              <a:rPr kumimoji="1" lang="en-US" altLang="zh-CN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Launch </a:t>
            </a:r>
            <a:r>
              <a:rPr kumimoji="1"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按钮</a:t>
            </a:r>
            <a:r>
              <a:rPr kumimoji="1" lang="zh-CN" altLang="en-US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启动</a:t>
            </a:r>
            <a:endParaRPr kumimoji="1"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7" name="图片 26"/>
          <p:cNvPicPr/>
          <p:nvPr/>
        </p:nvPicPr>
        <p:blipFill>
          <a:blip r:embed="rId2"/>
          <a:stretch>
            <a:fillRect/>
          </a:stretch>
        </p:blipFill>
        <p:spPr>
          <a:xfrm>
            <a:off x="5951190" y="2622525"/>
            <a:ext cx="5112568" cy="31308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en-US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启动</a:t>
              </a:r>
              <a:r>
                <a:rPr lang="en-US" altLang="zh-CN" sz="2000" dirty="0" err="1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Jupyter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Notebook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" name="矩形: 圆角 139"/>
          <p:cNvSpPr/>
          <p:nvPr/>
        </p:nvSpPr>
        <p:spPr>
          <a:xfrm>
            <a:off x="1143689" y="1821697"/>
            <a:ext cx="6247661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通过命令启动</a:t>
            </a:r>
            <a:r>
              <a:rPr lang="en-US" altLang="zh-CN" b="1" dirty="0" err="1">
                <a:latin typeface="宋体" panose="02010600030101010101" pitchFamily="2" charset="-122"/>
                <a:ea typeface="宋体" panose="02010600030101010101" pitchFamily="2" charset="-122"/>
              </a:rPr>
              <a:t>Jupyter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 Notebook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2638" y="3880080"/>
            <a:ext cx="5599109" cy="1512168"/>
          </a:xfrm>
          <a:prstGeom prst="rect">
            <a:avLst/>
          </a:prstGeom>
        </p:spPr>
      </p:pic>
      <p:cxnSp>
        <p:nvCxnSpPr>
          <p:cNvPr id="14" name="肘形连接符 13"/>
          <p:cNvCxnSpPr/>
          <p:nvPr/>
        </p:nvCxnSpPr>
        <p:spPr>
          <a:xfrm rot="16200000" flipH="1">
            <a:off x="5164322" y="2376694"/>
            <a:ext cx="1094842" cy="5229470"/>
          </a:xfrm>
          <a:prstGeom prst="bentConnector3">
            <a:avLst>
              <a:gd name="adj1" fmla="val 12088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4811496" y="5878066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执行命令后启动</a:t>
            </a:r>
            <a:endParaRPr kumimoji="1"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图片 15"/>
          <p:cNvPicPr/>
          <p:nvPr/>
        </p:nvPicPr>
        <p:blipFill>
          <a:blip r:embed="rId2"/>
          <a:stretch>
            <a:fillRect/>
          </a:stretch>
        </p:blipFill>
        <p:spPr>
          <a:xfrm>
            <a:off x="6166525" y="2562117"/>
            <a:ext cx="4825225" cy="29548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689" y="2637706"/>
            <a:ext cx="3285003" cy="3541644"/>
          </a:xfrm>
          <a:prstGeom prst="rect">
            <a:avLst/>
          </a:prstGeom>
        </p:spPr>
      </p:pic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3533775" cy="466725"/>
            <a:chOff x="1019175" y="847725"/>
            <a:chExt cx="3533775" cy="466725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  <a:r>
                <a:rPr lang="zh-CN" altLang="en-US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启动</a:t>
              </a:r>
              <a:r>
                <a:rPr lang="en-US" altLang="zh-CN" sz="2000" dirty="0" err="1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Jupyter</a:t>
              </a:r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Notebook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" name="矩形: 圆角 139"/>
          <p:cNvSpPr/>
          <p:nvPr/>
        </p:nvSpPr>
        <p:spPr>
          <a:xfrm>
            <a:off x="1143689" y="1821697"/>
            <a:ext cx="6247661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通过命令启动</a:t>
            </a:r>
            <a:r>
              <a:rPr lang="en-US" altLang="zh-CN" b="1" dirty="0" err="1">
                <a:latin typeface="宋体" panose="02010600030101010101" pitchFamily="2" charset="-122"/>
                <a:ea typeface="宋体" panose="02010600030101010101" pitchFamily="2" charset="-122"/>
              </a:rPr>
              <a:t>Jupyter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 Notebook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303117" y="3265907"/>
            <a:ext cx="5616625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0">
              <a:lnSpc>
                <a:spcPct val="150000"/>
              </a:lnSpc>
              <a:defRPr sz="20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zh-CN" altLang="zh-CN" dirty="0"/>
              <a:t>若希望</a:t>
            </a:r>
            <a:r>
              <a:rPr lang="en-US" altLang="zh-CN" dirty="0" err="1"/>
              <a:t>Jupyter</a:t>
            </a:r>
            <a:r>
              <a:rPr lang="en-US" altLang="zh-CN" dirty="0"/>
              <a:t> </a:t>
            </a:r>
            <a:r>
              <a:rPr lang="en-US" altLang="zh-CN" dirty="0" smtClean="0"/>
              <a:t>Notebook</a:t>
            </a:r>
            <a:r>
              <a:rPr lang="zh-CN" altLang="en-US" dirty="0" smtClean="0"/>
              <a:t>显示</a:t>
            </a:r>
            <a:r>
              <a:rPr lang="zh-CN" altLang="zh-CN" dirty="0" smtClean="0"/>
              <a:t>其他</a:t>
            </a:r>
            <a:r>
              <a:rPr lang="zh-CN" altLang="zh-CN" dirty="0"/>
              <a:t>目录，则需要</a:t>
            </a:r>
            <a:r>
              <a:rPr lang="zh-CN" altLang="zh-CN" dirty="0">
                <a:solidFill>
                  <a:srgbClr val="1369B2"/>
                </a:solidFill>
              </a:rPr>
              <a:t>先通过</a:t>
            </a:r>
            <a:r>
              <a:rPr lang="en-US" altLang="zh-CN" dirty="0">
                <a:solidFill>
                  <a:srgbClr val="1369B2"/>
                </a:solidFill>
              </a:rPr>
              <a:t>cd</a:t>
            </a:r>
            <a:r>
              <a:rPr lang="zh-CN" altLang="zh-CN" dirty="0">
                <a:solidFill>
                  <a:srgbClr val="1369B2"/>
                </a:solidFill>
              </a:rPr>
              <a:t>命令将当前路径切换至指定的目录</a:t>
            </a:r>
            <a:r>
              <a:rPr lang="zh-CN" altLang="zh-CN" dirty="0"/>
              <a:t>，</a:t>
            </a:r>
            <a:r>
              <a:rPr lang="zh-CN" altLang="zh-CN" dirty="0">
                <a:solidFill>
                  <a:srgbClr val="1369B2"/>
                </a:solidFill>
              </a:rPr>
              <a:t>然后在此目录下输入命令“</a:t>
            </a:r>
            <a:r>
              <a:rPr lang="en-US" altLang="zh-CN" dirty="0" err="1">
                <a:solidFill>
                  <a:srgbClr val="1369B2"/>
                </a:solidFill>
              </a:rPr>
              <a:t>jupyter</a:t>
            </a:r>
            <a:r>
              <a:rPr lang="en-US" altLang="zh-CN" dirty="0">
                <a:solidFill>
                  <a:srgbClr val="1369B2"/>
                </a:solidFill>
              </a:rPr>
              <a:t> notebook</a:t>
            </a:r>
            <a:r>
              <a:rPr lang="zh-CN" altLang="zh-CN" dirty="0">
                <a:solidFill>
                  <a:srgbClr val="1369B2"/>
                </a:solidFill>
              </a:rPr>
              <a:t>”</a:t>
            </a:r>
            <a:r>
              <a:rPr lang="zh-CN" altLang="zh-CN" dirty="0"/>
              <a:t>，执行该命令后会在</a:t>
            </a:r>
            <a:r>
              <a:rPr lang="en-US" altLang="zh-CN" dirty="0" err="1"/>
              <a:t>Jupyter</a:t>
            </a:r>
            <a:r>
              <a:rPr lang="en-US" altLang="zh-CN" dirty="0"/>
              <a:t> Notebook</a:t>
            </a:r>
            <a:r>
              <a:rPr lang="zh-CN" altLang="zh-CN" dirty="0"/>
              <a:t>首页看到指定</a:t>
            </a:r>
            <a:r>
              <a:rPr lang="zh-CN" altLang="zh-CN" dirty="0" smtClean="0"/>
              <a:t>目录的结构。</a:t>
            </a:r>
            <a:endParaRPr lang="zh-CN" altLang="zh-CN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21363" y="857056"/>
            <a:ext cx="5638800" cy="5638800"/>
          </a:xfrm>
          <a:prstGeom prst="rect">
            <a:avLst/>
          </a:prstGeom>
        </p:spPr>
      </p:pic>
      <p:sp>
        <p:nvSpPr>
          <p:cNvPr id="17" name="原创设计师QQ598969553          _3"/>
          <p:cNvSpPr/>
          <p:nvPr/>
        </p:nvSpPr>
        <p:spPr>
          <a:xfrm>
            <a:off x="1019175" y="2162734"/>
            <a:ext cx="4590731" cy="3724882"/>
          </a:xfrm>
          <a:prstGeom prst="roundRect">
            <a:avLst>
              <a:gd name="adj" fmla="val 9083"/>
            </a:avLst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8" name="原创设计师QQ598969553          _4"/>
          <p:cNvSpPr/>
          <p:nvPr/>
        </p:nvSpPr>
        <p:spPr>
          <a:xfrm>
            <a:off x="1392874" y="3746576"/>
            <a:ext cx="3843331" cy="14080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熟悉</a:t>
            </a:r>
            <a:r>
              <a:rPr lang="en-US" altLang="zh-CN" sz="1900" dirty="0" err="1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Jupyter</a:t>
            </a:r>
            <a:r>
              <a:rPr lang="en-US" altLang="zh-CN" sz="19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 Notebook</a:t>
            </a:r>
            <a:r>
              <a:rPr lang="zh-CN" altLang="zh-CN" sz="190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的界面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，能够归纳</a:t>
            </a:r>
            <a:r>
              <a:rPr lang="en-US" altLang="zh-CN" sz="190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Jupyter</a:t>
            </a:r>
            <a:r>
              <a:rPr lang="en-US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 Notebook</a:t>
            </a:r>
            <a:r>
              <a:rPr lang="zh-CN" altLang="zh-CN" sz="19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界面包含的主要功能</a:t>
            </a:r>
            <a:endParaRPr lang="zh-CN" altLang="zh-CN" sz="190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0" name="原创设计师QQ598969553          _7"/>
          <p:cNvSpPr txBox="1"/>
          <p:nvPr/>
        </p:nvSpPr>
        <p:spPr>
          <a:xfrm>
            <a:off x="1019176" y="3089692"/>
            <a:ext cx="4590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216660">
              <a:spcBef>
                <a:spcPct val="20000"/>
              </a:spcBef>
              <a:defRPr/>
            </a:pPr>
            <a:r>
              <a:rPr lang="zh-CN" altLang="en-US" sz="2800" b="1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学习目标</a:t>
            </a:r>
            <a:endParaRPr lang="zh-CN" altLang="en-US" sz="2800" b="1" dirty="0">
              <a:solidFill>
                <a:srgbClr val="1369B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4067919" cy="741194"/>
            <a:chOff x="1019175" y="847725"/>
            <a:chExt cx="3533775" cy="741194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2.Jupyter 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Notebook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界面详解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95.699pic.com/xsj/1l/q3/0f.jpg%21/fh/300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27453" y="2110109"/>
            <a:ext cx="3111705" cy="448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任务描述</a:t>
            </a:r>
            <a:endParaRPr lang="en-GB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1143690" y="2421682"/>
            <a:ext cx="6679708" cy="2304256"/>
          </a:xfrm>
          <a:prstGeom prst="roundRect">
            <a:avLst>
              <a:gd name="adj" fmla="val 9308"/>
            </a:avLst>
          </a:prstGeom>
          <a:solidFill>
            <a:schemeClr val="bg1"/>
          </a:solidFill>
          <a:ln w="19050">
            <a:solidFill>
              <a:srgbClr val="1369B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675232" y="2752976"/>
            <a:ext cx="578812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304800">
              <a:lnSpc>
                <a:spcPct val="150000"/>
              </a:lnSpc>
              <a:defRPr sz="18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pPr indent="0" algn="ctr"/>
            <a:r>
              <a:rPr lang="en-US" altLang="zh-CN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任务的具体要求</a:t>
            </a:r>
            <a:r>
              <a:rPr lang="en-US" altLang="zh-CN" sz="2400" b="1" dirty="0" smtClean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endParaRPr lang="en-US" altLang="zh-CN" sz="2400" b="1" dirty="0" smtClean="0">
              <a:solidFill>
                <a:srgbClr val="1369B2"/>
              </a:solidFill>
            </a:endParaRPr>
          </a:p>
          <a:p>
            <a:pPr indent="0"/>
            <a:r>
              <a:rPr lang="zh-CN" altLang="zh-CN" sz="2000" dirty="0" smtClean="0"/>
              <a:t>本</a:t>
            </a:r>
            <a:r>
              <a:rPr lang="zh-CN" altLang="zh-CN" sz="2000" dirty="0"/>
              <a:t>任务</a:t>
            </a:r>
            <a:r>
              <a:rPr lang="zh-CN" altLang="zh-CN" sz="2000" dirty="0" smtClean="0"/>
              <a:t>要求</a:t>
            </a:r>
            <a:r>
              <a:rPr lang="zh-CN" altLang="en-US" sz="2000" dirty="0" smtClean="0"/>
              <a:t>读者</a:t>
            </a:r>
            <a:r>
              <a:rPr lang="zh-CN" altLang="zh-CN" sz="2000" dirty="0" smtClean="0"/>
              <a:t>在</a:t>
            </a:r>
            <a:r>
              <a:rPr lang="zh-CN" altLang="zh-CN" sz="2000" dirty="0"/>
              <a:t>自己的计算机中</a:t>
            </a:r>
            <a:r>
              <a:rPr lang="zh-CN" altLang="zh-CN" sz="2000" dirty="0">
                <a:solidFill>
                  <a:srgbClr val="1369B2"/>
                </a:solidFill>
              </a:rPr>
              <a:t>安装</a:t>
            </a:r>
            <a:r>
              <a:rPr lang="en-US" altLang="zh-CN" sz="2000" dirty="0">
                <a:solidFill>
                  <a:srgbClr val="1369B2"/>
                </a:solidFill>
              </a:rPr>
              <a:t>Anaconda</a:t>
            </a:r>
            <a:r>
              <a:rPr lang="zh-CN" altLang="zh-CN" sz="2000" dirty="0">
                <a:solidFill>
                  <a:srgbClr val="1369B2"/>
                </a:solidFill>
              </a:rPr>
              <a:t>工具</a:t>
            </a:r>
            <a:r>
              <a:rPr lang="zh-CN" altLang="zh-CN" sz="2000" dirty="0"/>
              <a:t>，为后续数据分析做好</a:t>
            </a:r>
            <a:r>
              <a:rPr lang="zh-CN" altLang="zh-CN" sz="2000" dirty="0" smtClean="0"/>
              <a:t>工具</a:t>
            </a:r>
            <a:r>
              <a:rPr lang="zh-CN" altLang="en-US" sz="2000" dirty="0" smtClean="0"/>
              <a:t>方面</a:t>
            </a:r>
            <a:r>
              <a:rPr lang="zh-CN" altLang="zh-CN" sz="2000" dirty="0" smtClean="0"/>
              <a:t>的</a:t>
            </a:r>
            <a:r>
              <a:rPr lang="zh-CN" altLang="zh-CN" sz="2000" dirty="0"/>
              <a:t>准备。</a:t>
            </a:r>
            <a:endParaRPr lang="zh-CN" altLang="zh-CN" sz="20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4067919" cy="741194"/>
            <a:chOff x="1019175" y="847725"/>
            <a:chExt cx="3533775" cy="741194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2.Jupyter 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Notebook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界面详解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1054646" y="3429794"/>
            <a:ext cx="424847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indent="0">
              <a:lnSpc>
                <a:spcPct val="150000"/>
              </a:lnSpc>
              <a:defRPr sz="2000" kern="0">
                <a:solidFill>
                  <a:srgbClr val="595959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zh-CN" altLang="zh-CN" dirty="0"/>
              <a:t>在</a:t>
            </a:r>
            <a:r>
              <a:rPr lang="en-US" altLang="zh-CN" dirty="0" err="1"/>
              <a:t>Jupyter</a:t>
            </a:r>
            <a:r>
              <a:rPr lang="en-US" altLang="zh-CN" dirty="0"/>
              <a:t> Notebook</a:t>
            </a:r>
            <a:r>
              <a:rPr lang="zh-CN" altLang="zh-CN" dirty="0"/>
              <a:t>的首页中，单击页面右侧的“</a:t>
            </a:r>
            <a:r>
              <a:rPr lang="en-US" altLang="zh-CN" dirty="0"/>
              <a:t>New</a:t>
            </a:r>
            <a:r>
              <a:rPr lang="zh-CN" altLang="zh-CN" dirty="0"/>
              <a:t>”按钮会打开</a:t>
            </a:r>
            <a:r>
              <a:rPr lang="zh-CN" altLang="zh-CN" dirty="0">
                <a:solidFill>
                  <a:srgbClr val="1369B2"/>
                </a:solidFill>
              </a:rPr>
              <a:t>新建文件的下拉</a:t>
            </a:r>
            <a:r>
              <a:rPr lang="zh-CN" altLang="zh-CN" dirty="0" smtClean="0">
                <a:solidFill>
                  <a:srgbClr val="1369B2"/>
                </a:solidFill>
              </a:rPr>
              <a:t>列表</a:t>
            </a:r>
            <a:r>
              <a:rPr lang="zh-CN" altLang="en-US" dirty="0" smtClean="0"/>
              <a:t>。</a:t>
            </a:r>
            <a:endParaRPr lang="zh-CN" altLang="zh-CN" dirty="0"/>
          </a:p>
        </p:txBody>
      </p:sp>
      <p:sp>
        <p:nvSpPr>
          <p:cNvPr id="11" name="矩形: 圆角 139"/>
          <p:cNvSpPr/>
          <p:nvPr/>
        </p:nvSpPr>
        <p:spPr>
          <a:xfrm>
            <a:off x="1143689" y="1821697"/>
            <a:ext cx="3367341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新建文件的下拉列表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pic>
        <p:nvPicPr>
          <p:cNvPr id="12" name="图片 11"/>
          <p:cNvPicPr/>
          <p:nvPr/>
        </p:nvPicPr>
        <p:blipFill rotWithShape="1">
          <a:blip r:embed="rId1"/>
          <a:srcRect l="1710" t="-1" r="1377" b="838"/>
          <a:stretch>
            <a:fillRect/>
          </a:stretch>
        </p:blipFill>
        <p:spPr bwMode="auto">
          <a:xfrm>
            <a:off x="6095206" y="2637706"/>
            <a:ext cx="3240360" cy="3316141"/>
          </a:xfrm>
          <a:prstGeom prst="rect">
            <a:avLst/>
          </a:prstGeom>
          <a:ln>
            <a:noFill/>
          </a:ln>
        </p:spPr>
      </p:pic>
      <p:sp>
        <p:nvSpPr>
          <p:cNvPr id="13" name="矩形 12"/>
          <p:cNvSpPr/>
          <p:nvPr/>
        </p:nvSpPr>
        <p:spPr>
          <a:xfrm>
            <a:off x="6167214" y="3275932"/>
            <a:ext cx="2016222" cy="51390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8975423" y="3203924"/>
            <a:ext cx="1944319" cy="657918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8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文档，</a:t>
            </a:r>
            <a:r>
              <a:rPr lang="zh-CN" altLang="zh-CN" sz="18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后缀名为</a:t>
            </a:r>
            <a:r>
              <a:rPr lang="en-US" altLang="zh-CN" sz="18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.ipynb</a:t>
            </a:r>
            <a:endParaRPr lang="zh-CN" altLang="en-US" sz="1800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15" name="直接箭头连接符 14"/>
          <p:cNvCxnSpPr>
            <a:stCxn id="13" idx="3"/>
            <a:endCxn id="14" idx="1"/>
          </p:cNvCxnSpPr>
          <p:nvPr/>
        </p:nvCxnSpPr>
        <p:spPr>
          <a:xfrm>
            <a:off x="8183436" y="3532883"/>
            <a:ext cx="791987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4067919" cy="741194"/>
            <a:chOff x="1019175" y="847725"/>
            <a:chExt cx="3533775" cy="741194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2.Jupyter 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Notebook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界面详解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" name="矩形: 圆角 139"/>
          <p:cNvSpPr/>
          <p:nvPr/>
        </p:nvSpPr>
        <p:spPr>
          <a:xfrm>
            <a:off x="1143689" y="1821697"/>
            <a:ext cx="2359229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选择文档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pic>
        <p:nvPicPr>
          <p:cNvPr id="16" name="图片 15"/>
          <p:cNvPicPr/>
          <p:nvPr/>
        </p:nvPicPr>
        <p:blipFill rotWithShape="1">
          <a:blip r:embed="rId1"/>
          <a:srcRect l="1710" t="-1" r="1377" b="838"/>
          <a:stretch>
            <a:fillRect/>
          </a:stretch>
        </p:blipFill>
        <p:spPr bwMode="auto">
          <a:xfrm>
            <a:off x="1774726" y="2781722"/>
            <a:ext cx="3240360" cy="3316141"/>
          </a:xfrm>
          <a:prstGeom prst="rect">
            <a:avLst/>
          </a:prstGeom>
          <a:ln>
            <a:noFill/>
          </a:ln>
        </p:spPr>
      </p:pic>
      <p:pic>
        <p:nvPicPr>
          <p:cNvPr id="17" name="图片 16"/>
          <p:cNvPicPr/>
          <p:nvPr/>
        </p:nvPicPr>
        <p:blipFill>
          <a:blip r:embed="rId2"/>
          <a:stretch>
            <a:fillRect/>
          </a:stretch>
        </p:blipFill>
        <p:spPr>
          <a:xfrm>
            <a:off x="5447134" y="2781722"/>
            <a:ext cx="5400601" cy="3293708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1815164" y="3429244"/>
            <a:ext cx="2119802" cy="5046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19" name="肘形连接符 18"/>
          <p:cNvCxnSpPr>
            <a:stCxn id="18" idx="2"/>
          </p:cNvCxnSpPr>
          <p:nvPr/>
        </p:nvCxnSpPr>
        <p:spPr>
          <a:xfrm rot="16200000" flipH="1">
            <a:off x="4998837" y="1810076"/>
            <a:ext cx="988820" cy="5236365"/>
          </a:xfrm>
          <a:prstGeom prst="bentConnector3">
            <a:avLst>
              <a:gd name="adj1" fmla="val 123118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3973808" y="5292710"/>
            <a:ext cx="23644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 </a:t>
            </a:r>
            <a:r>
              <a:rPr kumimoji="1" lang="en-US" altLang="zh-CN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Notebook </a:t>
            </a:r>
            <a:r>
              <a:rPr kumimoji="1" lang="zh-CN" alt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选项</a:t>
            </a:r>
            <a:endParaRPr kumimoji="1"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4067919" cy="741194"/>
            <a:chOff x="1019175" y="847725"/>
            <a:chExt cx="3533775" cy="741194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2.Jupyter 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Notebook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界面详解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" name="矩形: 圆角 139"/>
          <p:cNvSpPr/>
          <p:nvPr/>
        </p:nvSpPr>
        <p:spPr>
          <a:xfrm>
            <a:off x="1143689" y="1821697"/>
            <a:ext cx="2359229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选择内核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pic>
        <p:nvPicPr>
          <p:cNvPr id="17" name="图片 16"/>
          <p:cNvPicPr/>
          <p:nvPr/>
        </p:nvPicPr>
        <p:blipFill>
          <a:blip r:embed="rId1"/>
          <a:stretch>
            <a:fillRect/>
          </a:stretch>
        </p:blipFill>
        <p:spPr>
          <a:xfrm>
            <a:off x="1143689" y="3016858"/>
            <a:ext cx="5400601" cy="3293708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4727055" y="5085978"/>
            <a:ext cx="504055" cy="3620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19" name="肘形连接符 18"/>
          <p:cNvCxnSpPr>
            <a:stCxn id="18" idx="2"/>
            <a:endCxn id="12" idx="2"/>
          </p:cNvCxnSpPr>
          <p:nvPr/>
        </p:nvCxnSpPr>
        <p:spPr>
          <a:xfrm rot="5400000" flipH="1" flipV="1">
            <a:off x="6363271" y="3699872"/>
            <a:ext cx="363972" cy="3132348"/>
          </a:xfrm>
          <a:prstGeom prst="bentConnector3">
            <a:avLst>
              <a:gd name="adj1" fmla="val -87317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5431004" y="5863387"/>
            <a:ext cx="1904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zh-CN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</a:t>
            </a:r>
            <a:r>
              <a:rPr kumimoji="1" lang="en-US" altLang="zh-CN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Select </a:t>
            </a:r>
            <a:r>
              <a:rPr kumimoji="1" lang="zh-CN" altLang="zh-CN" sz="1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按钮</a:t>
            </a:r>
            <a:endParaRPr kumimoji="1"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7145" y="2103108"/>
            <a:ext cx="7428571" cy="29809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4067919" cy="741194"/>
            <a:chOff x="1019175" y="847725"/>
            <a:chExt cx="3533775" cy="741194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2.Jupyter 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Notebook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界面详解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" name="矩形: 圆角 139"/>
          <p:cNvSpPr/>
          <p:nvPr/>
        </p:nvSpPr>
        <p:spPr>
          <a:xfrm>
            <a:off x="1143689" y="1821697"/>
            <a:ext cx="2359229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文档页面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pic>
        <p:nvPicPr>
          <p:cNvPr id="8" name="图片 7" descr="图片1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688" y="2781721"/>
            <a:ext cx="9704045" cy="30741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4067919" cy="741194"/>
            <a:chOff x="1019175" y="847725"/>
            <a:chExt cx="3533775" cy="741194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2.Jupyter 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Notebook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界面详解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" name="矩形: 圆角 139"/>
          <p:cNvSpPr/>
          <p:nvPr/>
        </p:nvSpPr>
        <p:spPr>
          <a:xfrm>
            <a:off x="1143689" y="1821697"/>
            <a:ext cx="2359229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标题栏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1"/>
          <a:srcRect t="27185" b="58321"/>
          <a:stretch>
            <a:fillRect/>
          </a:stretch>
        </p:blipFill>
        <p:spPr>
          <a:xfrm>
            <a:off x="1486694" y="4005858"/>
            <a:ext cx="9361040" cy="544442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521585" y="4021128"/>
            <a:ext cx="1477277" cy="51390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504139" y="5081672"/>
            <a:ext cx="1512168" cy="498827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1800" dirty="0" smtClean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图标</a:t>
            </a:r>
            <a:r>
              <a:rPr lang="zh-CN" altLang="en-US" sz="1800" dirty="0" smtClean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和简称</a:t>
            </a:r>
            <a:endParaRPr lang="zh-CN" altLang="en-US" sz="1800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12" name="直接箭头连接符 11"/>
          <p:cNvCxnSpPr>
            <a:stCxn id="9" idx="2"/>
          </p:cNvCxnSpPr>
          <p:nvPr/>
        </p:nvCxnSpPr>
        <p:spPr>
          <a:xfrm flipH="1">
            <a:off x="2260223" y="4535030"/>
            <a:ext cx="1" cy="53156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矩形 15"/>
          <p:cNvSpPr/>
          <p:nvPr/>
        </p:nvSpPr>
        <p:spPr>
          <a:xfrm>
            <a:off x="3061454" y="4021128"/>
            <a:ext cx="882928" cy="51390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2746834" y="3017322"/>
            <a:ext cx="1512168" cy="498827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1800" dirty="0" smtClean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文档名称</a:t>
            </a:r>
            <a:endParaRPr lang="zh-CN" altLang="en-US" sz="1800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18" name="直接箭头连接符 17"/>
          <p:cNvCxnSpPr>
            <a:endCxn id="17" idx="2"/>
          </p:cNvCxnSpPr>
          <p:nvPr/>
        </p:nvCxnSpPr>
        <p:spPr>
          <a:xfrm flipV="1">
            <a:off x="3493503" y="3516149"/>
            <a:ext cx="9415" cy="52581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24"/>
          <p:cNvSpPr/>
          <p:nvPr/>
        </p:nvSpPr>
        <p:spPr>
          <a:xfrm>
            <a:off x="4015005" y="4021128"/>
            <a:ext cx="2512249" cy="51390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4515045" y="5081672"/>
            <a:ext cx="1512168" cy="652378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18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当前文件所处的状态</a:t>
            </a:r>
            <a:endParaRPr lang="zh-CN" altLang="en-US" sz="1800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27" name="直接箭头连接符 26"/>
          <p:cNvCxnSpPr>
            <a:stCxn id="25" idx="2"/>
            <a:endCxn id="26" idx="0"/>
          </p:cNvCxnSpPr>
          <p:nvPr/>
        </p:nvCxnSpPr>
        <p:spPr>
          <a:xfrm flipH="1">
            <a:off x="5271129" y="4535030"/>
            <a:ext cx="1" cy="54664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 31"/>
          <p:cNvSpPr/>
          <p:nvPr/>
        </p:nvSpPr>
        <p:spPr>
          <a:xfrm>
            <a:off x="10127654" y="4021128"/>
            <a:ext cx="661504" cy="51390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9275186" y="3017322"/>
            <a:ext cx="1512168" cy="498827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Python</a:t>
            </a:r>
            <a:r>
              <a:rPr lang="zh-CN" altLang="zh-CN" sz="18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图标</a:t>
            </a:r>
            <a:endParaRPr lang="zh-CN" altLang="en-US" sz="1800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34" name="直接箭头连接符 33"/>
          <p:cNvCxnSpPr>
            <a:stCxn id="32" idx="0"/>
            <a:endCxn id="33" idx="2"/>
          </p:cNvCxnSpPr>
          <p:nvPr/>
        </p:nvCxnSpPr>
        <p:spPr>
          <a:xfrm flipH="1" flipV="1">
            <a:off x="10031270" y="3516149"/>
            <a:ext cx="427136" cy="50497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4067919" cy="741194"/>
            <a:chOff x="1019175" y="847725"/>
            <a:chExt cx="3533775" cy="741194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2.Jupyter 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Notebook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界面详解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" name="矩形: 圆角 139"/>
          <p:cNvSpPr/>
          <p:nvPr/>
        </p:nvSpPr>
        <p:spPr>
          <a:xfrm>
            <a:off x="1143689" y="1821697"/>
            <a:ext cx="2359229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sym typeface="思源宋体 CN" panose="02020400000000000000" pitchFamily="18" charset="-122"/>
              </a:rPr>
              <a:t>菜单栏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1"/>
          <a:srcRect t="41065" b="49273"/>
          <a:stretch>
            <a:fillRect/>
          </a:stretch>
        </p:blipFill>
        <p:spPr>
          <a:xfrm>
            <a:off x="1702718" y="4077866"/>
            <a:ext cx="9285714" cy="360040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1774727" y="4058134"/>
            <a:ext cx="500040" cy="37977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1774726" y="5118678"/>
            <a:ext cx="3312368" cy="759388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File</a:t>
            </a:r>
            <a:r>
              <a:rPr lang="zh-CN" altLang="zh-CN" sz="18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菜单包含打开、重命名、保存、关闭等功能</a:t>
            </a:r>
            <a:endParaRPr lang="zh-CN" altLang="en-US" sz="1800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29" name="直接箭头连接符 28"/>
          <p:cNvCxnSpPr>
            <a:stCxn id="22" idx="2"/>
          </p:cNvCxnSpPr>
          <p:nvPr/>
        </p:nvCxnSpPr>
        <p:spPr>
          <a:xfrm>
            <a:off x="2024747" y="4437906"/>
            <a:ext cx="0" cy="68077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矩形 29"/>
          <p:cNvSpPr/>
          <p:nvPr/>
        </p:nvSpPr>
        <p:spPr>
          <a:xfrm>
            <a:off x="2305370" y="4058134"/>
            <a:ext cx="441464" cy="379772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2309852" y="2658227"/>
            <a:ext cx="5009490" cy="786269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Edit</a:t>
            </a:r>
            <a:r>
              <a:rPr lang="zh-CN" altLang="zh-CN" sz="18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菜单包含剪切单元格、复制单元格、删除单元格等一些与单元格有关的</a:t>
            </a:r>
            <a:r>
              <a:rPr lang="zh-CN" altLang="zh-CN" sz="1800" dirty="0" smtClean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操作</a:t>
            </a:r>
            <a:endParaRPr lang="zh-CN" altLang="en-US" sz="1800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36" name="直接箭头连接符 35"/>
          <p:cNvCxnSpPr>
            <a:stCxn id="30" idx="0"/>
          </p:cNvCxnSpPr>
          <p:nvPr/>
        </p:nvCxnSpPr>
        <p:spPr>
          <a:xfrm flipV="1">
            <a:off x="2526102" y="3444497"/>
            <a:ext cx="0" cy="61363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4067919" cy="741194"/>
            <a:chOff x="1019175" y="847725"/>
            <a:chExt cx="3533775" cy="741194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2.Jupyter 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Notebook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界面详解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" name="矩形: 圆角 139"/>
          <p:cNvSpPr/>
          <p:nvPr/>
        </p:nvSpPr>
        <p:spPr>
          <a:xfrm>
            <a:off x="1143689" y="1821697"/>
            <a:ext cx="2359229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快捷键区域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pic>
        <p:nvPicPr>
          <p:cNvPr id="14" name="图片 13"/>
          <p:cNvPicPr/>
          <p:nvPr/>
        </p:nvPicPr>
        <p:blipFill>
          <a:blip r:embed="rId1"/>
          <a:stretch>
            <a:fillRect/>
          </a:stretch>
        </p:blipFill>
        <p:spPr>
          <a:xfrm>
            <a:off x="1630710" y="2853730"/>
            <a:ext cx="9361040" cy="29697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4067919" cy="741194"/>
            <a:chOff x="1019175" y="847725"/>
            <a:chExt cx="3533775" cy="741194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2.Jupyter 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Notebook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界面详解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" name="矩形: 圆角 139"/>
          <p:cNvSpPr/>
          <p:nvPr/>
        </p:nvSpPr>
        <p:spPr>
          <a:xfrm>
            <a:off x="1143689" y="1821697"/>
            <a:ext cx="2359229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快捷键区域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1"/>
          <a:srcRect t="48380" b="39542"/>
          <a:stretch>
            <a:fillRect/>
          </a:stretch>
        </p:blipFill>
        <p:spPr>
          <a:xfrm>
            <a:off x="1846734" y="2709714"/>
            <a:ext cx="8914260" cy="432048"/>
          </a:xfrm>
          <a:prstGeom prst="rect">
            <a:avLst/>
          </a:prstGeom>
        </p:spPr>
      </p:pic>
      <p:sp>
        <p:nvSpPr>
          <p:cNvPr id="18" name="原创设计师QQ598969553          _3"/>
          <p:cNvSpPr/>
          <p:nvPr/>
        </p:nvSpPr>
        <p:spPr>
          <a:xfrm>
            <a:off x="987509" y="3992014"/>
            <a:ext cx="3091474" cy="2246091"/>
          </a:xfrm>
          <a:prstGeom prst="roundRect">
            <a:avLst>
              <a:gd name="adj" fmla="val 9083"/>
            </a:avLst>
          </a:prstGeom>
          <a:noFill/>
          <a:ln>
            <a:solidFill>
              <a:srgbClr val="ADBA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19" name="原创设计师QQ598969553          _4"/>
          <p:cNvSpPr/>
          <p:nvPr/>
        </p:nvSpPr>
        <p:spPr>
          <a:xfrm>
            <a:off x="1154196" y="4382713"/>
            <a:ext cx="27581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zh-CN" sz="16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此类单元格的内容会被</a:t>
            </a:r>
            <a:r>
              <a:rPr lang="zh-CN" altLang="zh-CN" sz="16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视为</a:t>
            </a:r>
            <a:r>
              <a:rPr lang="en-US" altLang="zh-CN" sz="16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Python</a:t>
            </a:r>
            <a:r>
              <a:rPr lang="zh-CN" altLang="zh-CN" sz="16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代码</a:t>
            </a:r>
            <a:r>
              <a:rPr lang="zh-CN" altLang="zh-CN" sz="16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。用户可以使用</a:t>
            </a:r>
            <a:r>
              <a:rPr lang="en-US" altLang="zh-CN" sz="1600" kern="0" dirty="0" err="1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Shift+Enter</a:t>
            </a:r>
            <a:r>
              <a:rPr lang="zh-CN" altLang="zh-CN" sz="16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组合键运行单元格内的代码，运行的结果会在该单元格的下方显示。</a:t>
            </a:r>
            <a:endParaRPr lang="zh-CN" altLang="en-US" sz="16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+mn-lt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243304" y="3757932"/>
            <a:ext cx="2579884" cy="462161"/>
            <a:chOff x="1643114" y="4298291"/>
            <a:chExt cx="3279515" cy="462161"/>
          </a:xfrm>
        </p:grpSpPr>
        <p:sp>
          <p:nvSpPr>
            <p:cNvPr id="20" name="原创设计师QQ598969553          _6"/>
            <p:cNvSpPr/>
            <p:nvPr/>
          </p:nvSpPr>
          <p:spPr>
            <a:xfrm>
              <a:off x="1643114" y="4298291"/>
              <a:ext cx="3279515" cy="462161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  <a:effectLst>
              <a:outerShdw blurRad="101600" dist="762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rIns="182880" rtlCol="0" anchor="ctr"/>
            <a:lstStyle/>
            <a:p>
              <a:pPr algn="ctr" defTabSz="1450340">
                <a:lnSpc>
                  <a:spcPct val="200000"/>
                </a:lnSpc>
              </a:pPr>
              <a:endParaRPr lang="zh-CN" altLang="en-US" sz="12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2" name="原创设计师QQ598969553          _7"/>
            <p:cNvSpPr txBox="1"/>
            <p:nvPr/>
          </p:nvSpPr>
          <p:spPr>
            <a:xfrm>
              <a:off x="1874359" y="4348089"/>
              <a:ext cx="2797972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6660">
                <a:spcBef>
                  <a:spcPct val="20000"/>
                </a:spcBef>
                <a:defRPr/>
              </a:pPr>
              <a:r>
                <a:rPr lang="en-US" altLang="zh-CN" sz="17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Code</a:t>
              </a:r>
              <a:r>
                <a:rPr lang="zh-CN" altLang="zh-CN" sz="17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单元格</a:t>
              </a:r>
              <a:endParaRPr lang="zh-CN" altLang="en-US" sz="17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25" name="原创设计师QQ598969553          _3"/>
          <p:cNvSpPr/>
          <p:nvPr/>
        </p:nvSpPr>
        <p:spPr>
          <a:xfrm>
            <a:off x="4511030" y="3992014"/>
            <a:ext cx="3091474" cy="2246091"/>
          </a:xfrm>
          <a:prstGeom prst="roundRect">
            <a:avLst>
              <a:gd name="adj" fmla="val 9083"/>
            </a:avLst>
          </a:prstGeom>
          <a:noFill/>
          <a:ln>
            <a:solidFill>
              <a:srgbClr val="ADBA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6" name="原创设计师QQ598969553          _4"/>
          <p:cNvSpPr/>
          <p:nvPr/>
        </p:nvSpPr>
        <p:spPr>
          <a:xfrm>
            <a:off x="4677717" y="4382713"/>
            <a:ext cx="27581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zh-CN" sz="16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此类单元格的内容是</a:t>
            </a:r>
            <a:r>
              <a:rPr lang="zh-CN" altLang="zh-CN" sz="16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使用</a:t>
            </a:r>
            <a:r>
              <a:rPr lang="en-US" altLang="zh-CN" sz="16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Markdown</a:t>
            </a:r>
            <a:r>
              <a:rPr lang="zh-CN" altLang="zh-CN" sz="16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语言格式化的文本</a:t>
            </a:r>
            <a:r>
              <a:rPr lang="zh-CN" altLang="zh-CN" sz="16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，用户可以设置文本格式，或者插入链接、图片、数学公式。</a:t>
            </a:r>
            <a:endParaRPr lang="zh-CN" altLang="en-US" sz="16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+mn-lt"/>
            </a:endParaRPr>
          </a:p>
        </p:txBody>
      </p:sp>
      <p:grpSp>
        <p:nvGrpSpPr>
          <p:cNvPr id="27" name="组合 26"/>
          <p:cNvGrpSpPr/>
          <p:nvPr/>
        </p:nvGrpSpPr>
        <p:grpSpPr>
          <a:xfrm>
            <a:off x="4766825" y="3757932"/>
            <a:ext cx="2579884" cy="462161"/>
            <a:chOff x="1643114" y="4298291"/>
            <a:chExt cx="3279515" cy="462161"/>
          </a:xfrm>
        </p:grpSpPr>
        <p:sp>
          <p:nvSpPr>
            <p:cNvPr id="28" name="原创设计师QQ598969553          _6"/>
            <p:cNvSpPr/>
            <p:nvPr/>
          </p:nvSpPr>
          <p:spPr>
            <a:xfrm>
              <a:off x="1643114" y="4298291"/>
              <a:ext cx="3279515" cy="462161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  <a:effectLst>
              <a:outerShdw blurRad="101600" dist="762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rIns="182880" rtlCol="0" anchor="ctr"/>
            <a:lstStyle/>
            <a:p>
              <a:pPr algn="ctr" defTabSz="1450340">
                <a:lnSpc>
                  <a:spcPct val="200000"/>
                </a:lnSpc>
              </a:pPr>
              <a:endParaRPr lang="zh-CN" altLang="en-US" sz="12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29" name="原创设计师QQ598969553          _7"/>
            <p:cNvSpPr txBox="1"/>
            <p:nvPr/>
          </p:nvSpPr>
          <p:spPr>
            <a:xfrm>
              <a:off x="1874359" y="4348089"/>
              <a:ext cx="2797972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6660">
                <a:spcBef>
                  <a:spcPct val="20000"/>
                </a:spcBef>
                <a:defRPr/>
              </a:pPr>
              <a:r>
                <a:rPr lang="en-US" altLang="zh-CN" sz="17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Markdown</a:t>
              </a:r>
              <a:r>
                <a:rPr lang="zh-CN" altLang="zh-CN" sz="17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单元格</a:t>
              </a:r>
              <a:endParaRPr lang="zh-CN" altLang="en-US" sz="17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30" name="原创设计师QQ598969553          _3"/>
          <p:cNvSpPr/>
          <p:nvPr/>
        </p:nvSpPr>
        <p:spPr>
          <a:xfrm>
            <a:off x="8034551" y="3992014"/>
            <a:ext cx="3091474" cy="2246091"/>
          </a:xfrm>
          <a:prstGeom prst="roundRect">
            <a:avLst>
              <a:gd name="adj" fmla="val 9083"/>
            </a:avLst>
          </a:prstGeom>
          <a:noFill/>
          <a:ln>
            <a:solidFill>
              <a:srgbClr val="ADBA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2" name="原创设计师QQ598969553          _4"/>
          <p:cNvSpPr/>
          <p:nvPr/>
        </p:nvSpPr>
        <p:spPr>
          <a:xfrm>
            <a:off x="8201238" y="4382713"/>
            <a:ext cx="2758100" cy="732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zh-CN" sz="16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此类单元格的内容是</a:t>
            </a:r>
            <a:r>
              <a:rPr lang="zh-CN" altLang="zh-CN" sz="16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纯文本</a:t>
            </a:r>
            <a:r>
              <a:rPr lang="zh-CN" altLang="zh-CN" sz="16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，不会被解释器执行。</a:t>
            </a:r>
            <a:endParaRPr lang="zh-CN" altLang="en-US" sz="16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+mn-lt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8290346" y="3757932"/>
            <a:ext cx="2579884" cy="462161"/>
            <a:chOff x="1643114" y="4298291"/>
            <a:chExt cx="3279515" cy="462161"/>
          </a:xfrm>
        </p:grpSpPr>
        <p:sp>
          <p:nvSpPr>
            <p:cNvPr id="34" name="原创设计师QQ598969553          _6"/>
            <p:cNvSpPr/>
            <p:nvPr/>
          </p:nvSpPr>
          <p:spPr>
            <a:xfrm>
              <a:off x="1643114" y="4298291"/>
              <a:ext cx="3279515" cy="462161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  <a:effectLst>
              <a:outerShdw blurRad="101600" dist="762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rIns="182880" rtlCol="0" anchor="ctr"/>
            <a:lstStyle/>
            <a:p>
              <a:pPr algn="ctr" defTabSz="1450340">
                <a:lnSpc>
                  <a:spcPct val="200000"/>
                </a:lnSpc>
              </a:pPr>
              <a:endParaRPr lang="zh-CN" altLang="en-US" sz="12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5" name="原创设计师QQ598969553          _7"/>
            <p:cNvSpPr txBox="1"/>
            <p:nvPr/>
          </p:nvSpPr>
          <p:spPr>
            <a:xfrm>
              <a:off x="1874359" y="4348089"/>
              <a:ext cx="2797972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6660">
                <a:spcBef>
                  <a:spcPct val="20000"/>
                </a:spcBef>
                <a:defRPr/>
              </a:pPr>
              <a:r>
                <a:rPr lang="en-US" altLang="zh-CN" sz="17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Raw</a:t>
              </a:r>
              <a:r>
                <a:rPr lang="zh-CN" altLang="zh-CN" sz="17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单元格</a:t>
              </a:r>
              <a:endParaRPr lang="zh-CN" altLang="en-US" sz="17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cxnSp>
        <p:nvCxnSpPr>
          <p:cNvPr id="36" name="直接箭头连接符 35"/>
          <p:cNvCxnSpPr>
            <a:endCxn id="20" idx="0"/>
          </p:cNvCxnSpPr>
          <p:nvPr/>
        </p:nvCxnSpPr>
        <p:spPr>
          <a:xfrm flipH="1">
            <a:off x="2533246" y="3141762"/>
            <a:ext cx="3057904" cy="61617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箭头连接符 36"/>
          <p:cNvCxnSpPr/>
          <p:nvPr/>
        </p:nvCxnSpPr>
        <p:spPr>
          <a:xfrm>
            <a:off x="5945655" y="3191560"/>
            <a:ext cx="0" cy="56637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箭头连接符 37"/>
          <p:cNvCxnSpPr>
            <a:stCxn id="8" idx="2"/>
          </p:cNvCxnSpPr>
          <p:nvPr/>
        </p:nvCxnSpPr>
        <p:spPr>
          <a:xfrm>
            <a:off x="6303864" y="3141762"/>
            <a:ext cx="3175718" cy="61617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4067919" cy="741194"/>
            <a:chOff x="1019175" y="847725"/>
            <a:chExt cx="3533775" cy="741194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2.Jupyter 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Notebook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界面详解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" name="矩形: 圆角 139"/>
          <p:cNvSpPr/>
          <p:nvPr/>
        </p:nvSpPr>
        <p:spPr>
          <a:xfrm>
            <a:off x="1143689" y="1821697"/>
            <a:ext cx="2359229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b="1" dirty="0">
                <a:latin typeface="宋体" panose="02010600030101010101" pitchFamily="2" charset="-122"/>
                <a:ea typeface="宋体" panose="02010600030101010101" pitchFamily="2" charset="-122"/>
              </a:rPr>
              <a:t>编辑区域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 rotWithShape="1">
          <a:blip r:embed="rId1"/>
          <a:srcRect t="57974"/>
          <a:stretch>
            <a:fillRect/>
          </a:stretch>
        </p:blipFill>
        <p:spPr>
          <a:xfrm>
            <a:off x="1774726" y="3573810"/>
            <a:ext cx="8539809" cy="1440160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8039422" y="4005858"/>
            <a:ext cx="288033" cy="43204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矩形 41"/>
          <p:cNvSpPr/>
          <p:nvPr/>
        </p:nvSpPr>
        <p:spPr>
          <a:xfrm>
            <a:off x="5444075" y="5066402"/>
            <a:ext cx="1512168" cy="498827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18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复制单元格</a:t>
            </a:r>
            <a:endParaRPr lang="zh-CN" altLang="en-US" sz="1800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43" name="直接箭头连接符 42"/>
          <p:cNvCxnSpPr>
            <a:stCxn id="41" idx="2"/>
            <a:endCxn id="42" idx="0"/>
          </p:cNvCxnSpPr>
          <p:nvPr/>
        </p:nvCxnSpPr>
        <p:spPr>
          <a:xfrm flipH="1">
            <a:off x="6200159" y="4437906"/>
            <a:ext cx="1983280" cy="628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矩形 44"/>
          <p:cNvSpPr/>
          <p:nvPr/>
        </p:nvSpPr>
        <p:spPr>
          <a:xfrm>
            <a:off x="5444075" y="2969366"/>
            <a:ext cx="1512168" cy="498827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18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上移单元格</a:t>
            </a:r>
            <a:endParaRPr lang="zh-CN" altLang="en-US" sz="1800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46" name="直接箭头连接符 45"/>
          <p:cNvCxnSpPr>
            <a:stCxn id="47" idx="0"/>
            <a:endCxn id="45" idx="3"/>
          </p:cNvCxnSpPr>
          <p:nvPr/>
        </p:nvCxnSpPr>
        <p:spPr>
          <a:xfrm flipH="1" flipV="1">
            <a:off x="6956243" y="3218780"/>
            <a:ext cx="1580430" cy="78707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矩形 46"/>
          <p:cNvSpPr/>
          <p:nvPr/>
        </p:nvSpPr>
        <p:spPr>
          <a:xfrm>
            <a:off x="8392656" y="4005858"/>
            <a:ext cx="288033" cy="43204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 47"/>
          <p:cNvSpPr/>
          <p:nvPr/>
        </p:nvSpPr>
        <p:spPr>
          <a:xfrm>
            <a:off x="8712328" y="4005858"/>
            <a:ext cx="288033" cy="43204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矩形 48"/>
          <p:cNvSpPr/>
          <p:nvPr/>
        </p:nvSpPr>
        <p:spPr>
          <a:xfrm>
            <a:off x="9049742" y="4005858"/>
            <a:ext cx="288033" cy="43204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 49"/>
          <p:cNvSpPr/>
          <p:nvPr/>
        </p:nvSpPr>
        <p:spPr>
          <a:xfrm>
            <a:off x="9381201" y="4005858"/>
            <a:ext cx="288033" cy="43204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矩形 50"/>
          <p:cNvSpPr/>
          <p:nvPr/>
        </p:nvSpPr>
        <p:spPr>
          <a:xfrm>
            <a:off x="9695606" y="4005858"/>
            <a:ext cx="288033" cy="432048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矩形 51"/>
          <p:cNvSpPr/>
          <p:nvPr/>
        </p:nvSpPr>
        <p:spPr>
          <a:xfrm>
            <a:off x="7946037" y="2991463"/>
            <a:ext cx="1512168" cy="498827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18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下移单元格</a:t>
            </a:r>
            <a:endParaRPr lang="zh-CN" altLang="en-US" sz="1800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53" name="直接箭头连接符 52"/>
          <p:cNvCxnSpPr>
            <a:stCxn id="48" idx="0"/>
            <a:endCxn id="52" idx="2"/>
          </p:cNvCxnSpPr>
          <p:nvPr/>
        </p:nvCxnSpPr>
        <p:spPr>
          <a:xfrm flipH="1" flipV="1">
            <a:off x="8702121" y="3490290"/>
            <a:ext cx="154224" cy="51556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矩形 53"/>
          <p:cNvSpPr/>
          <p:nvPr/>
        </p:nvSpPr>
        <p:spPr>
          <a:xfrm>
            <a:off x="7946037" y="5066402"/>
            <a:ext cx="1512168" cy="673917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18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上方插入单元格</a:t>
            </a:r>
            <a:endParaRPr lang="zh-CN" altLang="en-US" sz="1800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55" name="直接箭头连接符 54"/>
          <p:cNvCxnSpPr>
            <a:endCxn id="54" idx="0"/>
          </p:cNvCxnSpPr>
          <p:nvPr/>
        </p:nvCxnSpPr>
        <p:spPr>
          <a:xfrm flipH="1">
            <a:off x="8702121" y="4437906"/>
            <a:ext cx="378042" cy="628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矩形 56"/>
          <p:cNvSpPr/>
          <p:nvPr/>
        </p:nvSpPr>
        <p:spPr>
          <a:xfrm>
            <a:off x="9905220" y="2781723"/>
            <a:ext cx="1512168" cy="708568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18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下方插入单元格</a:t>
            </a:r>
            <a:endParaRPr lang="zh-CN" altLang="en-US" sz="1800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58" name="直接箭头连接符 57"/>
          <p:cNvCxnSpPr>
            <a:stCxn id="50" idx="0"/>
            <a:endCxn id="57" idx="2"/>
          </p:cNvCxnSpPr>
          <p:nvPr/>
        </p:nvCxnSpPr>
        <p:spPr>
          <a:xfrm flipV="1">
            <a:off x="9525218" y="3490291"/>
            <a:ext cx="1136086" cy="51556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矩形 61"/>
          <p:cNvSpPr/>
          <p:nvPr/>
        </p:nvSpPr>
        <p:spPr>
          <a:xfrm>
            <a:off x="9905220" y="5066402"/>
            <a:ext cx="1512168" cy="498827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1800" dirty="0">
                <a:solidFill>
                  <a:srgbClr val="FF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删除单元格</a:t>
            </a:r>
            <a:endParaRPr lang="zh-CN" altLang="en-US" sz="1800" dirty="0">
              <a:solidFill>
                <a:srgbClr val="FF0000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cxnSp>
        <p:nvCxnSpPr>
          <p:cNvPr id="63" name="直接箭头连接符 62"/>
          <p:cNvCxnSpPr>
            <a:stCxn id="51" idx="2"/>
            <a:endCxn id="62" idx="0"/>
          </p:cNvCxnSpPr>
          <p:nvPr/>
        </p:nvCxnSpPr>
        <p:spPr>
          <a:xfrm>
            <a:off x="9839623" y="4437906"/>
            <a:ext cx="821681" cy="6284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/>
          <p:cNvSpPr txBox="1"/>
          <p:nvPr/>
        </p:nvSpPr>
        <p:spPr>
          <a:xfrm>
            <a:off x="1143690" y="266995"/>
            <a:ext cx="4159427" cy="506086"/>
          </a:xfrm>
          <a:prstGeom prst="rect">
            <a:avLst/>
          </a:prstGeom>
        </p:spPr>
        <p:txBody>
          <a:bodyPr lIns="0" tIns="60958" rIns="0" bIns="60958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anose="02000000000000000000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zh-CN" altLang="zh-CN" sz="2400" b="1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知识储备</a:t>
            </a:r>
            <a:endParaRPr lang="zh-CN" altLang="zh-CN" sz="2400" b="1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1019175" y="857056"/>
            <a:ext cx="4067919" cy="741194"/>
            <a:chOff x="1019175" y="847725"/>
            <a:chExt cx="3533775" cy="741194"/>
          </a:xfrm>
        </p:grpSpPr>
        <p:sp>
          <p:nvSpPr>
            <p:cNvPr id="23" name="同侧圆角矩形 3"/>
            <p:cNvSpPr/>
            <p:nvPr/>
          </p:nvSpPr>
          <p:spPr>
            <a:xfrm rot="10800000">
              <a:off x="1019175" y="847725"/>
              <a:ext cx="3533775" cy="466725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1019175" y="881033"/>
              <a:ext cx="353377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 dirty="0" smtClean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2.Jupyter </a:t>
              </a:r>
              <a:r>
                <a:rPr lang="en-US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Notebook</a:t>
              </a:r>
              <a:r>
                <a:rPr lang="zh-CN" altLang="zh-CN" sz="2000" dirty="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界面详解</a:t>
              </a:r>
              <a:endParaRPr lang="zh-CN" altLang="en-US" sz="200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" name="矩形: 圆角 139"/>
          <p:cNvSpPr/>
          <p:nvPr/>
        </p:nvSpPr>
        <p:spPr>
          <a:xfrm>
            <a:off x="1143689" y="1821697"/>
            <a:ext cx="2359229" cy="562823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1"/>
              </a:gs>
              <a:gs pos="70000">
                <a:schemeClr val="accent1"/>
              </a:gs>
            </a:gsLst>
            <a:lin ang="2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两种模式</a:t>
            </a:r>
            <a:endParaRPr lang="zh-CN" altLang="en-US" b="1" dirty="0">
              <a:latin typeface="宋体" panose="02010600030101010101" pitchFamily="2" charset="-122"/>
              <a:ea typeface="宋体" panose="02010600030101010101" pitchFamily="2" charset="-122"/>
              <a:sym typeface="思源宋体 CN" panose="02020400000000000000" pitchFamily="18" charset="-122"/>
            </a:endParaRPr>
          </a:p>
        </p:txBody>
      </p:sp>
      <p:sp>
        <p:nvSpPr>
          <p:cNvPr id="26" name="原创设计师QQ598969553          _3"/>
          <p:cNvSpPr/>
          <p:nvPr/>
        </p:nvSpPr>
        <p:spPr>
          <a:xfrm>
            <a:off x="1518931" y="3159820"/>
            <a:ext cx="3784186" cy="2358206"/>
          </a:xfrm>
          <a:prstGeom prst="roundRect">
            <a:avLst>
              <a:gd name="adj" fmla="val 9083"/>
            </a:avLst>
          </a:prstGeom>
          <a:noFill/>
          <a:ln>
            <a:solidFill>
              <a:srgbClr val="ADBA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27" name="原创设计师QQ598969553          _4"/>
          <p:cNvSpPr/>
          <p:nvPr/>
        </p:nvSpPr>
        <p:spPr>
          <a:xfrm>
            <a:off x="1866595" y="3712008"/>
            <a:ext cx="3088858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选中单元格按下“</a:t>
            </a:r>
            <a:r>
              <a:rPr lang="en-US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Enter</a:t>
            </a:r>
            <a:r>
              <a:rPr lang="zh-CN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”键</a:t>
            </a: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即可进入</a:t>
            </a:r>
            <a:r>
              <a:rPr lang="zh-CN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编辑模式</a:t>
            </a: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，处于该模式下的单元格可以编辑代码和文本。</a:t>
            </a:r>
            <a:endParaRPr lang="zh-CN" altLang="en-US" sz="18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+mn-lt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2121082" y="2925738"/>
            <a:ext cx="2579884" cy="462161"/>
            <a:chOff x="1643114" y="4298291"/>
            <a:chExt cx="3279515" cy="462161"/>
          </a:xfrm>
        </p:grpSpPr>
        <p:sp>
          <p:nvSpPr>
            <p:cNvPr id="29" name="原创设计师QQ598969553          _6"/>
            <p:cNvSpPr/>
            <p:nvPr/>
          </p:nvSpPr>
          <p:spPr>
            <a:xfrm>
              <a:off x="1643114" y="4298291"/>
              <a:ext cx="3279515" cy="462161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  <a:effectLst>
              <a:outerShdw blurRad="101600" dist="762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rIns="182880" rtlCol="0" anchor="ctr"/>
            <a:lstStyle/>
            <a:p>
              <a:pPr algn="ctr" defTabSz="1450340">
                <a:lnSpc>
                  <a:spcPct val="200000"/>
                </a:lnSpc>
              </a:pPr>
              <a:endParaRPr lang="zh-CN" altLang="en-US" sz="12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0" name="原创设计师QQ598969553          _7"/>
            <p:cNvSpPr txBox="1"/>
            <p:nvPr/>
          </p:nvSpPr>
          <p:spPr>
            <a:xfrm>
              <a:off x="1874359" y="4348089"/>
              <a:ext cx="2797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6660">
                <a:spcBef>
                  <a:spcPct val="20000"/>
                </a:spcBef>
                <a:defRPr/>
              </a:pPr>
              <a:r>
                <a:rPr lang="zh-CN" altLang="zh-CN" sz="1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编辑模式</a:t>
              </a:r>
              <a:endParaRPr lang="zh-CN" altLang="en-US" sz="1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32" name="原创设计师QQ598969553          _3"/>
          <p:cNvSpPr/>
          <p:nvPr/>
        </p:nvSpPr>
        <p:spPr>
          <a:xfrm>
            <a:off x="6815286" y="3159820"/>
            <a:ext cx="3784186" cy="2358206"/>
          </a:xfrm>
          <a:prstGeom prst="roundRect">
            <a:avLst>
              <a:gd name="adj" fmla="val 9083"/>
            </a:avLst>
          </a:prstGeom>
          <a:noFill/>
          <a:ln>
            <a:solidFill>
              <a:srgbClr val="ADBA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33" name="原创设计师QQ598969553          _4"/>
          <p:cNvSpPr/>
          <p:nvPr/>
        </p:nvSpPr>
        <p:spPr>
          <a:xfrm>
            <a:off x="7162950" y="3712008"/>
            <a:ext cx="3088858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选中单元格若按下</a:t>
            </a:r>
            <a:r>
              <a:rPr lang="zh-CN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“</a:t>
            </a:r>
            <a:r>
              <a:rPr lang="en-US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Esc</a:t>
            </a:r>
            <a:r>
              <a:rPr lang="zh-CN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”键</a:t>
            </a: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即可进入</a:t>
            </a:r>
            <a:r>
              <a:rPr lang="zh-CN" altLang="zh-CN" sz="1800" kern="0" dirty="0">
                <a:solidFill>
                  <a:srgbClr val="1369B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命令模式</a:t>
            </a:r>
            <a:r>
              <a:rPr lang="zh-CN" altLang="zh-CN" sz="1800" kern="0" dirty="0">
                <a:solidFill>
                  <a:srgbClr val="59595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，处于该模式下的单元格可执行键盘输入的快捷命令。</a:t>
            </a:r>
            <a:endParaRPr lang="zh-CN" altLang="en-US" sz="1800" kern="0" dirty="0">
              <a:solidFill>
                <a:srgbClr val="59595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  <a:sym typeface="+mn-lt"/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7417437" y="2925738"/>
            <a:ext cx="2579884" cy="462161"/>
            <a:chOff x="1643114" y="4298291"/>
            <a:chExt cx="3279515" cy="462161"/>
          </a:xfrm>
        </p:grpSpPr>
        <p:sp>
          <p:nvSpPr>
            <p:cNvPr id="35" name="原创设计师QQ598969553          _6"/>
            <p:cNvSpPr/>
            <p:nvPr/>
          </p:nvSpPr>
          <p:spPr>
            <a:xfrm>
              <a:off x="1643114" y="4298291"/>
              <a:ext cx="3279515" cy="462161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  <a:effectLst>
              <a:outerShdw blurRad="101600" dist="762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rIns="182880" rtlCol="0" anchor="ctr"/>
            <a:lstStyle/>
            <a:p>
              <a:pPr algn="ctr" defTabSz="1450340">
                <a:lnSpc>
                  <a:spcPct val="200000"/>
                </a:lnSpc>
              </a:pPr>
              <a:endParaRPr lang="zh-CN" altLang="en-US" sz="12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36" name="原创设计师QQ598969553          _7"/>
            <p:cNvSpPr txBox="1"/>
            <p:nvPr/>
          </p:nvSpPr>
          <p:spPr>
            <a:xfrm>
              <a:off x="1874359" y="4348089"/>
              <a:ext cx="2797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6660">
                <a:spcBef>
                  <a:spcPct val="20000"/>
                </a:spcBef>
                <a:defRPr/>
              </a:pPr>
              <a:r>
                <a:rPr lang="zh-CN" altLang="zh-CN" sz="18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</a:rPr>
                <a:t>命令模式</a:t>
              </a:r>
              <a:endParaRPr lang="zh-CN" altLang="en-US" sz="1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tags/tag1.xml><?xml version="1.0" encoding="utf-8"?>
<p:tagLst xmlns:p="http://schemas.openxmlformats.org/presentationml/2006/main">
  <p:tag name="KSO_WM_UNIT_LINE_FORE_SCHEMECOLOR_INDEX_BRIGHTNESS" val="-0.15"/>
  <p:tag name="KSO_WM_UNIT_LINE_FORE_SCHEMECOLOR_INDEX" val="14"/>
  <p:tag name="KSO_WM_UNIT_LINE_FILL_TYPE" val="2"/>
</p:tagLst>
</file>

<file path=ppt/tags/tag2.xml><?xml version="1.0" encoding="utf-8"?>
<p:tagLst xmlns:p="http://schemas.openxmlformats.org/presentationml/2006/main">
  <p:tag name="KSO_WM_UNIT_LINE_FORE_SCHEMECOLOR_INDEX_BRIGHTNESS" val="-0.15"/>
  <p:tag name="KSO_WM_UNIT_LINE_FORE_SCHEMECOLOR_INDEX" val="14"/>
  <p:tag name="KSO_WM_UNIT_LINE_FILL_TYPE" val="2"/>
</p:tagLst>
</file>

<file path=ppt/tags/tag3.xml><?xml version="1.0" encoding="utf-8"?>
<p:tagLst xmlns:p="http://schemas.openxmlformats.org/presentationml/2006/main">
  <p:tag name="ISPRING_RESOURCE_PATHS_HASH_PRESENTER" val="3f15e6573a385e41c33bb97e7105a62faa5c484"/>
</p:tagLst>
</file>

<file path=ppt/theme/theme1.xml><?xml version="1.0" encoding="utf-8"?>
<a:theme xmlns:a="http://schemas.openxmlformats.org/drawingml/2006/main" name="webwppDef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自定义 2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5DA2"/>
      </a:accent1>
      <a:accent2>
        <a:srgbClr val="C4C7CB"/>
      </a:accent2>
      <a:accent3>
        <a:srgbClr val="7F7F7F"/>
      </a:accent3>
      <a:accent4>
        <a:srgbClr val="7F7F7F"/>
      </a:accent4>
      <a:accent5>
        <a:srgbClr val="7F7F7F"/>
      </a:accent5>
      <a:accent6>
        <a:srgbClr val="7F7F7F"/>
      </a:accent6>
      <a:hlink>
        <a:srgbClr val="17365D"/>
      </a:hlink>
      <a:folHlink>
        <a:srgbClr val="548DD4"/>
      </a:folHlink>
    </a:clrScheme>
    <a:fontScheme name="ud0ofpxa">
      <a:majorFont>
        <a:latin typeface="字魂105号-简雅黑"/>
        <a:ea typeface="字魂105号-简雅黑"/>
        <a:cs typeface=""/>
      </a:majorFont>
      <a:minorFont>
        <a:latin typeface="字魂105号-简雅黑"/>
        <a:ea typeface="字魂105号-简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13950</Words>
  <Application>WPS 演示</Application>
  <PresentationFormat>自定义</PresentationFormat>
  <Paragraphs>1067</Paragraphs>
  <Slides>109</Slides>
  <Notes>109</Notes>
  <HiddenSlides>0</HiddenSlides>
  <MMClips>0</MMClips>
  <ScaleCrop>false</ScaleCrop>
  <HeadingPairs>
    <vt:vector size="6" baseType="variant">
      <vt:variant>
        <vt:lpstr>已用的字体</vt:lpstr>
      </vt:variant>
      <vt:variant>
        <vt:i4>24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109</vt:i4>
      </vt:variant>
    </vt:vector>
  </HeadingPairs>
  <TitlesOfParts>
    <vt:vector size="135" baseType="lpstr">
      <vt:lpstr>Arial</vt:lpstr>
      <vt:lpstr>宋体</vt:lpstr>
      <vt:lpstr>Wingdings</vt:lpstr>
      <vt:lpstr>微软雅黑</vt:lpstr>
      <vt:lpstr>Source Han Sans K Bold</vt:lpstr>
      <vt:lpstr>Calibri</vt:lpstr>
      <vt:lpstr>U.S. 101</vt:lpstr>
      <vt:lpstr>Segoe Print</vt:lpstr>
      <vt:lpstr>Roboto</vt:lpstr>
      <vt:lpstr>Open Sans Light</vt:lpstr>
      <vt:lpstr>Times New Roman</vt:lpstr>
      <vt:lpstr>字魂105号-简雅黑</vt:lpstr>
      <vt:lpstr>黑体</vt:lpstr>
      <vt:lpstr>Arial Unicode MS</vt:lpstr>
      <vt:lpstr>思源宋体 CN</vt:lpstr>
      <vt:lpstr>思源黑体 CN Bold</vt:lpstr>
      <vt:lpstr>Impact</vt:lpstr>
      <vt:lpstr>等线</vt:lpstr>
      <vt:lpstr>Courier New</vt:lpstr>
      <vt:lpstr>字魂105号-简雅黑</vt:lpstr>
      <vt:lpstr>Yu Gothic UI Semibold</vt:lpstr>
      <vt:lpstr>Source Han Sans K Bold</vt:lpstr>
      <vt:lpstr>思源宋体 CN</vt:lpstr>
      <vt:lpstr>思源黑体 CN Bold</vt:lpstr>
      <vt:lpstr>webwppDefTheme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蓝白商务述职报告工作总结ppt模板</dc:title>
  <dc:creator>常董</dc:creator>
  <cp:lastModifiedBy>拽完了</cp:lastModifiedBy>
  <cp:revision>2890</cp:revision>
  <dcterms:created xsi:type="dcterms:W3CDTF">2020-11-11T09:29:00Z</dcterms:created>
  <dcterms:modified xsi:type="dcterms:W3CDTF">2026-03-01T15:12:44Z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2052-12.1.0.24657</vt:lpwstr>
  </property>
  <property fmtid="{D5CDD505-2E9C-101B-9397-08002B2CF9AE}" pid="3" name="ICV">
    <vt:lpwstr>3E53A62192184CD09CC5355F5DADED78_13</vt:lpwstr>
  </property>
</Properties>
</file>