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92" r:id="rId3"/>
    <p:sldId id="297" r:id="rId5"/>
    <p:sldId id="357" r:id="rId6"/>
    <p:sldId id="358" r:id="rId7"/>
    <p:sldId id="359" r:id="rId8"/>
    <p:sldId id="360" r:id="rId9"/>
    <p:sldId id="293" r:id="rId10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4"/>
    </p:embeddedFont>
    <p:embeddedFont>
      <p:font typeface="Calibri" panose="020F0502020204030204" charset="0"/>
      <p:regular r:id="rId15"/>
      <p:bold r:id="rId16"/>
      <p:italic r:id="rId17"/>
      <p:boldItalic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0F6FC6"/>
    <a:srgbClr val="DBEFF9"/>
    <a:srgbClr val="3090D8"/>
    <a:srgbClr val="C8E3FB"/>
    <a:srgbClr val="000000"/>
    <a:srgbClr val="483018"/>
    <a:srgbClr val="C0A878"/>
    <a:srgbClr val="F3DEB8"/>
    <a:srgbClr val="0A9B06"/>
    <a:srgbClr val="E8EF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732" y="72"/>
      </p:cViewPr>
      <p:guideLst>
        <p:guide orient="horz" pos="1623"/>
        <p:guide pos="2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font" Target="fonts/font5.fntdata"/><Relationship Id="rId17" Type="http://schemas.openxmlformats.org/officeDocument/2006/relationships/font" Target="fonts/font4.fntdata"/><Relationship Id="rId16" Type="http://schemas.openxmlformats.org/officeDocument/2006/relationships/font" Target="fonts/font3.fntdata"/><Relationship Id="rId15" Type="http://schemas.openxmlformats.org/officeDocument/2006/relationships/font" Target="fonts/font2.fntdata"/><Relationship Id="rId14" Type="http://schemas.openxmlformats.org/officeDocument/2006/relationships/font" Target="fonts/font1.fntdata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AD63C5-CED3-4198-ADFC-235C7510EC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9D69F8-84B8-4848-85BA-EA3E20CCD7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>
                <a:solidFill>
                  <a:prstClr val="black"/>
                </a:solidFill>
              </a:rPr>
              <a:t>1</a:t>
            </a:r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>
                <a:solidFill>
                  <a:prstClr val="black"/>
                </a:solidFill>
              </a:rPr>
              <a:t>1</a:t>
            </a:r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sz="quarter" idx="10" hasCustomPrompt="1"/>
          </p:nvPr>
        </p:nvSpPr>
        <p:spPr>
          <a:xfrm>
            <a:off x="539552" y="843558"/>
            <a:ext cx="8064896" cy="396044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 smtClean="0"/>
              <a:t>在此输入文字内容</a:t>
            </a:r>
            <a:endParaRPr lang="zh-CN" altLang="en-US" dirty="0"/>
          </a:p>
        </p:txBody>
      </p:sp>
    </p:spTree>
  </p:cSld>
  <p:clrMapOvr>
    <a:masterClrMapping/>
  </p:clrMapOvr>
  <p:transition spd="slow" advTm="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0"/>
            <a:r>
              <a:rPr lang="zh-CN" altLang="en-US"/>
              <a:t>第二级</a:t>
            </a:r>
            <a:endParaRPr lang="zh-CN" altLang="en-US"/>
          </a:p>
          <a:p>
            <a:pPr lvl="0"/>
            <a:r>
              <a:rPr lang="zh-CN" altLang="en-US"/>
              <a:t>第三级</a:t>
            </a:r>
            <a:endParaRPr lang="zh-CN" altLang="en-US"/>
          </a:p>
          <a:p>
            <a:pPr lvl="0"/>
            <a:r>
              <a:rPr lang="zh-CN" altLang="en-US"/>
              <a:t>第四级</a:t>
            </a:r>
            <a:endParaRPr lang="zh-CN" altLang="en-US"/>
          </a:p>
          <a:p>
            <a:pPr lvl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2018/8/15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5010266"/>
            <a:ext cx="9144000" cy="136092"/>
            <a:chOff x="0" y="532828"/>
            <a:chExt cx="759125" cy="568897"/>
          </a:xfrm>
          <a:solidFill>
            <a:schemeClr val="accent1"/>
          </a:solidFill>
        </p:grpSpPr>
        <p:sp>
          <p:nvSpPr>
            <p:cNvPr id="18" name="矩形 17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47"/>
          <a:stretch>
            <a:fillRect/>
          </a:stretch>
        </p:blipFill>
        <p:spPr>
          <a:xfrm>
            <a:off x="0" y="120307"/>
            <a:ext cx="9144000" cy="262900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0" y="-15785"/>
            <a:ext cx="9144000" cy="136092"/>
            <a:chOff x="0" y="532828"/>
            <a:chExt cx="759125" cy="568897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1151890" y="3004185"/>
            <a:ext cx="6840220" cy="1445260"/>
          </a:xfrm>
          <a:prstGeom prst="rect">
            <a:avLst/>
          </a:prstGeom>
          <a:noFill/>
          <a:ln>
            <a:noFill/>
          </a:ln>
        </p:spPr>
        <p:txBody>
          <a:bodyPr wrap="square" lIns="91028" tIns="45514" rIns="91028" bIns="45514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682625">
              <a:lnSpc>
                <a:spcPct val="130000"/>
              </a:lnSpc>
            </a:pPr>
            <a:r>
              <a:rPr lang="zh-CN" altLang="en-US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模块</a:t>
            </a:r>
            <a:r>
              <a:rPr lang="en-US" altLang="zh-CN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1 </a:t>
            </a:r>
            <a:r>
              <a:rPr lang="zh-CN" altLang="en-US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测试环境搭建与配置</a:t>
            </a:r>
            <a:endParaRPr lang="zh-CN" altLang="en-US" sz="3385" b="1" spc="282" dirty="0" smtClean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682625">
              <a:lnSpc>
                <a:spcPct val="130000"/>
              </a:lnSpc>
            </a:pPr>
            <a:r>
              <a:rPr lang="zh-CN" altLang="en-US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任务</a:t>
            </a:r>
            <a:r>
              <a:rPr lang="en-US" altLang="zh-CN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1.4 Tomcat</a:t>
            </a:r>
            <a:r>
              <a:rPr lang="zh-CN" altLang="en-US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搭建与配置</a:t>
            </a:r>
            <a:endParaRPr lang="zh-CN" altLang="en-US" sz="3385" b="1" spc="282" dirty="0" smtClean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193204"/>
            <a:ext cx="373643" cy="43204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417989" y="209173"/>
            <a:ext cx="33521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Tomcat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环境搭建与配置过程</a:t>
            </a:r>
            <a:endParaRPr lang="zh-CN" alt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771525"/>
            <a:ext cx="7621905" cy="1598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 latinLnBrk="1">
              <a:lnSpc>
                <a:spcPct val="140000"/>
              </a:lnSpc>
            </a:pPr>
            <a:r>
              <a:rPr lang="zh-CN" altLang="en-US" sz="1400"/>
              <a:t>安装并配置好JDK后运行Tomcat，下载地址：mirrors.hust.edu.cn/apache/tomcat/，如图1-1-4-1所示。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r>
              <a:rPr lang="zh-CN" altLang="en-US" sz="1400"/>
              <a:t>选择要下载的版本，进入各版本下载页面，自行下载，下载完成后，上传到Linux相应的文件夹中，也可以通过wget命令直接在Linux系统中下载。进入要存储文件的文件夹，这里选择/home文件夹，如图1-1-4-2所示。</a:t>
            </a:r>
            <a:endParaRPr lang="zh-CN" altLang="en-US" sz="1400"/>
          </a:p>
        </p:txBody>
      </p:sp>
      <p:sp>
        <p:nvSpPr>
          <p:cNvPr id="6" name="文本框 5"/>
          <p:cNvSpPr txBox="1"/>
          <p:nvPr/>
        </p:nvSpPr>
        <p:spPr>
          <a:xfrm>
            <a:off x="2156460" y="4660265"/>
            <a:ext cx="46869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                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2427605"/>
            <a:ext cx="3743960" cy="216027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435" y="3363595"/>
            <a:ext cx="2914650" cy="228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spd="slow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193204"/>
            <a:ext cx="373643" cy="43204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417989" y="209173"/>
            <a:ext cx="33521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Tomcat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环境搭建与配置过程</a:t>
            </a:r>
            <a:endParaRPr lang="zh-CN" alt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771525"/>
            <a:ext cx="7621905" cy="995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 latinLnBrk="1">
              <a:lnSpc>
                <a:spcPct val="140000"/>
              </a:lnSpc>
            </a:pPr>
            <a:r>
              <a:rPr lang="zh-CN" altLang="en-US" sz="1400"/>
              <a:t>下载Tomcat安装包，命令为# wget http://mirrors.hust.edu.cn/apache/tomcat/tomcat-9/v9.0.38/bin/apache</a:t>
            </a:r>
            <a:r>
              <a:rPr lang="en-US" altLang="zh-CN" sz="1400"/>
              <a:t> </a:t>
            </a:r>
            <a:r>
              <a:rPr lang="zh-CN" altLang="en-US" sz="1400"/>
              <a:t>tomcat-9.0.38.tar.gz，如图1-1-4-3所示。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r>
              <a:rPr lang="zh-CN" altLang="en-US" sz="1400"/>
              <a:t>下载成功后，在home文件夹下能看到下载的安装包，如图1-1-4-4所示。</a:t>
            </a:r>
            <a:endParaRPr lang="zh-CN" altLang="en-US" sz="1400"/>
          </a:p>
        </p:txBody>
      </p:sp>
      <p:sp>
        <p:nvSpPr>
          <p:cNvPr id="6" name="文本框 5"/>
          <p:cNvSpPr txBox="1"/>
          <p:nvPr/>
        </p:nvSpPr>
        <p:spPr>
          <a:xfrm>
            <a:off x="2156460" y="4660265"/>
            <a:ext cx="46869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                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4830" y="1995805"/>
            <a:ext cx="8181975" cy="116268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330" y="3507740"/>
            <a:ext cx="7038975" cy="6858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spd="slow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193204"/>
            <a:ext cx="373643" cy="43204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417989" y="209173"/>
            <a:ext cx="33521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Tomcat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环境搭建与配置过程</a:t>
            </a:r>
            <a:endParaRPr lang="zh-CN" alt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771525"/>
            <a:ext cx="7621905" cy="694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 latinLnBrk="1">
              <a:lnSpc>
                <a:spcPct val="140000"/>
              </a:lnSpc>
            </a:pPr>
            <a:r>
              <a:rPr sz="1400"/>
              <a:t>使用tar -zxvf命令解压pache-tomcat-9.0.38.tar.gz文件，如图1-1-4-5所示。</a:t>
            </a:r>
            <a:endParaRPr sz="1400"/>
          </a:p>
          <a:p>
            <a:pPr fontAlgn="auto" latinLnBrk="1">
              <a:lnSpc>
                <a:spcPct val="140000"/>
              </a:lnSpc>
            </a:pPr>
            <a:r>
              <a:rPr sz="1400"/>
              <a:t>解压完成后，在home目录下多出一个名为apache-tomcat-9.0.38的文件夹，如图1-1-4-6所示。</a:t>
            </a:r>
            <a:endParaRPr sz="1400"/>
          </a:p>
        </p:txBody>
      </p:sp>
      <p:sp>
        <p:nvSpPr>
          <p:cNvPr id="6" name="文本框 5"/>
          <p:cNvSpPr txBox="1"/>
          <p:nvPr/>
        </p:nvSpPr>
        <p:spPr>
          <a:xfrm>
            <a:off x="2156460" y="4660265"/>
            <a:ext cx="46869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                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568" y="1706880"/>
            <a:ext cx="6048375" cy="15716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980" y="3597275"/>
            <a:ext cx="7067550" cy="81915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spd="slow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193204"/>
            <a:ext cx="373643" cy="43204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417989" y="209173"/>
            <a:ext cx="33521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Tomcat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环境搭建与配置过程</a:t>
            </a:r>
            <a:endParaRPr lang="zh-CN" alt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771525"/>
            <a:ext cx="7621905" cy="694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 latinLnBrk="1">
              <a:lnSpc>
                <a:spcPct val="140000"/>
              </a:lnSpc>
            </a:pPr>
            <a:r>
              <a:rPr sz="1400"/>
              <a:t>进入apache-tomcat-9.0.38文件夹下的bin目录，如图1-1-4-7所示。</a:t>
            </a:r>
            <a:endParaRPr sz="1400"/>
          </a:p>
          <a:p>
            <a:pPr fontAlgn="auto" latinLnBrk="1">
              <a:lnSpc>
                <a:spcPct val="140000"/>
              </a:lnSpc>
            </a:pPr>
            <a:r>
              <a:rPr sz="1400"/>
              <a:t>启动Tomcat服务，如图1-1-4-8所示。</a:t>
            </a:r>
            <a:endParaRPr sz="1400"/>
          </a:p>
        </p:txBody>
      </p:sp>
      <p:sp>
        <p:nvSpPr>
          <p:cNvPr id="6" name="文本框 5"/>
          <p:cNvSpPr txBox="1"/>
          <p:nvPr/>
        </p:nvSpPr>
        <p:spPr>
          <a:xfrm>
            <a:off x="2156460" y="4660265"/>
            <a:ext cx="46869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                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994535"/>
            <a:ext cx="8260715" cy="6311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475" y="3218815"/>
            <a:ext cx="6768465" cy="96012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193204"/>
            <a:ext cx="373643" cy="43204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417989" y="209173"/>
            <a:ext cx="335216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Tomcat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环境搭建与配置过程</a:t>
            </a:r>
            <a:endParaRPr lang="zh-CN" alt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771525"/>
            <a:ext cx="7621905" cy="694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 latinLnBrk="1">
              <a:lnSpc>
                <a:spcPct val="140000"/>
              </a:lnSpc>
            </a:pPr>
            <a:r>
              <a:rPr sz="1400"/>
              <a:t>显示Tomcat started表明Tomcat启动成功，在浏览器输入“http://IP地址:8080”，打开Tomcat主页，如图1-1-4-9所示，表明Tomcat启动成功。</a:t>
            </a:r>
            <a:endParaRPr sz="1400"/>
          </a:p>
        </p:txBody>
      </p:sp>
      <p:sp>
        <p:nvSpPr>
          <p:cNvPr id="6" name="文本框 5"/>
          <p:cNvSpPr txBox="1"/>
          <p:nvPr/>
        </p:nvSpPr>
        <p:spPr>
          <a:xfrm>
            <a:off x="2156460" y="4660265"/>
            <a:ext cx="46869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</a:t>
            </a: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5285" y="1635760"/>
            <a:ext cx="3290570" cy="29032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spd="slow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2"/>
          <p:cNvSpPr txBox="1">
            <a:spLocks noChangeArrowheads="1"/>
          </p:cNvSpPr>
          <p:nvPr/>
        </p:nvSpPr>
        <p:spPr bwMode="auto">
          <a:xfrm>
            <a:off x="3241197" y="3266833"/>
            <a:ext cx="2661606" cy="612957"/>
          </a:xfrm>
          <a:prstGeom prst="rect">
            <a:avLst/>
          </a:prstGeom>
          <a:noFill/>
          <a:ln>
            <a:noFill/>
          </a:ln>
        </p:spPr>
        <p:txBody>
          <a:bodyPr wrap="square" lIns="91028" tIns="45514" rIns="91028" bIns="45514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682625"/>
            <a:r>
              <a:rPr lang="zh-CN" altLang="en-US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感谢观看</a:t>
            </a:r>
            <a:endParaRPr lang="zh-CN" altLang="en-US" sz="3385" b="1" spc="282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5010266"/>
            <a:ext cx="9144000" cy="136092"/>
            <a:chOff x="0" y="532828"/>
            <a:chExt cx="759125" cy="568897"/>
          </a:xfrm>
          <a:solidFill>
            <a:schemeClr val="accent1"/>
          </a:solidFill>
        </p:grpSpPr>
        <p:sp>
          <p:nvSpPr>
            <p:cNvPr id="18" name="矩形 17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47"/>
          <a:stretch>
            <a:fillRect/>
          </a:stretch>
        </p:blipFill>
        <p:spPr>
          <a:xfrm>
            <a:off x="0" y="120307"/>
            <a:ext cx="9144000" cy="262900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0" y="-15785"/>
            <a:ext cx="9144000" cy="136092"/>
            <a:chOff x="0" y="532828"/>
            <a:chExt cx="759125" cy="568897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蓝色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5zzyynfb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992</Words>
  <Application>WPS 演示</Application>
  <PresentationFormat>全屏显示(16:9)</PresentationFormat>
  <Paragraphs>39</Paragraphs>
  <Slides>7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787</dc:title>
  <dc:creator>lenovo</dc:creator>
  <cp:lastModifiedBy>Administrator</cp:lastModifiedBy>
  <cp:revision>170</cp:revision>
  <dcterms:created xsi:type="dcterms:W3CDTF">2015-01-08T06:32:00Z</dcterms:created>
  <dcterms:modified xsi:type="dcterms:W3CDTF">2026-03-02T03:32:59Z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33E75ED37F074642BC6D8B12631F29CF</vt:lpwstr>
  </property>
  <property fmtid="{D5CDD505-2E9C-101B-9397-08002B2CF9AE}" pid="3" name="KSOProductBuildVer">
    <vt:lpwstr>2052-11.1.0.10009</vt:lpwstr>
  </property>
</Properties>
</file>