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92" r:id="rId3"/>
    <p:sldId id="354" r:id="rId5"/>
    <p:sldId id="356" r:id="rId6"/>
    <p:sldId id="357" r:id="rId7"/>
    <p:sldId id="358" r:id="rId8"/>
    <p:sldId id="359" r:id="rId9"/>
    <p:sldId id="360" r:id="rId10"/>
    <p:sldId id="361" r:id="rId11"/>
    <p:sldId id="362" r:id="rId12"/>
    <p:sldId id="363" r:id="rId13"/>
    <p:sldId id="364" r:id="rId14"/>
    <p:sldId id="365" r:id="rId15"/>
    <p:sldId id="293" r:id="rId16"/>
  </p:sldIdLst>
  <p:sldSz cx="9144000" cy="5143500" type="screen16x9"/>
  <p:notesSz cx="6858000" cy="9144000"/>
  <p:embeddedFontLst>
    <p:embeddedFont>
      <p:font typeface="微软雅黑" panose="020B0503020204020204" pitchFamily="34" charset="-122"/>
      <p:regular r:id="rId20"/>
    </p:embeddedFont>
    <p:embeddedFont>
      <p:font typeface="Calibri" panose="020F0502020204030204" charset="0"/>
      <p:regular r:id="rId21"/>
      <p:bold r:id="rId22"/>
      <p:italic r:id="rId23"/>
      <p:boldItalic r:id="rId24"/>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6FC6"/>
    <a:srgbClr val="DBEFF9"/>
    <a:srgbClr val="3090D8"/>
    <a:srgbClr val="C8E3FB"/>
    <a:srgbClr val="000000"/>
    <a:srgbClr val="483018"/>
    <a:srgbClr val="C0A878"/>
    <a:srgbClr val="F3DEB8"/>
    <a:srgbClr val="0A9B06"/>
    <a:srgbClr val="E8EF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0" d="100"/>
          <a:sy n="90" d="100"/>
        </p:scale>
        <p:origin x="732" y="72"/>
      </p:cViewPr>
      <p:guideLst>
        <p:guide orient="horz" pos="1620"/>
        <p:guide pos="2831"/>
      </p:guideLst>
    </p:cSldViewPr>
  </p:slideViewPr>
  <p:notesTextViewPr>
    <p:cViewPr>
      <p:scale>
        <a:sx n="1" d="1"/>
        <a:sy n="1" d="1"/>
      </p:scale>
      <p:origin x="0" y="0"/>
    </p:cViewPr>
  </p:notesTextViewPr>
  <p:sorterViewPr>
    <p:cViewPr>
      <p:scale>
        <a:sx n="58" d="100"/>
        <a:sy n="58"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4" Type="http://schemas.openxmlformats.org/officeDocument/2006/relationships/font" Target="fonts/font5.fntdata"/><Relationship Id="rId23" Type="http://schemas.openxmlformats.org/officeDocument/2006/relationships/font" Target="fonts/font4.fntdata"/><Relationship Id="rId22" Type="http://schemas.openxmlformats.org/officeDocument/2006/relationships/font" Target="fonts/font3.fntdata"/><Relationship Id="rId21" Type="http://schemas.openxmlformats.org/officeDocument/2006/relationships/font" Target="fonts/font2.fntdata"/><Relationship Id="rId20" Type="http://schemas.openxmlformats.org/officeDocument/2006/relationships/font" Target="fonts/font1.fntdata"/><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AD63C5-CED3-4198-ADFC-235C7510EC3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9D69F8-84B8-4848-85BA-EA3E20CCD79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
        <p:nvSpPr>
          <p:cNvPr id="4" name="内容占位符 2"/>
          <p:cNvSpPr>
            <a:spLocks noGrp="1"/>
          </p:cNvSpPr>
          <p:nvPr>
            <p:ph sz="quarter" idx="10" hasCustomPrompt="1"/>
          </p:nvPr>
        </p:nvSpPr>
        <p:spPr>
          <a:xfrm>
            <a:off x="539552" y="843558"/>
            <a:ext cx="8064896" cy="3960440"/>
          </a:xfrm>
        </p:spPr>
        <p:txBody>
          <a:bodyPr>
            <a:normAutofit/>
          </a:bodyPr>
          <a:lstStyle>
            <a:lvl1pPr marL="0" indent="0">
              <a:buNone/>
              <a:defRPr sz="1800">
                <a:latin typeface="微软雅黑" panose="020B0503020204020204" pitchFamily="34" charset="-122"/>
                <a:ea typeface="微软雅黑" panose="020B0503020204020204" pitchFamily="34" charset="-122"/>
              </a:defRPr>
            </a:lvl1pPr>
          </a:lstStyle>
          <a:p>
            <a:pPr lvl="0"/>
            <a:r>
              <a:rPr lang="zh-CN" altLang="en-US" dirty="0" smtClean="0"/>
              <a:t>在此输入文字内容</a:t>
            </a:r>
            <a:endParaRPr lang="zh-CN" altLang="en-US" dirty="0"/>
          </a:p>
        </p:txBody>
      </p:sp>
    </p:spTree>
  </p:cSld>
  <p:clrMapOvr>
    <a:masterClrMapping/>
  </p:clrMapOvr>
  <p:transition spd="slow" advTm="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0"/>
            <a:r>
              <a:rPr lang="zh-CN" altLang="en-US"/>
              <a:t>第二级</a:t>
            </a:r>
            <a:endParaRPr lang="zh-CN" altLang="en-US"/>
          </a:p>
          <a:p>
            <a:pPr lvl="0"/>
            <a:r>
              <a:rPr lang="zh-CN" altLang="en-US"/>
              <a:t>第三级</a:t>
            </a:r>
            <a:endParaRPr lang="zh-CN" altLang="en-US"/>
          </a:p>
          <a:p>
            <a:pPr lvl="0"/>
            <a:r>
              <a:rPr lang="zh-CN" altLang="en-US"/>
              <a:t>第四级</a:t>
            </a:r>
            <a:endParaRPr lang="zh-CN" altLang="en-US"/>
          </a:p>
          <a:p>
            <a:pPr lvl="0"/>
            <a:r>
              <a:rPr lang="zh-CN" altLang="en-US"/>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tLang="zh-CN"/>
              <a:t>2018/8/15</a:t>
            </a:r>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zh-CN"/>
              <a:t>‹#›</a:t>
            </a: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
        <p:nvSpPr>
          <p:cNvPr id="2" name="文本框 2"/>
          <p:cNvSpPr txBox="1">
            <a:spLocks noChangeArrowheads="1"/>
          </p:cNvSpPr>
          <p:nvPr/>
        </p:nvSpPr>
        <p:spPr bwMode="auto">
          <a:xfrm>
            <a:off x="1151890" y="3004185"/>
            <a:ext cx="6840220" cy="1445260"/>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lnSpc>
                <a:spcPct val="130000"/>
              </a:lnSpc>
            </a:pPr>
            <a:r>
              <a:rPr lang="zh-CN" altLang="en-US" sz="3385" b="1" spc="282" dirty="0" smtClean="0">
                <a:solidFill>
                  <a:schemeClr val="accent1"/>
                </a:solidFill>
                <a:latin typeface="+mn-lt"/>
                <a:ea typeface="+mn-ea"/>
                <a:cs typeface="+mn-ea"/>
                <a:sym typeface="+mn-lt"/>
              </a:rPr>
              <a:t>模块</a:t>
            </a:r>
            <a:r>
              <a:rPr lang="en-US" altLang="zh-CN" sz="3385" b="1" spc="282" dirty="0" smtClean="0">
                <a:solidFill>
                  <a:schemeClr val="accent1"/>
                </a:solidFill>
                <a:latin typeface="+mn-lt"/>
                <a:ea typeface="+mn-ea"/>
                <a:cs typeface="+mn-ea"/>
                <a:sym typeface="+mn-lt"/>
              </a:rPr>
              <a:t>3 </a:t>
            </a:r>
            <a:r>
              <a:rPr lang="zh-CN" altLang="en-US" sz="3385" b="1" spc="282" dirty="0" smtClean="0">
                <a:solidFill>
                  <a:schemeClr val="accent1"/>
                </a:solidFill>
                <a:latin typeface="+mn-lt"/>
                <a:ea typeface="+mn-ea"/>
                <a:cs typeface="+mn-ea"/>
                <a:sym typeface="+mn-lt"/>
              </a:rPr>
              <a:t>接口测试执行</a:t>
            </a:r>
            <a:endParaRPr lang="zh-CN" altLang="en-US" sz="3385" b="1" spc="282" dirty="0" smtClean="0">
              <a:solidFill>
                <a:schemeClr val="accent1"/>
              </a:solidFill>
              <a:latin typeface="+mn-lt"/>
              <a:ea typeface="+mn-ea"/>
              <a:cs typeface="+mn-ea"/>
              <a:sym typeface="+mn-lt"/>
            </a:endParaRPr>
          </a:p>
          <a:p>
            <a:pPr algn="ctr" defTabSz="682625">
              <a:lnSpc>
                <a:spcPct val="130000"/>
              </a:lnSpc>
            </a:pPr>
            <a:r>
              <a:rPr lang="zh-CN" altLang="en-US" sz="3385" b="1" spc="282" dirty="0" smtClean="0">
                <a:solidFill>
                  <a:schemeClr val="accent1"/>
                </a:solidFill>
                <a:latin typeface="+mn-lt"/>
                <a:ea typeface="+mn-ea"/>
                <a:cs typeface="+mn-ea"/>
                <a:sym typeface="+mn-lt"/>
              </a:rPr>
              <a:t>任务</a:t>
            </a:r>
            <a:r>
              <a:rPr lang="en-US" altLang="zh-CN" sz="3385" b="1" spc="282" dirty="0" smtClean="0">
                <a:solidFill>
                  <a:schemeClr val="accent1"/>
                </a:solidFill>
                <a:latin typeface="+mn-lt"/>
                <a:ea typeface="+mn-ea"/>
                <a:cs typeface="+mn-ea"/>
                <a:sym typeface="+mn-lt"/>
              </a:rPr>
              <a:t>3.1.</a:t>
            </a:r>
            <a:r>
              <a:rPr lang="en-US" sz="3385" b="1" spc="282" dirty="0" smtClean="0">
                <a:solidFill>
                  <a:schemeClr val="accent1"/>
                </a:solidFill>
                <a:latin typeface="+mn-lt"/>
                <a:ea typeface="+mn-ea"/>
                <a:cs typeface="+mn-ea"/>
                <a:sym typeface="+mn-lt"/>
              </a:rPr>
              <a:t>2 </a:t>
            </a:r>
            <a:r>
              <a:rPr lang="zh-CN" altLang="en-US" sz="3385" b="1" spc="282" dirty="0" smtClean="0">
                <a:solidFill>
                  <a:schemeClr val="accent1"/>
                </a:solidFill>
                <a:latin typeface="+mn-lt"/>
                <a:ea typeface="+mn-ea"/>
                <a:cs typeface="+mn-ea"/>
                <a:sym typeface="+mn-lt"/>
              </a:rPr>
              <a:t>接口授权设置</a:t>
            </a:r>
            <a:endParaRPr lang="zh-CN" altLang="en-US" sz="3385" b="1" spc="282" dirty="0" smtClean="0">
              <a:solidFill>
                <a:schemeClr val="accent1"/>
              </a:solidFill>
              <a:latin typeface="+mn-lt"/>
              <a:ea typeface="+mn-ea"/>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五边形 2"/>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TextBox 5"/>
          <p:cNvSpPr txBox="1"/>
          <p:nvPr/>
        </p:nvSpPr>
        <p:spPr>
          <a:xfrm>
            <a:off x="417989" y="209173"/>
            <a:ext cx="1706880" cy="398780"/>
          </a:xfrm>
          <a:prstGeom prst="rect">
            <a:avLst/>
          </a:prstGeom>
          <a:noFill/>
        </p:spPr>
        <p:txBody>
          <a:bodyPr wrap="none" rtlCol="0">
            <a:spAutoFit/>
          </a:bodyPr>
          <a:lstStyle/>
          <a:p>
            <a:pPr algn="l"/>
            <a:r>
              <a:rPr sz="2000" b="1" dirty="0" smtClean="0">
                <a:solidFill>
                  <a:schemeClr val="tx1">
                    <a:lumMod val="95000"/>
                    <a:lumOff val="5000"/>
                  </a:schemeClr>
                </a:solidFill>
                <a:cs typeface="+mn-ea"/>
                <a:sym typeface="+mn-lt"/>
              </a:rPr>
              <a:t>接口授权设置</a:t>
            </a:r>
            <a:endParaRPr sz="2000" b="1" dirty="0" smtClean="0">
              <a:solidFill>
                <a:schemeClr val="tx1">
                  <a:lumMod val="95000"/>
                  <a:lumOff val="5000"/>
                </a:schemeClr>
              </a:solidFill>
              <a:cs typeface="+mn-ea"/>
              <a:sym typeface="+mn-lt"/>
            </a:endParaRPr>
          </a:p>
        </p:txBody>
      </p:sp>
      <p:sp>
        <p:nvSpPr>
          <p:cNvPr id="5" name="文本框 4"/>
          <p:cNvSpPr txBox="1"/>
          <p:nvPr/>
        </p:nvSpPr>
        <p:spPr>
          <a:xfrm>
            <a:off x="683895" y="771525"/>
            <a:ext cx="7621905" cy="392430"/>
          </a:xfrm>
          <a:prstGeom prst="rect">
            <a:avLst/>
          </a:prstGeom>
          <a:noFill/>
        </p:spPr>
        <p:txBody>
          <a:bodyPr wrap="square" rtlCol="0" anchor="t">
            <a:spAutoFit/>
          </a:bodyPr>
          <a:p>
            <a:pPr fontAlgn="auto" latinLnBrk="1">
              <a:lnSpc>
                <a:spcPct val="140000"/>
              </a:lnSpc>
            </a:pPr>
            <a:r>
              <a:rPr lang="zh-CN" altLang="en-US" sz="1400"/>
              <a:t>6．OAuth1.0，实际使用时，需要填写对应的参数，如图4-3-1-27所示。</a:t>
            </a:r>
            <a:endParaRPr lang="zh-CN" altLang="en-US" sz="1400"/>
          </a:p>
        </p:txBody>
      </p:sp>
      <p:sp>
        <p:nvSpPr>
          <p:cNvPr id="6" name="文本框 5"/>
          <p:cNvSpPr txBox="1"/>
          <p:nvPr/>
        </p:nvSpPr>
        <p:spPr>
          <a:xfrm>
            <a:off x="2151380" y="4659630"/>
            <a:ext cx="4686935" cy="306705"/>
          </a:xfrm>
          <a:prstGeom prst="rect">
            <a:avLst/>
          </a:prstGeom>
          <a:noFill/>
        </p:spPr>
        <p:txBody>
          <a:bodyPr wrap="square" rtlCol="0" anchor="t">
            <a:spAutoFit/>
          </a:bodyPr>
          <a:p>
            <a:pPr algn="ctr"/>
            <a:r>
              <a:rPr lang="zh-CN" altLang="en-US" sz="1400">
                <a:latin typeface="微软雅黑" panose="020B0503020204020204" pitchFamily="34" charset="-122"/>
                <a:ea typeface="微软雅黑" panose="020B0503020204020204" pitchFamily="34" charset="-122"/>
                <a:cs typeface="微软雅黑" panose="020B0503020204020204" pitchFamily="34" charset="-122"/>
              </a:rPr>
              <a:t>图</a:t>
            </a:r>
            <a:r>
              <a:rPr lang="zh-CN" altLang="en-US" sz="1400">
                <a:sym typeface="+mn-ea"/>
              </a:rPr>
              <a:t>4-3-1-</a:t>
            </a:r>
            <a:r>
              <a:rPr lang="en-US" altLang="zh-CN" sz="1400">
                <a:sym typeface="+mn-ea"/>
              </a:rPr>
              <a:t>27</a:t>
            </a:r>
            <a:endPar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 name="图片 1"/>
          <p:cNvPicPr>
            <a:picLocks noChangeAspect="1"/>
          </p:cNvPicPr>
          <p:nvPr/>
        </p:nvPicPr>
        <p:blipFill>
          <a:blip r:embed="rId1"/>
          <a:stretch>
            <a:fillRect/>
          </a:stretch>
        </p:blipFill>
        <p:spPr>
          <a:xfrm>
            <a:off x="1404620" y="1419860"/>
            <a:ext cx="6246495" cy="3036570"/>
          </a:xfrm>
          <a:prstGeom prst="rect">
            <a:avLst/>
          </a:prstGeom>
          <a:ln>
            <a:solidFill>
              <a:schemeClr val="tx1"/>
            </a:solidFill>
          </a:ln>
        </p:spPr>
      </p:pic>
    </p:spTree>
  </p:cSld>
  <p:clrMapOvr>
    <a:masterClrMapping/>
  </p:clrMapOvr>
  <p:transition spd="slow" advTm="0">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五边形 2"/>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TextBox 5"/>
          <p:cNvSpPr txBox="1"/>
          <p:nvPr/>
        </p:nvSpPr>
        <p:spPr>
          <a:xfrm>
            <a:off x="417989" y="209173"/>
            <a:ext cx="1706880" cy="398780"/>
          </a:xfrm>
          <a:prstGeom prst="rect">
            <a:avLst/>
          </a:prstGeom>
          <a:noFill/>
        </p:spPr>
        <p:txBody>
          <a:bodyPr wrap="none" rtlCol="0">
            <a:spAutoFit/>
          </a:bodyPr>
          <a:lstStyle/>
          <a:p>
            <a:pPr algn="l"/>
            <a:r>
              <a:rPr sz="2000" b="1" dirty="0" smtClean="0">
                <a:solidFill>
                  <a:schemeClr val="tx1">
                    <a:lumMod val="95000"/>
                    <a:lumOff val="5000"/>
                  </a:schemeClr>
                </a:solidFill>
                <a:cs typeface="+mn-ea"/>
                <a:sym typeface="+mn-lt"/>
              </a:rPr>
              <a:t>接口授权设置</a:t>
            </a:r>
            <a:endParaRPr sz="2000" b="1" dirty="0" smtClean="0">
              <a:solidFill>
                <a:schemeClr val="tx1">
                  <a:lumMod val="95000"/>
                  <a:lumOff val="5000"/>
                </a:schemeClr>
              </a:solidFill>
              <a:cs typeface="+mn-ea"/>
              <a:sym typeface="+mn-lt"/>
            </a:endParaRPr>
          </a:p>
        </p:txBody>
      </p:sp>
      <p:sp>
        <p:nvSpPr>
          <p:cNvPr id="5" name="文本框 4"/>
          <p:cNvSpPr txBox="1"/>
          <p:nvPr/>
        </p:nvSpPr>
        <p:spPr>
          <a:xfrm>
            <a:off x="683895" y="771525"/>
            <a:ext cx="7621905" cy="694055"/>
          </a:xfrm>
          <a:prstGeom prst="rect">
            <a:avLst/>
          </a:prstGeom>
          <a:noFill/>
        </p:spPr>
        <p:txBody>
          <a:bodyPr wrap="square" rtlCol="0" anchor="t">
            <a:spAutoFit/>
          </a:bodyPr>
          <a:p>
            <a:pPr fontAlgn="auto" latinLnBrk="1">
              <a:lnSpc>
                <a:spcPct val="140000"/>
              </a:lnSpc>
            </a:pPr>
            <a:r>
              <a:rPr lang="zh-CN" altLang="en-US" sz="1400"/>
              <a:t>7．OAuth2.0，OAuth2.0是OAuth1.0的升级版本。在Postman中按照以下步骤使用OAuth2.0，如图4-3-1-28所示。</a:t>
            </a:r>
            <a:endParaRPr lang="zh-CN" altLang="en-US" sz="1400"/>
          </a:p>
        </p:txBody>
      </p:sp>
      <p:sp>
        <p:nvSpPr>
          <p:cNvPr id="6" name="文本框 5"/>
          <p:cNvSpPr txBox="1"/>
          <p:nvPr/>
        </p:nvSpPr>
        <p:spPr>
          <a:xfrm>
            <a:off x="2151380" y="4659630"/>
            <a:ext cx="4686935" cy="306705"/>
          </a:xfrm>
          <a:prstGeom prst="rect">
            <a:avLst/>
          </a:prstGeom>
          <a:noFill/>
        </p:spPr>
        <p:txBody>
          <a:bodyPr wrap="square" rtlCol="0" anchor="t">
            <a:spAutoFit/>
          </a:bodyPr>
          <a:p>
            <a:pPr algn="ctr"/>
            <a:r>
              <a:rPr lang="zh-CN" altLang="en-US" sz="1400">
                <a:latin typeface="微软雅黑" panose="020B0503020204020204" pitchFamily="34" charset="-122"/>
                <a:ea typeface="微软雅黑" panose="020B0503020204020204" pitchFamily="34" charset="-122"/>
                <a:cs typeface="微软雅黑" panose="020B0503020204020204" pitchFamily="34" charset="-122"/>
              </a:rPr>
              <a:t>图</a:t>
            </a:r>
            <a:r>
              <a:rPr lang="zh-CN" altLang="en-US" sz="1400">
                <a:sym typeface="+mn-ea"/>
              </a:rPr>
              <a:t>4-3-1-</a:t>
            </a:r>
            <a:r>
              <a:rPr lang="en-US" altLang="zh-CN" sz="1400">
                <a:sym typeface="+mn-ea"/>
              </a:rPr>
              <a:t>28</a:t>
            </a:r>
            <a:endPar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7" name="图片 6"/>
          <p:cNvPicPr>
            <a:picLocks noChangeAspect="1"/>
          </p:cNvPicPr>
          <p:nvPr/>
        </p:nvPicPr>
        <p:blipFill>
          <a:blip r:embed="rId1"/>
          <a:stretch>
            <a:fillRect/>
          </a:stretch>
        </p:blipFill>
        <p:spPr>
          <a:xfrm>
            <a:off x="682625" y="1779270"/>
            <a:ext cx="7774305" cy="2564765"/>
          </a:xfrm>
          <a:prstGeom prst="rect">
            <a:avLst/>
          </a:prstGeom>
          <a:ln>
            <a:solidFill>
              <a:schemeClr val="tx1"/>
            </a:solidFill>
          </a:ln>
        </p:spPr>
      </p:pic>
    </p:spTree>
  </p:cSld>
  <p:clrMapOvr>
    <a:masterClrMapping/>
  </p:clrMapOvr>
  <p:transition spd="slow" advTm="0">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五边形 2"/>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TextBox 5"/>
          <p:cNvSpPr txBox="1"/>
          <p:nvPr/>
        </p:nvSpPr>
        <p:spPr>
          <a:xfrm>
            <a:off x="417989" y="209173"/>
            <a:ext cx="1706880" cy="398780"/>
          </a:xfrm>
          <a:prstGeom prst="rect">
            <a:avLst/>
          </a:prstGeom>
          <a:noFill/>
        </p:spPr>
        <p:txBody>
          <a:bodyPr wrap="none" rtlCol="0">
            <a:spAutoFit/>
          </a:bodyPr>
          <a:lstStyle/>
          <a:p>
            <a:pPr algn="l"/>
            <a:r>
              <a:rPr sz="2000" b="1" dirty="0" smtClean="0">
                <a:solidFill>
                  <a:schemeClr val="tx1">
                    <a:lumMod val="95000"/>
                    <a:lumOff val="5000"/>
                  </a:schemeClr>
                </a:solidFill>
                <a:cs typeface="+mn-ea"/>
                <a:sym typeface="+mn-lt"/>
              </a:rPr>
              <a:t>接口授权设置</a:t>
            </a:r>
            <a:endParaRPr sz="2000" b="1" dirty="0" smtClean="0">
              <a:solidFill>
                <a:schemeClr val="tx1">
                  <a:lumMod val="95000"/>
                  <a:lumOff val="5000"/>
                </a:schemeClr>
              </a:solidFill>
              <a:cs typeface="+mn-ea"/>
              <a:sym typeface="+mn-lt"/>
            </a:endParaRPr>
          </a:p>
        </p:txBody>
      </p:sp>
      <p:sp>
        <p:nvSpPr>
          <p:cNvPr id="5" name="文本框 4"/>
          <p:cNvSpPr txBox="1"/>
          <p:nvPr/>
        </p:nvSpPr>
        <p:spPr>
          <a:xfrm>
            <a:off x="683895" y="771525"/>
            <a:ext cx="7621905" cy="392430"/>
          </a:xfrm>
          <a:prstGeom prst="rect">
            <a:avLst/>
          </a:prstGeom>
          <a:noFill/>
        </p:spPr>
        <p:txBody>
          <a:bodyPr wrap="square" rtlCol="0" anchor="t">
            <a:spAutoFit/>
          </a:bodyPr>
          <a:p>
            <a:pPr fontAlgn="auto" latinLnBrk="1">
              <a:lnSpc>
                <a:spcPct val="140000"/>
              </a:lnSpc>
            </a:pPr>
            <a:r>
              <a:rPr lang="zh-CN" altLang="en-US" sz="1400"/>
              <a:t>8．Hawk Authentication，在Postman中使用Hawk Authentication，如图4-3-1-29所示。</a:t>
            </a:r>
            <a:endParaRPr lang="zh-CN" altLang="en-US" sz="1400"/>
          </a:p>
        </p:txBody>
      </p:sp>
      <p:sp>
        <p:nvSpPr>
          <p:cNvPr id="6" name="文本框 5"/>
          <p:cNvSpPr txBox="1"/>
          <p:nvPr/>
        </p:nvSpPr>
        <p:spPr>
          <a:xfrm>
            <a:off x="2151380" y="4659630"/>
            <a:ext cx="4686935" cy="306705"/>
          </a:xfrm>
          <a:prstGeom prst="rect">
            <a:avLst/>
          </a:prstGeom>
          <a:noFill/>
        </p:spPr>
        <p:txBody>
          <a:bodyPr wrap="square" rtlCol="0" anchor="t">
            <a:spAutoFit/>
          </a:bodyPr>
          <a:p>
            <a:pPr algn="ctr"/>
            <a:r>
              <a:rPr lang="zh-CN" altLang="en-US" sz="1400">
                <a:latin typeface="微软雅黑" panose="020B0503020204020204" pitchFamily="34" charset="-122"/>
                <a:ea typeface="微软雅黑" panose="020B0503020204020204" pitchFamily="34" charset="-122"/>
                <a:cs typeface="微软雅黑" panose="020B0503020204020204" pitchFamily="34" charset="-122"/>
              </a:rPr>
              <a:t>图</a:t>
            </a:r>
            <a:r>
              <a:rPr lang="zh-CN" altLang="en-US" sz="1400">
                <a:sym typeface="+mn-ea"/>
              </a:rPr>
              <a:t>4-3-1-</a:t>
            </a:r>
            <a:r>
              <a:rPr lang="en-US" altLang="zh-CN" sz="1400">
                <a:sym typeface="+mn-ea"/>
              </a:rPr>
              <a:t>29</a:t>
            </a:r>
            <a:endPar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 name="图片 1"/>
          <p:cNvPicPr>
            <a:picLocks noChangeAspect="1"/>
          </p:cNvPicPr>
          <p:nvPr/>
        </p:nvPicPr>
        <p:blipFill>
          <a:blip r:embed="rId1"/>
          <a:stretch>
            <a:fillRect/>
          </a:stretch>
        </p:blipFill>
        <p:spPr>
          <a:xfrm>
            <a:off x="970915" y="1419225"/>
            <a:ext cx="7123430" cy="3161030"/>
          </a:xfrm>
          <a:prstGeom prst="rect">
            <a:avLst/>
          </a:prstGeom>
          <a:ln>
            <a:solidFill>
              <a:schemeClr val="tx1"/>
            </a:solidFill>
          </a:ln>
        </p:spPr>
      </p:pic>
    </p:spTree>
  </p:cSld>
  <p:clrMapOvr>
    <a:masterClrMapping/>
  </p:clrMapOvr>
  <p:transition spd="slow" advTm="0">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3241197" y="3266833"/>
            <a:ext cx="2661606" cy="612957"/>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r>
              <a:rPr lang="zh-CN" altLang="en-US" sz="3385" b="1" spc="282" dirty="0" smtClean="0">
                <a:solidFill>
                  <a:schemeClr val="accent1"/>
                </a:solidFill>
                <a:latin typeface="+mn-lt"/>
                <a:ea typeface="+mn-ea"/>
                <a:cs typeface="+mn-ea"/>
                <a:sym typeface="+mn-lt"/>
              </a:rPr>
              <a:t>感谢观看</a:t>
            </a:r>
            <a:endParaRPr lang="zh-CN" altLang="en-US" sz="3385" b="1" spc="282" dirty="0">
              <a:solidFill>
                <a:schemeClr val="accent1"/>
              </a:solidFill>
              <a:latin typeface="+mn-lt"/>
              <a:ea typeface="+mn-ea"/>
              <a:cs typeface="+mn-ea"/>
              <a:sym typeface="+mn-lt"/>
            </a:endParaRPr>
          </a:p>
        </p:txBody>
      </p:sp>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五边形 2"/>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TextBox 5"/>
          <p:cNvSpPr txBox="1"/>
          <p:nvPr/>
        </p:nvSpPr>
        <p:spPr>
          <a:xfrm>
            <a:off x="417989" y="209173"/>
            <a:ext cx="1706880" cy="398780"/>
          </a:xfrm>
          <a:prstGeom prst="rect">
            <a:avLst/>
          </a:prstGeom>
          <a:noFill/>
        </p:spPr>
        <p:txBody>
          <a:bodyPr wrap="none" rtlCol="0">
            <a:spAutoFit/>
          </a:bodyPr>
          <a:lstStyle/>
          <a:p>
            <a:pPr algn="l"/>
            <a:r>
              <a:rPr sz="2000" b="1" dirty="0" smtClean="0">
                <a:solidFill>
                  <a:schemeClr val="tx1">
                    <a:lumMod val="95000"/>
                    <a:lumOff val="5000"/>
                  </a:schemeClr>
                </a:solidFill>
                <a:cs typeface="+mn-ea"/>
                <a:sym typeface="+mn-lt"/>
              </a:rPr>
              <a:t>接口授权设置</a:t>
            </a:r>
            <a:endParaRPr sz="2000" b="1" dirty="0" smtClean="0">
              <a:solidFill>
                <a:schemeClr val="tx1">
                  <a:lumMod val="95000"/>
                  <a:lumOff val="5000"/>
                </a:schemeClr>
              </a:solidFill>
              <a:cs typeface="+mn-ea"/>
              <a:sym typeface="+mn-lt"/>
            </a:endParaRPr>
          </a:p>
        </p:txBody>
      </p:sp>
      <p:sp>
        <p:nvSpPr>
          <p:cNvPr id="5" name="文本框 4"/>
          <p:cNvSpPr txBox="1"/>
          <p:nvPr/>
        </p:nvSpPr>
        <p:spPr>
          <a:xfrm>
            <a:off x="683895" y="771525"/>
            <a:ext cx="7621905" cy="392430"/>
          </a:xfrm>
          <a:prstGeom prst="rect">
            <a:avLst/>
          </a:prstGeom>
          <a:noFill/>
        </p:spPr>
        <p:txBody>
          <a:bodyPr wrap="square" rtlCol="0" anchor="t">
            <a:spAutoFit/>
          </a:bodyPr>
          <a:p>
            <a:pPr fontAlgn="auto" latinLnBrk="1">
              <a:lnSpc>
                <a:spcPct val="140000"/>
              </a:lnSpc>
            </a:pPr>
            <a:r>
              <a:rPr lang="zh-CN" altLang="en-US" sz="1400"/>
              <a:t>Postman支持的授权协议类型如图4-3-1-19所示。</a:t>
            </a:r>
            <a:endParaRPr lang="zh-CN" altLang="en-US" sz="1400"/>
          </a:p>
        </p:txBody>
      </p:sp>
      <p:sp>
        <p:nvSpPr>
          <p:cNvPr id="6" name="文本框 5"/>
          <p:cNvSpPr txBox="1"/>
          <p:nvPr/>
        </p:nvSpPr>
        <p:spPr>
          <a:xfrm>
            <a:off x="2151380" y="4659630"/>
            <a:ext cx="4686935" cy="306705"/>
          </a:xfrm>
          <a:prstGeom prst="rect">
            <a:avLst/>
          </a:prstGeom>
          <a:noFill/>
        </p:spPr>
        <p:txBody>
          <a:bodyPr wrap="square" rtlCol="0" anchor="t">
            <a:spAutoFit/>
          </a:bodyPr>
          <a:p>
            <a:pPr algn="ctr"/>
            <a:r>
              <a:rPr lang="zh-CN" altLang="en-US" sz="1400">
                <a:latin typeface="微软雅黑" panose="020B0503020204020204" pitchFamily="34" charset="-122"/>
                <a:ea typeface="微软雅黑" panose="020B0503020204020204" pitchFamily="34" charset="-122"/>
                <a:cs typeface="微软雅黑" panose="020B0503020204020204" pitchFamily="34" charset="-122"/>
              </a:rPr>
              <a:t>图</a:t>
            </a:r>
            <a:r>
              <a:rPr lang="zh-CN" altLang="en-US" sz="1400">
                <a:sym typeface="+mn-ea"/>
              </a:rPr>
              <a:t>4-3-1-19</a:t>
            </a:r>
            <a:endParaRPr lang="en-US" altLang="zh-CN" sz="14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1873250" y="1347470"/>
            <a:ext cx="5396865" cy="3240405"/>
          </a:xfrm>
          <a:prstGeom prst="rect">
            <a:avLst/>
          </a:prstGeom>
          <a:ln>
            <a:solidFill>
              <a:schemeClr val="tx1"/>
            </a:solidFill>
          </a:ln>
        </p:spPr>
      </p:pic>
    </p:spTree>
  </p:cSld>
  <p:clrMapOvr>
    <a:masterClrMapping/>
  </p:clrMapOvr>
  <p:transition spd="slow" advTm="0">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五边形 2"/>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TextBox 5"/>
          <p:cNvSpPr txBox="1"/>
          <p:nvPr/>
        </p:nvSpPr>
        <p:spPr>
          <a:xfrm>
            <a:off x="417989" y="209173"/>
            <a:ext cx="1706880" cy="398780"/>
          </a:xfrm>
          <a:prstGeom prst="rect">
            <a:avLst/>
          </a:prstGeom>
          <a:noFill/>
        </p:spPr>
        <p:txBody>
          <a:bodyPr wrap="none" rtlCol="0">
            <a:spAutoFit/>
          </a:bodyPr>
          <a:lstStyle/>
          <a:p>
            <a:pPr algn="l"/>
            <a:r>
              <a:rPr sz="2000" b="1" dirty="0" smtClean="0">
                <a:solidFill>
                  <a:schemeClr val="tx1">
                    <a:lumMod val="95000"/>
                    <a:lumOff val="5000"/>
                  </a:schemeClr>
                </a:solidFill>
                <a:cs typeface="+mn-ea"/>
                <a:sym typeface="+mn-lt"/>
              </a:rPr>
              <a:t>接口授权设置</a:t>
            </a:r>
            <a:endParaRPr sz="2000" b="1" dirty="0" smtClean="0">
              <a:solidFill>
                <a:schemeClr val="tx1">
                  <a:lumMod val="95000"/>
                  <a:lumOff val="5000"/>
                </a:schemeClr>
              </a:solidFill>
              <a:cs typeface="+mn-ea"/>
              <a:sym typeface="+mn-lt"/>
            </a:endParaRPr>
          </a:p>
        </p:txBody>
      </p:sp>
      <p:sp>
        <p:nvSpPr>
          <p:cNvPr id="5" name="文本框 4"/>
          <p:cNvSpPr txBox="1"/>
          <p:nvPr/>
        </p:nvSpPr>
        <p:spPr>
          <a:xfrm>
            <a:off x="683895" y="771525"/>
            <a:ext cx="7621905" cy="694055"/>
          </a:xfrm>
          <a:prstGeom prst="rect">
            <a:avLst/>
          </a:prstGeom>
          <a:noFill/>
        </p:spPr>
        <p:txBody>
          <a:bodyPr wrap="square" rtlCol="0" anchor="t">
            <a:spAutoFit/>
          </a:bodyPr>
          <a:p>
            <a:pPr fontAlgn="auto" latinLnBrk="1">
              <a:lnSpc>
                <a:spcPct val="140000"/>
              </a:lnSpc>
            </a:pPr>
            <a:r>
              <a:rPr lang="zh-CN" altLang="en-US" sz="1400"/>
              <a:t>Postman不会保存授权请求头数据和请求参数，以防止公开的敏感数据暴露，如API密钥。如果想检查Postman生成的授权请求头和参数，可以单击预览请求按钮，如图4-3-1-20所示。</a:t>
            </a:r>
            <a:endParaRPr lang="zh-CN" altLang="en-US" sz="1400"/>
          </a:p>
        </p:txBody>
      </p:sp>
      <p:sp>
        <p:nvSpPr>
          <p:cNvPr id="6" name="文本框 5"/>
          <p:cNvSpPr txBox="1"/>
          <p:nvPr/>
        </p:nvSpPr>
        <p:spPr>
          <a:xfrm>
            <a:off x="2151380" y="4659630"/>
            <a:ext cx="4686935" cy="306705"/>
          </a:xfrm>
          <a:prstGeom prst="rect">
            <a:avLst/>
          </a:prstGeom>
          <a:noFill/>
        </p:spPr>
        <p:txBody>
          <a:bodyPr wrap="square" rtlCol="0" anchor="t">
            <a:spAutoFit/>
          </a:bodyPr>
          <a:p>
            <a:pPr algn="ctr"/>
            <a:r>
              <a:rPr lang="zh-CN" altLang="en-US" sz="1400">
                <a:latin typeface="微软雅黑" panose="020B0503020204020204" pitchFamily="34" charset="-122"/>
                <a:ea typeface="微软雅黑" panose="020B0503020204020204" pitchFamily="34" charset="-122"/>
                <a:cs typeface="微软雅黑" panose="020B0503020204020204" pitchFamily="34" charset="-122"/>
              </a:rPr>
              <a:t>图</a:t>
            </a:r>
            <a:r>
              <a:rPr lang="zh-CN" altLang="en-US" sz="1400">
                <a:sym typeface="+mn-ea"/>
              </a:rPr>
              <a:t>4-3-1-</a:t>
            </a:r>
            <a:r>
              <a:rPr lang="en-US" altLang="zh-CN" sz="1400">
                <a:sym typeface="+mn-ea"/>
              </a:rPr>
              <a:t>20</a:t>
            </a:r>
            <a:endPar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7" name="图片 6"/>
          <p:cNvPicPr>
            <a:picLocks noChangeAspect="1"/>
          </p:cNvPicPr>
          <p:nvPr/>
        </p:nvPicPr>
        <p:blipFill>
          <a:blip r:embed="rId1"/>
          <a:stretch>
            <a:fillRect/>
          </a:stretch>
        </p:blipFill>
        <p:spPr>
          <a:xfrm>
            <a:off x="683895" y="1707515"/>
            <a:ext cx="7657465" cy="2798445"/>
          </a:xfrm>
          <a:prstGeom prst="rect">
            <a:avLst/>
          </a:prstGeom>
          <a:ln>
            <a:solidFill>
              <a:schemeClr val="tx1"/>
            </a:solidFill>
          </a:ln>
        </p:spPr>
      </p:pic>
    </p:spTree>
  </p:cSld>
  <p:clrMapOvr>
    <a:masterClrMapping/>
  </p:clrMapOvr>
  <p:transition spd="slow" advTm="0">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五边形 2"/>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TextBox 5"/>
          <p:cNvSpPr txBox="1"/>
          <p:nvPr/>
        </p:nvSpPr>
        <p:spPr>
          <a:xfrm>
            <a:off x="417989" y="209173"/>
            <a:ext cx="1706880" cy="398780"/>
          </a:xfrm>
          <a:prstGeom prst="rect">
            <a:avLst/>
          </a:prstGeom>
          <a:noFill/>
        </p:spPr>
        <p:txBody>
          <a:bodyPr wrap="none" rtlCol="0">
            <a:spAutoFit/>
          </a:bodyPr>
          <a:lstStyle/>
          <a:p>
            <a:pPr algn="l"/>
            <a:r>
              <a:rPr sz="2000" b="1" dirty="0" smtClean="0">
                <a:solidFill>
                  <a:schemeClr val="tx1">
                    <a:lumMod val="95000"/>
                    <a:lumOff val="5000"/>
                  </a:schemeClr>
                </a:solidFill>
                <a:cs typeface="+mn-ea"/>
                <a:sym typeface="+mn-lt"/>
              </a:rPr>
              <a:t>接口授权设置</a:t>
            </a:r>
            <a:endParaRPr sz="2000" b="1" dirty="0" smtClean="0">
              <a:solidFill>
                <a:schemeClr val="tx1">
                  <a:lumMod val="95000"/>
                  <a:lumOff val="5000"/>
                </a:schemeClr>
              </a:solidFill>
              <a:cs typeface="+mn-ea"/>
              <a:sym typeface="+mn-lt"/>
            </a:endParaRPr>
          </a:p>
        </p:txBody>
      </p:sp>
      <p:sp>
        <p:nvSpPr>
          <p:cNvPr id="5" name="文本框 4"/>
          <p:cNvSpPr txBox="1"/>
          <p:nvPr/>
        </p:nvSpPr>
        <p:spPr>
          <a:xfrm>
            <a:off x="683895" y="771525"/>
            <a:ext cx="7621905" cy="1296670"/>
          </a:xfrm>
          <a:prstGeom prst="rect">
            <a:avLst/>
          </a:prstGeom>
          <a:noFill/>
        </p:spPr>
        <p:txBody>
          <a:bodyPr wrap="square" rtlCol="0" anchor="t">
            <a:spAutoFit/>
          </a:bodyPr>
          <a:p>
            <a:pPr fontAlgn="auto" latinLnBrk="1">
              <a:lnSpc>
                <a:spcPct val="140000"/>
              </a:lnSpc>
            </a:pPr>
            <a:r>
              <a:rPr lang="zh-CN" altLang="en-US" sz="1400"/>
              <a:t>1．Inherit auth from parent</a:t>
            </a:r>
            <a:endParaRPr lang="zh-CN" altLang="en-US" sz="1400"/>
          </a:p>
          <a:p>
            <a:pPr fontAlgn="auto" latinLnBrk="1">
              <a:lnSpc>
                <a:spcPct val="140000"/>
              </a:lnSpc>
            </a:pPr>
            <a:r>
              <a:rPr lang="zh-CN" altLang="en-US" sz="1400"/>
              <a:t>假设现在将一个文件夹添加到集合中，在授权选项卡下，默认授权类型就被设置为“从父继承授权”，如图4-3-1-21所示。</a:t>
            </a:r>
            <a:endParaRPr lang="zh-CN" altLang="en-US" sz="1400"/>
          </a:p>
          <a:p>
            <a:pPr fontAlgn="auto" latinLnBrk="1">
              <a:lnSpc>
                <a:spcPct val="140000"/>
              </a:lnSpc>
            </a:pPr>
            <a:r>
              <a:rPr lang="zh-CN" altLang="en-US" sz="1400"/>
              <a:t>“从父继承授权”设置表示默认情况下此文件夹中的每个请求都使用来自父级的授权类型。</a:t>
            </a:r>
            <a:endParaRPr lang="zh-CN" altLang="en-US" sz="1400"/>
          </a:p>
        </p:txBody>
      </p:sp>
      <p:sp>
        <p:nvSpPr>
          <p:cNvPr id="6" name="文本框 5"/>
          <p:cNvSpPr txBox="1"/>
          <p:nvPr/>
        </p:nvSpPr>
        <p:spPr>
          <a:xfrm>
            <a:off x="2151380" y="4659630"/>
            <a:ext cx="4686935" cy="306705"/>
          </a:xfrm>
          <a:prstGeom prst="rect">
            <a:avLst/>
          </a:prstGeom>
          <a:noFill/>
        </p:spPr>
        <p:txBody>
          <a:bodyPr wrap="square" rtlCol="0" anchor="t">
            <a:spAutoFit/>
          </a:bodyPr>
          <a:p>
            <a:pPr algn="ctr"/>
            <a:r>
              <a:rPr lang="zh-CN" altLang="en-US" sz="1400">
                <a:latin typeface="微软雅黑" panose="020B0503020204020204" pitchFamily="34" charset="-122"/>
                <a:ea typeface="微软雅黑" panose="020B0503020204020204" pitchFamily="34" charset="-122"/>
                <a:cs typeface="微软雅黑" panose="020B0503020204020204" pitchFamily="34" charset="-122"/>
              </a:rPr>
              <a:t>图</a:t>
            </a:r>
            <a:r>
              <a:rPr lang="zh-CN" altLang="en-US" sz="1400">
                <a:sym typeface="+mn-ea"/>
              </a:rPr>
              <a:t>4-3-1-</a:t>
            </a:r>
            <a:r>
              <a:rPr lang="en-US" altLang="zh-CN" sz="1400">
                <a:sym typeface="+mn-ea"/>
              </a:rPr>
              <a:t>21</a:t>
            </a:r>
            <a:endPar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 name="图片 1"/>
          <p:cNvPicPr>
            <a:picLocks noChangeAspect="1"/>
          </p:cNvPicPr>
          <p:nvPr/>
        </p:nvPicPr>
        <p:blipFill>
          <a:blip r:embed="rId1"/>
          <a:stretch>
            <a:fillRect/>
          </a:stretch>
        </p:blipFill>
        <p:spPr>
          <a:xfrm>
            <a:off x="899795" y="2211705"/>
            <a:ext cx="7221220" cy="2272665"/>
          </a:xfrm>
          <a:prstGeom prst="rect">
            <a:avLst/>
          </a:prstGeom>
          <a:ln>
            <a:solidFill>
              <a:schemeClr val="tx1"/>
            </a:solidFill>
          </a:ln>
        </p:spPr>
      </p:pic>
    </p:spTree>
  </p:cSld>
  <p:clrMapOvr>
    <a:masterClrMapping/>
  </p:clrMapOvr>
  <p:transition spd="slow" advTm="0">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五边形 2"/>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TextBox 5"/>
          <p:cNvSpPr txBox="1"/>
          <p:nvPr/>
        </p:nvSpPr>
        <p:spPr>
          <a:xfrm>
            <a:off x="417989" y="209173"/>
            <a:ext cx="1706880" cy="398780"/>
          </a:xfrm>
          <a:prstGeom prst="rect">
            <a:avLst/>
          </a:prstGeom>
          <a:noFill/>
        </p:spPr>
        <p:txBody>
          <a:bodyPr wrap="none" rtlCol="0">
            <a:spAutoFit/>
          </a:bodyPr>
          <a:lstStyle/>
          <a:p>
            <a:pPr algn="l"/>
            <a:r>
              <a:rPr sz="2000" b="1" dirty="0" smtClean="0">
                <a:solidFill>
                  <a:schemeClr val="tx1">
                    <a:lumMod val="95000"/>
                    <a:lumOff val="5000"/>
                  </a:schemeClr>
                </a:solidFill>
                <a:cs typeface="+mn-ea"/>
                <a:sym typeface="+mn-lt"/>
              </a:rPr>
              <a:t>接口授权设置</a:t>
            </a:r>
            <a:endParaRPr sz="2000" b="1" dirty="0" smtClean="0">
              <a:solidFill>
                <a:schemeClr val="tx1">
                  <a:lumMod val="95000"/>
                  <a:lumOff val="5000"/>
                </a:schemeClr>
              </a:solidFill>
              <a:cs typeface="+mn-ea"/>
              <a:sym typeface="+mn-lt"/>
            </a:endParaRPr>
          </a:p>
        </p:txBody>
      </p:sp>
      <p:sp>
        <p:nvSpPr>
          <p:cNvPr id="5" name="文本框 4"/>
          <p:cNvSpPr txBox="1"/>
          <p:nvPr/>
        </p:nvSpPr>
        <p:spPr>
          <a:xfrm>
            <a:off x="683895" y="771525"/>
            <a:ext cx="7621905" cy="694055"/>
          </a:xfrm>
          <a:prstGeom prst="rect">
            <a:avLst/>
          </a:prstGeom>
          <a:noFill/>
        </p:spPr>
        <p:txBody>
          <a:bodyPr wrap="square" rtlCol="0" anchor="t">
            <a:spAutoFit/>
          </a:bodyPr>
          <a:p>
            <a:pPr fontAlgn="auto" latinLnBrk="1">
              <a:lnSpc>
                <a:spcPct val="140000"/>
              </a:lnSpc>
            </a:pPr>
            <a:r>
              <a:rPr lang="zh-CN" altLang="en-US" sz="1400"/>
              <a:t>2．No Auth</a:t>
            </a:r>
            <a:endParaRPr lang="zh-CN" altLang="en-US" sz="1400"/>
          </a:p>
          <a:p>
            <a:pPr fontAlgn="auto" latinLnBrk="1">
              <a:lnSpc>
                <a:spcPct val="140000"/>
              </a:lnSpc>
            </a:pPr>
            <a:r>
              <a:rPr lang="zh-CN" altLang="en-US" sz="1400"/>
              <a:t>如果接口不需要任何授权，则应使用No Auth，如图4-3-1-22所示。</a:t>
            </a:r>
            <a:endParaRPr lang="zh-CN" altLang="en-US" sz="1400"/>
          </a:p>
        </p:txBody>
      </p:sp>
      <p:sp>
        <p:nvSpPr>
          <p:cNvPr id="6" name="文本框 5"/>
          <p:cNvSpPr txBox="1"/>
          <p:nvPr/>
        </p:nvSpPr>
        <p:spPr>
          <a:xfrm>
            <a:off x="2151380" y="4659630"/>
            <a:ext cx="4686935" cy="306705"/>
          </a:xfrm>
          <a:prstGeom prst="rect">
            <a:avLst/>
          </a:prstGeom>
          <a:noFill/>
        </p:spPr>
        <p:txBody>
          <a:bodyPr wrap="square" rtlCol="0" anchor="t">
            <a:spAutoFit/>
          </a:bodyPr>
          <a:p>
            <a:pPr algn="ctr"/>
            <a:r>
              <a:rPr lang="zh-CN" altLang="en-US" sz="1400">
                <a:latin typeface="微软雅黑" panose="020B0503020204020204" pitchFamily="34" charset="-122"/>
                <a:ea typeface="微软雅黑" panose="020B0503020204020204" pitchFamily="34" charset="-122"/>
                <a:cs typeface="微软雅黑" panose="020B0503020204020204" pitchFamily="34" charset="-122"/>
              </a:rPr>
              <a:t>图</a:t>
            </a:r>
            <a:r>
              <a:rPr lang="zh-CN" altLang="en-US" sz="1400">
                <a:sym typeface="+mn-ea"/>
              </a:rPr>
              <a:t>4-3-1-</a:t>
            </a:r>
            <a:r>
              <a:rPr lang="en-US" altLang="zh-CN" sz="1400">
                <a:sym typeface="+mn-ea"/>
              </a:rPr>
              <a:t>22</a:t>
            </a:r>
            <a:endPar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7" name="图片 6"/>
          <p:cNvPicPr>
            <a:picLocks noChangeAspect="1"/>
          </p:cNvPicPr>
          <p:nvPr/>
        </p:nvPicPr>
        <p:blipFill>
          <a:blip r:embed="rId1"/>
          <a:stretch>
            <a:fillRect/>
          </a:stretch>
        </p:blipFill>
        <p:spPr>
          <a:xfrm>
            <a:off x="1019810" y="2139950"/>
            <a:ext cx="7105015" cy="2009140"/>
          </a:xfrm>
          <a:prstGeom prst="rect">
            <a:avLst/>
          </a:prstGeom>
          <a:ln>
            <a:solidFill>
              <a:schemeClr val="tx1"/>
            </a:solidFill>
          </a:ln>
        </p:spPr>
      </p:pic>
    </p:spTree>
  </p:cSld>
  <p:clrMapOvr>
    <a:masterClrMapping/>
  </p:clrMapOvr>
  <p:transition spd="slow" advTm="0">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五边形 2"/>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TextBox 5"/>
          <p:cNvSpPr txBox="1"/>
          <p:nvPr/>
        </p:nvSpPr>
        <p:spPr>
          <a:xfrm>
            <a:off x="417989" y="209173"/>
            <a:ext cx="1706880" cy="398780"/>
          </a:xfrm>
          <a:prstGeom prst="rect">
            <a:avLst/>
          </a:prstGeom>
          <a:noFill/>
        </p:spPr>
        <p:txBody>
          <a:bodyPr wrap="none" rtlCol="0">
            <a:spAutoFit/>
          </a:bodyPr>
          <a:lstStyle/>
          <a:p>
            <a:pPr algn="l"/>
            <a:r>
              <a:rPr sz="2000" b="1" dirty="0" smtClean="0">
                <a:solidFill>
                  <a:schemeClr val="tx1">
                    <a:lumMod val="95000"/>
                    <a:lumOff val="5000"/>
                  </a:schemeClr>
                </a:solidFill>
                <a:cs typeface="+mn-ea"/>
                <a:sym typeface="+mn-lt"/>
              </a:rPr>
              <a:t>接口授权设置</a:t>
            </a:r>
            <a:endParaRPr sz="2000" b="1" dirty="0" smtClean="0">
              <a:solidFill>
                <a:schemeClr val="tx1">
                  <a:lumMod val="95000"/>
                  <a:lumOff val="5000"/>
                </a:schemeClr>
              </a:solidFill>
              <a:cs typeface="+mn-ea"/>
              <a:sym typeface="+mn-lt"/>
            </a:endParaRPr>
          </a:p>
        </p:txBody>
      </p:sp>
      <p:sp>
        <p:nvSpPr>
          <p:cNvPr id="5" name="文本框 4"/>
          <p:cNvSpPr txBox="1"/>
          <p:nvPr/>
        </p:nvSpPr>
        <p:spPr>
          <a:xfrm>
            <a:off x="683895" y="771525"/>
            <a:ext cx="7621905" cy="1296670"/>
          </a:xfrm>
          <a:prstGeom prst="rect">
            <a:avLst/>
          </a:prstGeom>
          <a:noFill/>
        </p:spPr>
        <p:txBody>
          <a:bodyPr wrap="square" rtlCol="0" anchor="t">
            <a:spAutoFit/>
          </a:bodyPr>
          <a:p>
            <a:pPr fontAlgn="auto" latinLnBrk="1">
              <a:lnSpc>
                <a:spcPct val="140000"/>
              </a:lnSpc>
            </a:pPr>
            <a:r>
              <a:rPr lang="zh-CN" altLang="en-US" sz="1400"/>
              <a:t>3．Bearer Token：在Postman中使用Bearer Token，如图4-3-1-23所示：</a:t>
            </a:r>
            <a:endParaRPr lang="zh-CN" altLang="en-US" sz="1400"/>
          </a:p>
          <a:p>
            <a:pPr marL="285750" indent="-285750" fontAlgn="auto" latinLnBrk="1">
              <a:lnSpc>
                <a:spcPct val="140000"/>
              </a:lnSpc>
              <a:buFont typeface="Arial" panose="020B0604020202020204" pitchFamily="34" charset="0"/>
              <a:buChar char="•"/>
            </a:pPr>
            <a:r>
              <a:rPr lang="zh-CN" altLang="en-US" sz="1400"/>
              <a:t>在授权标签中，从TYPE下拉菜单中选择Bearer Token；</a:t>
            </a:r>
            <a:endParaRPr lang="zh-CN" altLang="en-US" sz="1400"/>
          </a:p>
          <a:p>
            <a:pPr marL="285750" indent="-285750" fontAlgn="auto" latinLnBrk="1">
              <a:lnSpc>
                <a:spcPct val="140000"/>
              </a:lnSpc>
              <a:buFont typeface="Arial" panose="020B0604020202020204" pitchFamily="34" charset="0"/>
              <a:buChar char="•"/>
            </a:pPr>
            <a:r>
              <a:rPr lang="zh-CN" altLang="en-US" sz="1400"/>
              <a:t>根据提示设置请求的授权参数，输入令牌的值；</a:t>
            </a:r>
            <a:endParaRPr lang="zh-CN" altLang="en-US" sz="1400"/>
          </a:p>
          <a:p>
            <a:pPr marL="285750" indent="-285750" fontAlgn="auto" latinLnBrk="1">
              <a:lnSpc>
                <a:spcPct val="140000"/>
              </a:lnSpc>
              <a:buFont typeface="Arial" panose="020B0604020202020204" pitchFamily="34" charset="0"/>
              <a:buChar char="•"/>
            </a:pPr>
            <a:r>
              <a:rPr lang="zh-CN" altLang="en-US" sz="1400"/>
              <a:t>单击Send按钮。</a:t>
            </a:r>
            <a:endParaRPr lang="zh-CN" altLang="en-US" sz="1400"/>
          </a:p>
        </p:txBody>
      </p:sp>
      <p:sp>
        <p:nvSpPr>
          <p:cNvPr id="6" name="文本框 5"/>
          <p:cNvSpPr txBox="1"/>
          <p:nvPr/>
        </p:nvSpPr>
        <p:spPr>
          <a:xfrm>
            <a:off x="2151380" y="4659630"/>
            <a:ext cx="4686935" cy="306705"/>
          </a:xfrm>
          <a:prstGeom prst="rect">
            <a:avLst/>
          </a:prstGeom>
          <a:noFill/>
        </p:spPr>
        <p:txBody>
          <a:bodyPr wrap="square" rtlCol="0" anchor="t">
            <a:spAutoFit/>
          </a:bodyPr>
          <a:p>
            <a:pPr algn="ctr"/>
            <a:r>
              <a:rPr lang="zh-CN" altLang="en-US" sz="1400">
                <a:latin typeface="微软雅黑" panose="020B0503020204020204" pitchFamily="34" charset="-122"/>
                <a:ea typeface="微软雅黑" panose="020B0503020204020204" pitchFamily="34" charset="-122"/>
                <a:cs typeface="微软雅黑" panose="020B0503020204020204" pitchFamily="34" charset="-122"/>
              </a:rPr>
              <a:t>图</a:t>
            </a:r>
            <a:r>
              <a:rPr lang="zh-CN" altLang="en-US" sz="1400">
                <a:sym typeface="+mn-ea"/>
              </a:rPr>
              <a:t>4-3-1-</a:t>
            </a:r>
            <a:r>
              <a:rPr lang="en-US" altLang="zh-CN" sz="1400">
                <a:sym typeface="+mn-ea"/>
              </a:rPr>
              <a:t>23</a:t>
            </a:r>
            <a:endPar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 name="图片 1"/>
          <p:cNvPicPr>
            <a:picLocks noChangeAspect="1"/>
          </p:cNvPicPr>
          <p:nvPr/>
        </p:nvPicPr>
        <p:blipFill>
          <a:blip r:embed="rId1"/>
          <a:stretch>
            <a:fillRect/>
          </a:stretch>
        </p:blipFill>
        <p:spPr>
          <a:xfrm>
            <a:off x="880745" y="2160270"/>
            <a:ext cx="7300595" cy="2440305"/>
          </a:xfrm>
          <a:prstGeom prst="rect">
            <a:avLst/>
          </a:prstGeom>
          <a:ln>
            <a:solidFill>
              <a:schemeClr val="tx1"/>
            </a:solidFill>
          </a:ln>
        </p:spPr>
      </p:pic>
    </p:spTree>
  </p:cSld>
  <p:clrMapOvr>
    <a:masterClrMapping/>
  </p:clrMapOvr>
  <p:transition spd="slow" advTm="0">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五边形 2"/>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TextBox 5"/>
          <p:cNvSpPr txBox="1"/>
          <p:nvPr/>
        </p:nvSpPr>
        <p:spPr>
          <a:xfrm>
            <a:off x="417989" y="209173"/>
            <a:ext cx="1706880" cy="398780"/>
          </a:xfrm>
          <a:prstGeom prst="rect">
            <a:avLst/>
          </a:prstGeom>
          <a:noFill/>
        </p:spPr>
        <p:txBody>
          <a:bodyPr wrap="none" rtlCol="0">
            <a:spAutoFit/>
          </a:bodyPr>
          <a:lstStyle/>
          <a:p>
            <a:pPr algn="l"/>
            <a:r>
              <a:rPr sz="2000" b="1" dirty="0" smtClean="0">
                <a:solidFill>
                  <a:schemeClr val="tx1">
                    <a:lumMod val="95000"/>
                    <a:lumOff val="5000"/>
                  </a:schemeClr>
                </a:solidFill>
                <a:cs typeface="+mn-ea"/>
                <a:sym typeface="+mn-lt"/>
              </a:rPr>
              <a:t>接口授权设置</a:t>
            </a:r>
            <a:endParaRPr sz="2000" b="1" dirty="0" smtClean="0">
              <a:solidFill>
                <a:schemeClr val="tx1">
                  <a:lumMod val="95000"/>
                  <a:lumOff val="5000"/>
                </a:schemeClr>
              </a:solidFill>
              <a:cs typeface="+mn-ea"/>
              <a:sym typeface="+mn-lt"/>
            </a:endParaRPr>
          </a:p>
        </p:txBody>
      </p:sp>
      <p:sp>
        <p:nvSpPr>
          <p:cNvPr id="5" name="文本框 4"/>
          <p:cNvSpPr txBox="1"/>
          <p:nvPr/>
        </p:nvSpPr>
        <p:spPr>
          <a:xfrm>
            <a:off x="683895" y="771525"/>
            <a:ext cx="7621905" cy="1296670"/>
          </a:xfrm>
          <a:prstGeom prst="rect">
            <a:avLst/>
          </a:prstGeom>
          <a:noFill/>
        </p:spPr>
        <p:txBody>
          <a:bodyPr wrap="square" rtlCol="0" anchor="t">
            <a:spAutoFit/>
          </a:bodyPr>
          <a:p>
            <a:pPr fontAlgn="auto" latinLnBrk="1">
              <a:lnSpc>
                <a:spcPct val="140000"/>
              </a:lnSpc>
            </a:pPr>
            <a:r>
              <a:rPr lang="zh-CN" altLang="en-US" sz="1400"/>
              <a:t>4．Basic Auth：请求URL：https://postman-echo.com/basic-auth；请求方式：GET；授权账号：用户名=postman，密码=password；授权协议：Basic auth。</a:t>
            </a:r>
            <a:endParaRPr lang="zh-CN" altLang="en-US" sz="1400"/>
          </a:p>
          <a:p>
            <a:pPr fontAlgn="auto" latinLnBrk="1">
              <a:lnSpc>
                <a:spcPct val="140000"/>
              </a:lnSpc>
            </a:pPr>
            <a:r>
              <a:rPr lang="zh-CN" altLang="en-US" sz="1400"/>
              <a:t>（1）未经授权，直接请求：如果不输入用户名密码，直接使用GET请求，则会返回提示，如图4-3-1-24所示。</a:t>
            </a:r>
            <a:r>
              <a:rPr lang="en-US" altLang="zh-CN" sz="1400"/>
              <a:t> </a:t>
            </a:r>
            <a:endParaRPr lang="en-US" altLang="zh-CN" sz="1400"/>
          </a:p>
        </p:txBody>
      </p:sp>
      <p:sp>
        <p:nvSpPr>
          <p:cNvPr id="6" name="文本框 5"/>
          <p:cNvSpPr txBox="1"/>
          <p:nvPr/>
        </p:nvSpPr>
        <p:spPr>
          <a:xfrm>
            <a:off x="2151380" y="4659630"/>
            <a:ext cx="4686935" cy="306705"/>
          </a:xfrm>
          <a:prstGeom prst="rect">
            <a:avLst/>
          </a:prstGeom>
          <a:noFill/>
        </p:spPr>
        <p:txBody>
          <a:bodyPr wrap="square" rtlCol="0" anchor="t">
            <a:spAutoFit/>
          </a:bodyPr>
          <a:p>
            <a:pPr algn="ctr"/>
            <a:r>
              <a:rPr lang="zh-CN" altLang="en-US" sz="1400">
                <a:latin typeface="微软雅黑" panose="020B0503020204020204" pitchFamily="34" charset="-122"/>
                <a:ea typeface="微软雅黑" panose="020B0503020204020204" pitchFamily="34" charset="-122"/>
                <a:cs typeface="微软雅黑" panose="020B0503020204020204" pitchFamily="34" charset="-122"/>
              </a:rPr>
              <a:t>图</a:t>
            </a:r>
            <a:r>
              <a:rPr lang="zh-CN" altLang="en-US" sz="1400">
                <a:sym typeface="+mn-ea"/>
              </a:rPr>
              <a:t>4-3-1-</a:t>
            </a:r>
            <a:r>
              <a:rPr lang="en-US" altLang="zh-CN" sz="1400">
                <a:sym typeface="+mn-ea"/>
              </a:rPr>
              <a:t>24</a:t>
            </a:r>
            <a:endPar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7" name="图片 6"/>
          <p:cNvPicPr>
            <a:picLocks noChangeAspect="1"/>
          </p:cNvPicPr>
          <p:nvPr/>
        </p:nvPicPr>
        <p:blipFill>
          <a:blip r:embed="rId1"/>
          <a:stretch>
            <a:fillRect/>
          </a:stretch>
        </p:blipFill>
        <p:spPr>
          <a:xfrm>
            <a:off x="931545" y="2403475"/>
            <a:ext cx="7159625" cy="2204720"/>
          </a:xfrm>
          <a:prstGeom prst="rect">
            <a:avLst/>
          </a:prstGeom>
          <a:ln>
            <a:solidFill>
              <a:schemeClr val="tx1"/>
            </a:solidFill>
          </a:ln>
        </p:spPr>
      </p:pic>
    </p:spTree>
  </p:cSld>
  <p:clrMapOvr>
    <a:masterClrMapping/>
  </p:clrMapOvr>
  <p:transition spd="slow" advTm="0">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五边形 2"/>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TextBox 5"/>
          <p:cNvSpPr txBox="1"/>
          <p:nvPr/>
        </p:nvSpPr>
        <p:spPr>
          <a:xfrm>
            <a:off x="417989" y="209173"/>
            <a:ext cx="1706880" cy="398780"/>
          </a:xfrm>
          <a:prstGeom prst="rect">
            <a:avLst/>
          </a:prstGeom>
          <a:noFill/>
        </p:spPr>
        <p:txBody>
          <a:bodyPr wrap="none" rtlCol="0">
            <a:spAutoFit/>
          </a:bodyPr>
          <a:lstStyle/>
          <a:p>
            <a:pPr algn="l"/>
            <a:r>
              <a:rPr sz="2000" b="1" dirty="0" smtClean="0">
                <a:solidFill>
                  <a:schemeClr val="tx1">
                    <a:lumMod val="95000"/>
                    <a:lumOff val="5000"/>
                  </a:schemeClr>
                </a:solidFill>
                <a:cs typeface="+mn-ea"/>
                <a:sym typeface="+mn-lt"/>
              </a:rPr>
              <a:t>接口授权设置</a:t>
            </a:r>
            <a:endParaRPr sz="2000" b="1" dirty="0" smtClean="0">
              <a:solidFill>
                <a:schemeClr val="tx1">
                  <a:lumMod val="95000"/>
                  <a:lumOff val="5000"/>
                </a:schemeClr>
              </a:solidFill>
              <a:cs typeface="+mn-ea"/>
              <a:sym typeface="+mn-lt"/>
            </a:endParaRPr>
          </a:p>
        </p:txBody>
      </p:sp>
      <p:sp>
        <p:nvSpPr>
          <p:cNvPr id="5" name="文本框 4"/>
          <p:cNvSpPr txBox="1"/>
          <p:nvPr/>
        </p:nvSpPr>
        <p:spPr>
          <a:xfrm>
            <a:off x="683895" y="771525"/>
            <a:ext cx="7621905" cy="694055"/>
          </a:xfrm>
          <a:prstGeom prst="rect">
            <a:avLst/>
          </a:prstGeom>
          <a:noFill/>
        </p:spPr>
        <p:txBody>
          <a:bodyPr wrap="square" rtlCol="0" anchor="t">
            <a:spAutoFit/>
          </a:bodyPr>
          <a:p>
            <a:pPr fontAlgn="auto" latinLnBrk="1">
              <a:lnSpc>
                <a:spcPct val="140000"/>
              </a:lnSpc>
            </a:pPr>
            <a:r>
              <a:rPr lang="zh-CN" altLang="en-US" sz="1400"/>
              <a:t>（2）正确授权，再作请求。</a:t>
            </a:r>
            <a:endParaRPr lang="zh-CN" altLang="en-US" sz="1400"/>
          </a:p>
          <a:p>
            <a:pPr fontAlgn="auto" latinLnBrk="1">
              <a:lnSpc>
                <a:spcPct val="140000"/>
              </a:lnSpc>
            </a:pPr>
            <a:r>
              <a:rPr lang="zh-CN" altLang="en-US" sz="1400"/>
              <a:t>输入用户名和密码，选择Basic auth授权类型，则返回图4-3-1-25所示结果。</a:t>
            </a:r>
            <a:endParaRPr lang="zh-CN" altLang="en-US" sz="1400"/>
          </a:p>
        </p:txBody>
      </p:sp>
      <p:sp>
        <p:nvSpPr>
          <p:cNvPr id="6" name="文本框 5"/>
          <p:cNvSpPr txBox="1"/>
          <p:nvPr/>
        </p:nvSpPr>
        <p:spPr>
          <a:xfrm>
            <a:off x="2151380" y="4659630"/>
            <a:ext cx="4686935" cy="306705"/>
          </a:xfrm>
          <a:prstGeom prst="rect">
            <a:avLst/>
          </a:prstGeom>
          <a:noFill/>
        </p:spPr>
        <p:txBody>
          <a:bodyPr wrap="square" rtlCol="0" anchor="t">
            <a:spAutoFit/>
          </a:bodyPr>
          <a:p>
            <a:pPr algn="ctr"/>
            <a:r>
              <a:rPr lang="zh-CN" altLang="en-US" sz="1400">
                <a:latin typeface="微软雅黑" panose="020B0503020204020204" pitchFamily="34" charset="-122"/>
                <a:ea typeface="微软雅黑" panose="020B0503020204020204" pitchFamily="34" charset="-122"/>
                <a:cs typeface="微软雅黑" panose="020B0503020204020204" pitchFamily="34" charset="-122"/>
              </a:rPr>
              <a:t>图</a:t>
            </a:r>
            <a:r>
              <a:rPr lang="zh-CN" altLang="en-US" sz="1400">
                <a:sym typeface="+mn-ea"/>
              </a:rPr>
              <a:t>4-3-1-</a:t>
            </a:r>
            <a:r>
              <a:rPr lang="en-US" altLang="zh-CN" sz="1400">
                <a:sym typeface="+mn-ea"/>
              </a:rPr>
              <a:t>25</a:t>
            </a:r>
            <a:endPar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 name="图片 1"/>
          <p:cNvPicPr>
            <a:picLocks noChangeAspect="1"/>
          </p:cNvPicPr>
          <p:nvPr/>
        </p:nvPicPr>
        <p:blipFill>
          <a:blip r:embed="rId1"/>
          <a:stretch>
            <a:fillRect/>
          </a:stretch>
        </p:blipFill>
        <p:spPr>
          <a:xfrm>
            <a:off x="467360" y="1629410"/>
            <a:ext cx="8293100" cy="2963545"/>
          </a:xfrm>
          <a:prstGeom prst="rect">
            <a:avLst/>
          </a:prstGeom>
          <a:ln>
            <a:solidFill>
              <a:schemeClr val="tx1"/>
            </a:solidFill>
          </a:ln>
        </p:spPr>
      </p:pic>
    </p:spTree>
  </p:cSld>
  <p:clrMapOvr>
    <a:masterClrMapping/>
  </p:clrMapOvr>
  <p:transition spd="slow" advTm="0">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五边形 2"/>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TextBox 5"/>
          <p:cNvSpPr txBox="1"/>
          <p:nvPr/>
        </p:nvSpPr>
        <p:spPr>
          <a:xfrm>
            <a:off x="417989" y="209173"/>
            <a:ext cx="1706880" cy="398780"/>
          </a:xfrm>
          <a:prstGeom prst="rect">
            <a:avLst/>
          </a:prstGeom>
          <a:noFill/>
        </p:spPr>
        <p:txBody>
          <a:bodyPr wrap="none" rtlCol="0">
            <a:spAutoFit/>
          </a:bodyPr>
          <a:lstStyle/>
          <a:p>
            <a:pPr algn="l"/>
            <a:r>
              <a:rPr sz="2000" b="1" dirty="0" smtClean="0">
                <a:solidFill>
                  <a:schemeClr val="tx1">
                    <a:lumMod val="95000"/>
                    <a:lumOff val="5000"/>
                  </a:schemeClr>
                </a:solidFill>
                <a:cs typeface="+mn-ea"/>
                <a:sym typeface="+mn-lt"/>
              </a:rPr>
              <a:t>接口授权设置</a:t>
            </a:r>
            <a:endParaRPr sz="2000" b="1" dirty="0" smtClean="0">
              <a:solidFill>
                <a:schemeClr val="tx1">
                  <a:lumMod val="95000"/>
                  <a:lumOff val="5000"/>
                </a:schemeClr>
              </a:solidFill>
              <a:cs typeface="+mn-ea"/>
              <a:sym typeface="+mn-lt"/>
            </a:endParaRPr>
          </a:p>
        </p:txBody>
      </p:sp>
      <p:sp>
        <p:nvSpPr>
          <p:cNvPr id="5" name="文本框 4"/>
          <p:cNvSpPr txBox="1"/>
          <p:nvPr/>
        </p:nvSpPr>
        <p:spPr>
          <a:xfrm>
            <a:off x="683895" y="771525"/>
            <a:ext cx="7621905" cy="1598295"/>
          </a:xfrm>
          <a:prstGeom prst="rect">
            <a:avLst/>
          </a:prstGeom>
          <a:noFill/>
        </p:spPr>
        <p:txBody>
          <a:bodyPr wrap="square" rtlCol="0" anchor="t">
            <a:spAutoFit/>
          </a:bodyPr>
          <a:p>
            <a:pPr fontAlgn="auto" latinLnBrk="1">
              <a:lnSpc>
                <a:spcPct val="140000"/>
              </a:lnSpc>
            </a:pPr>
            <a:r>
              <a:rPr lang="zh-CN" altLang="en-US" sz="1400"/>
              <a:t>5．Digest Auth：请求URL：https://postman-echo.com/digest-auth；请求方式：GET；摘要配置信息如下：用户名/密码：同Basic Auth（用户名=postman，密码=password）。Digest username="postman",real="Users",nonce="nilLiL0037PRthofMdCLmuFsnEtHlleu",uri="/digest-auth",response="254679099562cf07df9b6f5d8d15db44",opaque=""。将以上配置信息中的对应必填参数填写到Digest Auth认证输入界面，然后单击Send按钮即可，如图4-3-1-26所示。</a:t>
            </a:r>
            <a:endParaRPr lang="zh-CN" altLang="en-US" sz="1400"/>
          </a:p>
        </p:txBody>
      </p:sp>
      <p:sp>
        <p:nvSpPr>
          <p:cNvPr id="6" name="文本框 5"/>
          <p:cNvSpPr txBox="1"/>
          <p:nvPr/>
        </p:nvSpPr>
        <p:spPr>
          <a:xfrm>
            <a:off x="2151380" y="4659630"/>
            <a:ext cx="4686935" cy="306705"/>
          </a:xfrm>
          <a:prstGeom prst="rect">
            <a:avLst/>
          </a:prstGeom>
          <a:noFill/>
        </p:spPr>
        <p:txBody>
          <a:bodyPr wrap="square" rtlCol="0" anchor="t">
            <a:spAutoFit/>
          </a:bodyPr>
          <a:p>
            <a:pPr algn="ctr"/>
            <a:r>
              <a:rPr lang="zh-CN" altLang="en-US" sz="1400">
                <a:latin typeface="微软雅黑" panose="020B0503020204020204" pitchFamily="34" charset="-122"/>
                <a:ea typeface="微软雅黑" panose="020B0503020204020204" pitchFamily="34" charset="-122"/>
                <a:cs typeface="微软雅黑" panose="020B0503020204020204" pitchFamily="34" charset="-122"/>
              </a:rPr>
              <a:t>图</a:t>
            </a:r>
            <a:r>
              <a:rPr lang="zh-CN" altLang="en-US" sz="1400">
                <a:sym typeface="+mn-ea"/>
              </a:rPr>
              <a:t>4-3-1-</a:t>
            </a:r>
            <a:r>
              <a:rPr lang="en-US" altLang="zh-CN" sz="1400">
                <a:sym typeface="+mn-ea"/>
              </a:rPr>
              <a:t>26</a:t>
            </a:r>
            <a:endPar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7" name="图片 6"/>
          <p:cNvPicPr>
            <a:picLocks noChangeAspect="1"/>
          </p:cNvPicPr>
          <p:nvPr/>
        </p:nvPicPr>
        <p:blipFill>
          <a:blip r:embed="rId1"/>
          <a:stretch>
            <a:fillRect/>
          </a:stretch>
        </p:blipFill>
        <p:spPr>
          <a:xfrm>
            <a:off x="2699385" y="2426970"/>
            <a:ext cx="3752215" cy="2229485"/>
          </a:xfrm>
          <a:prstGeom prst="rect">
            <a:avLst/>
          </a:prstGeom>
          <a:ln>
            <a:solidFill>
              <a:schemeClr val="tx1"/>
            </a:solidFill>
          </a:ln>
        </p:spPr>
      </p:pic>
    </p:spTree>
  </p:cSld>
  <p:clrMapOvr>
    <a:masterClrMapping/>
  </p:clrMapOvr>
  <p:transition spd="slow" advTm="0">
    <p:pull/>
  </p:transition>
</p:sld>
</file>

<file path=ppt/theme/theme1.xml><?xml version="1.0" encoding="utf-8"?>
<a:theme xmlns:a="http://schemas.openxmlformats.org/drawingml/2006/main" name="Office 主题​​">
  <a:themeElements>
    <a:clrScheme name="蓝色">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5zzyynfb">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1331</Words>
  <Application>WPS 演示</Application>
  <PresentationFormat>全屏显示(16:9)</PresentationFormat>
  <Paragraphs>79</Paragraphs>
  <Slides>13</Slides>
  <Notes>9</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13</vt:i4>
      </vt:variant>
    </vt:vector>
  </HeadingPairs>
  <TitlesOfParts>
    <vt:vector size="20" baseType="lpstr">
      <vt:lpstr>Arial</vt:lpstr>
      <vt:lpstr>宋体</vt:lpstr>
      <vt:lpstr>Wingdings</vt:lpstr>
      <vt:lpstr>微软雅黑</vt:lpstr>
      <vt:lpstr>Arial Unicode MS</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787</dc:title>
  <dc:creator>lenovo</dc:creator>
  <cp:lastModifiedBy>行止</cp:lastModifiedBy>
  <cp:revision>174</cp:revision>
  <dcterms:created xsi:type="dcterms:W3CDTF">2015-01-08T06:32:00Z</dcterms:created>
  <dcterms:modified xsi:type="dcterms:W3CDTF">2022-02-16T06:50:38Z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33E75ED37F074642BC6D8B12631F29CF</vt:lpwstr>
  </property>
  <property fmtid="{D5CDD505-2E9C-101B-9397-08002B2CF9AE}" pid="3" name="KSOProductBuildVer">
    <vt:lpwstr>2052-11.1.0.11294</vt:lpwstr>
  </property>
</Properties>
</file>