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34" r:id="rId5"/>
    <p:sldId id="535" r:id="rId6"/>
    <p:sldId id="536" r:id="rId7"/>
    <p:sldId id="537" r:id="rId8"/>
    <p:sldId id="538" r:id="rId9"/>
    <p:sldId id="539" r:id="rId10"/>
    <p:sldId id="540" r:id="rId11"/>
    <p:sldId id="541" r:id="rId12"/>
    <p:sldId id="542" r:id="rId13"/>
    <p:sldId id="552" r:id="rId14"/>
    <p:sldId id="553" r:id="rId15"/>
    <p:sldId id="554" r:id="rId16"/>
    <p:sldId id="555" r:id="rId17"/>
    <p:sldId id="556" r:id="rId18"/>
    <p:sldId id="558" r:id="rId19"/>
    <p:sldId id="561" r:id="rId20"/>
    <p:sldId id="559" r:id="rId21"/>
    <p:sldId id="543" r:id="rId22"/>
    <p:sldId id="544" r:id="rId23"/>
    <p:sldId id="545" r:id="rId24"/>
    <p:sldId id="546" r:id="rId25"/>
    <p:sldId id="547" r:id="rId26"/>
    <p:sldId id="548" r:id="rId27"/>
    <p:sldId id="549" r:id="rId28"/>
    <p:sldId id="550" r:id="rId29"/>
    <p:sldId id="562" r:id="rId30"/>
    <p:sldId id="563" r:id="rId31"/>
    <p:sldId id="564" r:id="rId32"/>
    <p:sldId id="565" r:id="rId33"/>
    <p:sldId id="293" r:id="rId34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38"/>
    </p:embeddedFont>
    <p:embeddedFont>
      <p:font typeface="Calibri" panose="020F0502020204030204" charset="0"/>
      <p:regular r:id="rId39"/>
      <p:bold r:id="rId40"/>
      <p:italic r:id="rId41"/>
      <p:boldItalic r:id="rId4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font" Target="fonts/font5.fntdata"/><Relationship Id="rId41" Type="http://schemas.openxmlformats.org/officeDocument/2006/relationships/font" Target="fonts/font4.fntdata"/><Relationship Id="rId40" Type="http://schemas.openxmlformats.org/officeDocument/2006/relationships/font" Target="fonts/font3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2.fntdata"/><Relationship Id="rId38" Type="http://schemas.openxmlformats.org/officeDocument/2006/relationships/font" Target="fonts/font1.fntdata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016000" y="3291840"/>
            <a:ext cx="7112000" cy="1132205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性能测试结果分析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3.1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基于 JMeter 结果分析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Min：请求的最小响应时间，单位为毫秒。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Max：请求的最大响应时间，单位为毫秒。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Error%：出错率=错误的请求的数量/请求总数。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Throughput：吞吐量（TPS）。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Received KB/sec：每秒接收的数据包流量，单位是千字节。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Sent KB/sec：每秒发送的数据包流量，单位是千字节。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监听器</a:t>
            </a:r>
            <a:r>
              <a:rPr lang="en-US" b="1"/>
              <a:t>-聚合报告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如果安装了jpgc-Standard Set、PerfMon（Servers Performance Monitoring）插件，就可以使用一些开源的监听器，如Transactions per Second、Response Times Over Time、PerfMon Metrics Collector等。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开源监听器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要使用该监听器，必须先在JMeter Plugins Manager中安装jpgc-Standard Set插件。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Transactions per Second：每秒事务数，即TPS。X坐标是测试执行持续时间，Y坐标是当前时刻事务数，支持结果保存到文件。多个请求运行时，如果不想显示其中的一个事务，可以在Rows Tab中进行勾选。图表的刷新频率、线形、颜色、宽度、取样点数量可以在Settings中进行设置。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开源监听器</a:t>
            </a:r>
            <a:r>
              <a:rPr lang="en-US" b="1"/>
              <a:t>-Transactions per Second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开源监听器</a:t>
            </a:r>
            <a:r>
              <a:rPr lang="en-US" b="1"/>
              <a:t>-Transactions per Second</a:t>
            </a:r>
            <a:endParaRPr lang="en-US" b="1"/>
          </a:p>
        </p:txBody>
      </p:sp>
      <p:pic>
        <p:nvPicPr>
          <p:cNvPr id="-2147481777" name="图片 -21474817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1915" y="1348105"/>
            <a:ext cx="6440170" cy="362077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要使用该监听器，必须先在JMeter Plugins Manager中安装jpgc-Standard Set插件。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Response Times Over Time：响应时间过程图，X坐标是测试执行持续时间，Y坐标是事务响应时间。多个请求运行时，如果不想显示其中的一个事务，可以在Rows Tab中进行勾选。图表的刷新频率、线形、颜色、宽度、取样点数量可以在Settings中进行设置。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开源监听器</a:t>
            </a:r>
            <a:r>
              <a:rPr lang="en-US" b="1"/>
              <a:t>-Response Times Over Time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开源监听器</a:t>
            </a:r>
            <a:r>
              <a:rPr lang="en-US" b="1"/>
              <a:t>-Response Times Over Time</a:t>
            </a:r>
            <a:endParaRPr lang="en-US" b="1"/>
          </a:p>
        </p:txBody>
      </p:sp>
      <p:pic>
        <p:nvPicPr>
          <p:cNvPr id="-2147481776" name="图片 -214748177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3510" y="1348105"/>
            <a:ext cx="6316980" cy="355155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要使用该监听器，必须先在JMeter Plugins Manager中安装PerFMon（Servers Performance Monitoring）插件。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PerfMon Metrics Collector：性能指标收集器，可以监控服务器的CPU、内存、磁盘、网络等相关资源。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要成功地监听服务器，必须在被监控的服务器上安装ServerAgent。下载ServerAgent压缩包，解压到要监控的服务器上。解压之后，双击ServerAgent.bat（Windows）/ ServerAgent.sh（Linux），启动监控，默认端口是4444。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开源监听器</a:t>
            </a:r>
            <a:r>
              <a:rPr lang="en-US" b="1"/>
              <a:t>-PerfMon Metrics Collector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在JMeter测试计划中添加监听器PerfMon Metrics Collector。在Servers to Monitor表格中添加被监控的机器信息及监控项。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添加完毕之后，运行测试计划，在PerfMon Metrics Collector中可以看到监控数据。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开源监听器</a:t>
            </a:r>
            <a:r>
              <a:rPr lang="en-US" b="1"/>
              <a:t>-PerfMon Metrics Collector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开源监听器</a:t>
            </a:r>
            <a:r>
              <a:rPr lang="en-US" b="1"/>
              <a:t>-PerfMon Metrics Collector</a:t>
            </a:r>
            <a:endParaRPr lang="en-US" b="1"/>
          </a:p>
        </p:txBody>
      </p:sp>
      <p:pic>
        <p:nvPicPr>
          <p:cNvPr id="-2147481775" name="图片 -21474817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7170" y="1348105"/>
            <a:ext cx="6170295" cy="34690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使用非GUI模式运行脚本时，会设置测试报告的生成地址，在设置的测试报告地址目录下，会看到content、index.html等文件，如图所示。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Dashboard</a:t>
            </a:r>
            <a:endParaRPr b="1"/>
          </a:p>
        </p:txBody>
      </p:sp>
      <p:pic>
        <p:nvPicPr>
          <p:cNvPr id="2" name="图片 -21474820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2433320"/>
            <a:ext cx="7077075" cy="119824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Summary Report以表格的形式显示取样器结果，如果不同取样器（不同请求）拥有相同名字，那么在Summary Report中会统计到同一行，所以在给取样器取别名时最好不要取相同的名字。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添加Summary Report：右击测试计划/线程组，选择“添加”→“监听器”→Summary Report命令，在打开的窗口中进行设置，如图所示。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监听器</a:t>
            </a:r>
            <a:r>
              <a:rPr lang="en-US" b="1"/>
              <a:t>-Summary Report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用浏览器打开index.html文件，即打开运行结果报告，如图所示。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Dashboard</a:t>
            </a:r>
            <a:endParaRPr b="1"/>
          </a:p>
        </p:txBody>
      </p:sp>
      <p:pic>
        <p:nvPicPr>
          <p:cNvPr id="2" name="图片 -2147482061" descr="report_apdex_and_summar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540" y="1779905"/>
            <a:ext cx="5163185" cy="30994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APDEX：应用程序性能指数表，用于基于容忍和满足阈值的可配置值为每个事务计算APDEX；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Requests Summary：请求摘要图，显示成功和失败请求（不考虑事务控制器样本结果）百分比；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Statistics：提供每个事务的所有指标的摘要，包括三个可配置的百分位数，如图所示。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Dashboard</a:t>
            </a:r>
            <a:r>
              <a:rPr lang="en-US" b="1"/>
              <a:t>-Dashboard</a:t>
            </a:r>
            <a:endParaRPr lang="en-US" b="1"/>
          </a:p>
        </p:txBody>
      </p:sp>
      <p:pic>
        <p:nvPicPr>
          <p:cNvPr id="2" name="图片 -2147482060" descr="report_statistic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960" y="3147695"/>
            <a:ext cx="7243445" cy="171196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Errors：所有错误及其在总请求中所占比例的摘要，如图所示。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Dashboard</a:t>
            </a:r>
            <a:r>
              <a:rPr lang="en-US" b="1"/>
              <a:t>-Dashboard</a:t>
            </a:r>
            <a:endParaRPr lang="en-US" b="1"/>
          </a:p>
        </p:txBody>
      </p:sp>
      <p:pic>
        <p:nvPicPr>
          <p:cNvPr id="2" name="图片 -2147482056" descr="report_error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" y="1995805"/>
            <a:ext cx="6995160" cy="23679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Top 5</a:t>
            </a:r>
            <a:r>
              <a:rPr lang="en-US" sz="1400">
                <a:sym typeface="+mn-ea"/>
              </a:rPr>
              <a:t> </a:t>
            </a:r>
            <a:r>
              <a:rPr sz="1400">
                <a:sym typeface="+mn-ea"/>
              </a:rPr>
              <a:t>Errorssampler：每个采样器（默认情况下不包括事务控制器）提供前五个错误，如图所示。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Dashboard</a:t>
            </a:r>
            <a:r>
              <a:rPr lang="en-US" b="1"/>
              <a:t>-Dashboard</a:t>
            </a:r>
            <a:endParaRPr lang="en-US" b="1"/>
          </a:p>
        </p:txBody>
      </p:sp>
      <p:pic>
        <p:nvPicPr>
          <p:cNvPr id="2" name="图片 -2147482055" descr="top_5_errors_by_sampl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0325" y="2139950"/>
            <a:ext cx="6483350" cy="20472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Charts菜单下有三个子菜单，分别是Over Time、Throughput、Response Times。每个子菜单下有多个指标数据的图表，如图所示。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Dashboard</a:t>
            </a:r>
            <a:r>
              <a:rPr lang="en-US" b="1"/>
              <a:t>-Charts</a:t>
            </a:r>
            <a:endParaRPr lang="en-US" b="1"/>
          </a:p>
        </p:txBody>
      </p:sp>
      <p:pic>
        <p:nvPicPr>
          <p:cNvPr id="2" name="图片 -214748186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6700" y="1995805"/>
            <a:ext cx="6069965" cy="28073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运行添加岗位测试计划，添加Summary Report，查看运行结果，如图所示。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实例1</a:t>
            </a:r>
            <a:endParaRPr b="1"/>
          </a:p>
        </p:txBody>
      </p:sp>
      <p:pic>
        <p:nvPicPr>
          <p:cNvPr id="2" name="图片 -21474818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8965" y="1851660"/>
            <a:ext cx="5386070" cy="302768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运行添加岗位测试计划，添加聚合报告，查看运行结果，如图所示。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实例</a:t>
            </a:r>
            <a:r>
              <a:rPr lang="en-US" b="1"/>
              <a:t>2</a:t>
            </a:r>
            <a:endParaRPr lang="en-US" b="1"/>
          </a:p>
        </p:txBody>
      </p:sp>
      <p:pic>
        <p:nvPicPr>
          <p:cNvPr id="2" name="图片 -21474818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1779905"/>
            <a:ext cx="5490210" cy="30867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添加Transactions per Second、Response Times Over Time、PerfMon Metrics Collector（监控负载机localhost），运行添加岗位测试计划，查看结果，如图所示。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实例</a:t>
            </a:r>
            <a:r>
              <a:rPr lang="en-US" b="1"/>
              <a:t>3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实例</a:t>
            </a:r>
            <a:r>
              <a:rPr lang="en-US" b="1"/>
              <a:t>3</a:t>
            </a:r>
            <a:endParaRPr lang="en-US" b="1"/>
          </a:p>
        </p:txBody>
      </p:sp>
      <p:pic>
        <p:nvPicPr>
          <p:cNvPr id="-2147481577" name="图片 -21474815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1618" y="1275715"/>
            <a:ext cx="6120000" cy="3661852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实例</a:t>
            </a:r>
            <a:r>
              <a:rPr lang="en-US" b="1"/>
              <a:t>3</a:t>
            </a:r>
            <a:endParaRPr lang="en-US" b="1"/>
          </a:p>
        </p:txBody>
      </p:sp>
      <p:pic>
        <p:nvPicPr>
          <p:cNvPr id="-2147481576" name="图片 -214748157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1618" y="1275715"/>
            <a:ext cx="6120000" cy="366185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监听器</a:t>
            </a:r>
            <a:r>
              <a:rPr lang="en-US" b="1"/>
              <a:t>-Summary Report</a:t>
            </a:r>
            <a:endParaRPr lang="en-US" b="1"/>
          </a:p>
        </p:txBody>
      </p:sp>
      <p:pic>
        <p:nvPicPr>
          <p:cNvPr id="2" name="图片 -21474820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2422525"/>
            <a:ext cx="3100070" cy="134429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-21474818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65" y="1635760"/>
            <a:ext cx="5189855" cy="29178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实例</a:t>
            </a:r>
            <a:r>
              <a:rPr lang="en-US" b="1"/>
              <a:t>3</a:t>
            </a:r>
            <a:endParaRPr lang="en-US" b="1"/>
          </a:p>
        </p:txBody>
      </p:sp>
      <p:pic>
        <p:nvPicPr>
          <p:cNvPr id="-2147481575" name="图片 -21474815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1618" y="1275715"/>
            <a:ext cx="6120000" cy="366185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364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页面元素：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名称：可以随意设置，最好有业务意义。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注释：可以随意设置，可以为空。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文件名：可以通过浏览，选择一个文件，这样在执行的过程中，会将所有的信息输出到文件。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Log/Display：配置输出到文件的内容。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■　Only:仅日志错误：表示只输出报错的日志信息；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■　Only:Successes：表示只输出正常响应的日志信息；两个都不勾选，表示输出所有</a:t>
            </a: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的信息；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■　Configure：设置结果属性，即保存哪些结果字段到文件。一般保存必要的字段信息</a:t>
            </a: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即可，保存的过多，对负载机的I/O会产生影响。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监听器</a:t>
            </a:r>
            <a:r>
              <a:rPr lang="en-US" b="1"/>
              <a:t>-Summary Report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364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Label：取样器别名（包括事务名）。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#Samples：取样器运行次数。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Average：请求（事务）的平均响应时间，单位为毫秒。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Min：请求的最小响应时间，单位为毫秒。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Max：请求的最大响应时间，单位为毫秒。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Std. Dev.：响应时间的标准偏差。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Error %：出错率。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Throughput：吞吐量（TPS）。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Received KB/sec：每秒接收的数据包流量，单位是千字节。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Sent KB/sec：每秒发送的数据包流量，单位是千字节。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Avg. Bytes：平均数据流量，单位是字节。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监听器</a:t>
            </a:r>
            <a:r>
              <a:rPr lang="en-US" b="1"/>
              <a:t>-Summary Report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在JMeter做测试的过程中，使用最多的监听器就是聚合报告（Aggregate Report）。聚合报告也是以表格的形式显示取样器结果。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添加聚合报告：右击测试计划/线程组，选择“添加”→“监听器”→“聚合报告”命令，在打开的窗口中进行设置，如图所示。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监听器</a:t>
            </a:r>
            <a:r>
              <a:rPr lang="en-US" b="1"/>
              <a:t>-聚合报告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监听器</a:t>
            </a:r>
            <a:r>
              <a:rPr lang="en-US" b="1"/>
              <a:t>-聚合报告</a:t>
            </a:r>
            <a:endParaRPr lang="en-US" b="1"/>
          </a:p>
        </p:txBody>
      </p:sp>
      <p:pic>
        <p:nvPicPr>
          <p:cNvPr id="2" name="图片 -214748206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2225675"/>
            <a:ext cx="3432175" cy="154686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-21474818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010" y="1491615"/>
            <a:ext cx="5362575" cy="301498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页面元素：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名称：可以随意设置，最好有业务意义。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注释：可以随意设置，可以为空。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文件名：可以通过浏览选择一个文件，这样在执行的过程中，会将所有的信息输出到文件。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Log/Display：配置输出到文件的内容。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■　Only:仅日志错误：表示只输出报错的日志信息；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■　Only:Successes：表示只输出正常响应的日志信息；两个都不勾选，表示输出所有</a:t>
            </a: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的信息；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■　Configure：设置结果属性，即保存哪些结果字段到文件。一般保存必要的字段信息</a:t>
            </a:r>
            <a:r>
              <a:rPr lang="en-US" sz="1400">
                <a:sym typeface="+mn-ea"/>
              </a:rPr>
              <a:t>	</a:t>
            </a:r>
            <a:r>
              <a:rPr sz="1400">
                <a:sym typeface="+mn-ea"/>
              </a:rPr>
              <a:t>即可，保存的过多，对负载机的I/O会产生影响。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监听器</a:t>
            </a:r>
            <a:r>
              <a:rPr lang="en-US" b="1"/>
              <a:t>-聚合报告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665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JMeter 结果分析</a:t>
            </a:r>
            <a:endParaRPr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999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Label：取样器别名（包括事务名）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#Samples：测试的过程中一共发出多少个请求（如果模拟10个用户，每个用户迭代10次，这里就显示100）。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Average：请求（事务）的平均响应时间，单位为毫秒。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Median：中位数，中位数是一组结果中间的时间。50%的请求不超过这个时间；其余的至少花很长时间。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90% Line：90%的请求没有超过这个时间，剩余的请求至少花这么长时间。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95% Line：95%的请求没有超过这个时间，剩余的请求至少花这么长时间。</a:t>
            </a:r>
            <a:endParaRPr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sz="1400">
                <a:sym typeface="+mn-ea"/>
              </a:rPr>
              <a:t>●　99% Line：99%的请求没有超过这个时间，剩余的请求至少花这么长时间。</a:t>
            </a:r>
            <a:endParaRPr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b="1"/>
              <a:t>监听器</a:t>
            </a:r>
            <a:r>
              <a:rPr lang="en-US" b="1"/>
              <a:t>-聚合报告</a:t>
            </a:r>
            <a:endParaRPr 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3943</Words>
  <Application>WPS 演示</Application>
  <PresentationFormat>全屏显示(16:9)</PresentationFormat>
  <Paragraphs>207</Paragraphs>
  <Slides>31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280</cp:revision>
  <dcterms:created xsi:type="dcterms:W3CDTF">2015-01-08T06:32:00Z</dcterms:created>
  <dcterms:modified xsi:type="dcterms:W3CDTF">2022-02-14T07:15:51Z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211133BEA1EF45FFB45680075FD8F5DC</vt:lpwstr>
  </property>
</Properties>
</file>