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
  </p:notesMasterIdLst>
  <p:sldIdLst>
    <p:sldId id="292" r:id="rId3"/>
    <p:sldId id="556" r:id="rId5"/>
    <p:sldId id="587" r:id="rId6"/>
    <p:sldId id="588" r:id="rId7"/>
    <p:sldId id="589" r:id="rId8"/>
    <p:sldId id="590" r:id="rId9"/>
    <p:sldId id="591" r:id="rId10"/>
    <p:sldId id="592" r:id="rId11"/>
    <p:sldId id="593" r:id="rId12"/>
    <p:sldId id="594" r:id="rId13"/>
    <p:sldId id="595" r:id="rId14"/>
    <p:sldId id="293" r:id="rId15"/>
  </p:sldIdLst>
  <p:sldSz cx="9144000" cy="5143500" type="screen16x9"/>
  <p:notesSz cx="6858000" cy="9144000"/>
  <p:embeddedFontLst>
    <p:embeddedFont>
      <p:font typeface="微软雅黑" panose="020B0503020204020204" pitchFamily="34" charset="-122"/>
      <p:regular r:id="rId19"/>
    </p:embeddedFont>
    <p:embeddedFont>
      <p:font typeface="Calibri" panose="020F0502020204030204" charset="0"/>
      <p:regular r:id="rId20"/>
      <p:bold r:id="rId21"/>
      <p:italic r:id="rId22"/>
      <p:boldItalic r:id="rId23"/>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90D8"/>
    <a:srgbClr val="483018"/>
    <a:srgbClr val="C0A878"/>
    <a:srgbClr val="F3DEB8"/>
    <a:srgbClr val="0A9B06"/>
    <a:srgbClr val="E8EFC1"/>
    <a:srgbClr val="307800"/>
    <a:srgbClr val="1E4C7E"/>
    <a:srgbClr val="EAEAEA"/>
    <a:srgbClr val="BA34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47" d="100"/>
          <a:sy n="147" d="100"/>
        </p:scale>
        <p:origin x="486" y="108"/>
      </p:cViewPr>
      <p:guideLst>
        <p:guide orient="horz" pos="1838"/>
        <p:guide pos="2870"/>
      </p:guideLst>
    </p:cSldViewPr>
  </p:slideViewPr>
  <p:notesTextViewPr>
    <p:cViewPr>
      <p:scale>
        <a:sx n="1" d="1"/>
        <a:sy n="1" d="1"/>
      </p:scale>
      <p:origin x="0" y="0"/>
    </p:cViewPr>
  </p:notesTextViewPr>
  <p:sorterViewPr>
    <p:cViewPr>
      <p:scale>
        <a:sx n="58" d="100"/>
        <a:sy n="58"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3" Type="http://schemas.openxmlformats.org/officeDocument/2006/relationships/font" Target="fonts/font5.fntdata"/><Relationship Id="rId22" Type="http://schemas.openxmlformats.org/officeDocument/2006/relationships/font" Target="fonts/font4.fntdata"/><Relationship Id="rId21" Type="http://schemas.openxmlformats.org/officeDocument/2006/relationships/font" Target="fonts/font3.fntdata"/><Relationship Id="rId20" Type="http://schemas.openxmlformats.org/officeDocument/2006/relationships/font" Target="fonts/font2.fntdata"/><Relationship Id="rId2" Type="http://schemas.openxmlformats.org/officeDocument/2006/relationships/theme" Target="theme/theme1.xml"/><Relationship Id="rId19" Type="http://schemas.openxmlformats.org/officeDocument/2006/relationships/font" Target="fonts/font1.fntdata"/><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AD63C5-CED3-4198-ADFC-235C7510EC3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59D69F8-84B8-4848-85BA-EA3E20CCD79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r>
              <a:rPr lang="en-US" altLang="zh-CN">
                <a:solidFill>
                  <a:prstClr val="black"/>
                </a:solidFill>
              </a:rPr>
              <a:t>1</a:t>
            </a:r>
            <a:endParaRPr lang="zh-CN" altLang="en-US">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r>
              <a:rPr lang="en-US" altLang="zh-CN"/>
              <a:t>26</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781"/>
            <a:ext cx="2057400" cy="329088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154781"/>
            <a:ext cx="6019800" cy="329088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仅标题">
    <p:spTree>
      <p:nvGrpSpPr>
        <p:cNvPr id="1" name=""/>
        <p:cNvGrpSpPr/>
        <p:nvPr/>
      </p:nvGrpSpPr>
      <p:grpSpPr>
        <a:xfrm>
          <a:off x="0" y="0"/>
          <a:ext cx="0" cy="0"/>
          <a:chOff x="0" y="0"/>
          <a:chExt cx="0" cy="0"/>
        </a:xfrm>
      </p:grpSpPr>
      <p:sp>
        <p:nvSpPr>
          <p:cNvPr id="4" name="内容占位符 2"/>
          <p:cNvSpPr>
            <a:spLocks noGrp="1"/>
          </p:cNvSpPr>
          <p:nvPr>
            <p:ph sz="quarter" idx="10" hasCustomPrompt="1"/>
          </p:nvPr>
        </p:nvSpPr>
        <p:spPr>
          <a:xfrm>
            <a:off x="539552" y="843558"/>
            <a:ext cx="8064896" cy="3960440"/>
          </a:xfrm>
        </p:spPr>
        <p:txBody>
          <a:bodyPr>
            <a:normAutofit/>
          </a:bodyPr>
          <a:lstStyle>
            <a:lvl1pPr marL="0" indent="0">
              <a:buNone/>
              <a:defRPr sz="1800">
                <a:latin typeface="微软雅黑" panose="020B0503020204020204" pitchFamily="34" charset="-122"/>
                <a:ea typeface="微软雅黑" panose="020B0503020204020204" pitchFamily="34" charset="-122"/>
              </a:defRPr>
            </a:lvl1pPr>
          </a:lstStyle>
          <a:p>
            <a:pPr lvl="0"/>
            <a:r>
              <a:rPr lang="zh-CN" altLang="en-US" dirty="0" smtClean="0"/>
              <a:t>在此输入文字内容</a:t>
            </a:r>
            <a:endParaRPr lang="zh-CN" altLang="en-US" dirty="0"/>
          </a:p>
        </p:txBody>
      </p:sp>
    </p:spTree>
  </p:cSld>
  <p:clrMapOvr>
    <a:masterClrMapping/>
  </p:clrMapOvr>
  <p:transition spd="slow" advTm="0">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5979"/>
            <a:ext cx="8229600" cy="857250"/>
          </a:xfrm>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9746BAEA-2E2F-43C1-8FC5-9FEE3A8DF45C}"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2DB5319-2DBA-4D9A-88B5-78BEDCD93195}"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0"/>
            <a:r>
              <a:rPr lang="zh-CN" altLang="en-US"/>
              <a:t>第二级</a:t>
            </a:r>
            <a:endParaRPr lang="zh-CN" altLang="en-US"/>
          </a:p>
          <a:p>
            <a:pPr lvl="0"/>
            <a:r>
              <a:rPr lang="zh-CN" altLang="en-US"/>
              <a:t>第三级</a:t>
            </a:r>
            <a:endParaRPr lang="zh-CN" altLang="en-US"/>
          </a:p>
          <a:p>
            <a:pPr lvl="0"/>
            <a:r>
              <a:rPr lang="zh-CN" altLang="en-US"/>
              <a:t>第四级</a:t>
            </a:r>
            <a:endParaRPr lang="zh-CN" altLang="en-US"/>
          </a:p>
          <a:p>
            <a:pPr lvl="0"/>
            <a:r>
              <a:rPr lang="zh-CN" altLang="en-US"/>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ltLang="zh-CN"/>
              <a:t>2018/8/15</a:t>
            </a:r>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zh-CN"/>
              <a:t>‹#›</a:t>
            </a: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827405" y="3075940"/>
            <a:ext cx="7366635" cy="1653540"/>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a:solidFill>
                  <a:schemeClr val="accent1"/>
                </a:solidFill>
                <a:latin typeface="+mn-lt"/>
                <a:ea typeface="+mn-ea"/>
                <a:cs typeface="+mn-ea"/>
                <a:sym typeface="+mn-lt"/>
              </a:rPr>
              <a:t>模块</a:t>
            </a:r>
            <a:r>
              <a:rPr lang="en-US" altLang="zh-CN" sz="3385" b="1" spc="282" dirty="0">
                <a:solidFill>
                  <a:schemeClr val="accent1"/>
                </a:solidFill>
                <a:latin typeface="+mn-lt"/>
                <a:ea typeface="+mn-ea"/>
                <a:cs typeface="+mn-ea"/>
                <a:sym typeface="+mn-lt"/>
              </a:rPr>
              <a:t>2 </a:t>
            </a:r>
            <a:r>
              <a:rPr lang="zh-CN" altLang="en-US" sz="3385" b="1" spc="282" dirty="0">
                <a:solidFill>
                  <a:schemeClr val="accent1"/>
                </a:solidFill>
                <a:latin typeface="+mn-lt"/>
                <a:ea typeface="+mn-ea"/>
                <a:cs typeface="+mn-ea"/>
                <a:sym typeface="+mn-lt"/>
              </a:rPr>
              <a:t>性能测试执行</a:t>
            </a:r>
            <a:endParaRPr lang="zh-CN" altLang="en-US" sz="3385" b="1" spc="282" dirty="0">
              <a:solidFill>
                <a:schemeClr val="accent1"/>
              </a:solidFill>
              <a:latin typeface="+mn-lt"/>
              <a:ea typeface="+mn-ea"/>
              <a:cs typeface="+mn-ea"/>
              <a:sym typeface="+mn-lt"/>
            </a:endParaRPr>
          </a:p>
          <a:p>
            <a:pPr algn="ctr" defTabSz="682625"/>
            <a:r>
              <a:rPr lang="zh-CN" altLang="en-US" sz="3385" b="1" spc="282" dirty="0">
                <a:solidFill>
                  <a:schemeClr val="accent1"/>
                </a:solidFill>
                <a:latin typeface="+mn-lt"/>
                <a:ea typeface="+mn-ea"/>
                <a:cs typeface="+mn-ea"/>
                <a:sym typeface="+mn-lt"/>
              </a:rPr>
              <a:t>任务</a:t>
            </a:r>
            <a:r>
              <a:rPr lang="en-US" altLang="zh-CN" sz="3385" b="1" spc="282" dirty="0">
                <a:solidFill>
                  <a:schemeClr val="accent1"/>
                </a:solidFill>
                <a:latin typeface="+mn-lt"/>
                <a:ea typeface="+mn-ea"/>
                <a:cs typeface="+mn-ea"/>
                <a:sym typeface="+mn-lt"/>
              </a:rPr>
              <a:t>2.4.6 LoadRunner</a:t>
            </a:r>
            <a:r>
              <a:rPr lang="zh-CN" altLang="en-US" sz="3385" b="1" spc="282" dirty="0">
                <a:solidFill>
                  <a:schemeClr val="accent1"/>
                </a:solidFill>
                <a:latin typeface="+mn-lt"/>
                <a:ea typeface="+mn-ea"/>
                <a:cs typeface="+mn-ea"/>
                <a:sym typeface="+mn-lt"/>
              </a:rPr>
              <a:t>脚本开发</a:t>
            </a:r>
            <a:endParaRPr lang="zh-CN" altLang="en-US" sz="3385" b="1" spc="282" dirty="0">
              <a:solidFill>
                <a:schemeClr val="accent1"/>
              </a:solidFill>
              <a:latin typeface="+mn-lt"/>
              <a:ea typeface="+mn-ea"/>
              <a:cs typeface="+mn-ea"/>
              <a:sym typeface="+mn-lt"/>
            </a:endParaRPr>
          </a:p>
          <a:p>
            <a:pPr algn="ctr" defTabSz="682625"/>
            <a:r>
              <a:rPr lang="en-US" altLang="zh-CN" sz="3385" b="1" spc="282" dirty="0">
                <a:solidFill>
                  <a:schemeClr val="accent1"/>
                </a:solidFill>
                <a:latin typeface="+mn-lt"/>
                <a:ea typeface="+mn-ea"/>
                <a:cs typeface="+mn-ea"/>
                <a:sym typeface="+mn-lt"/>
              </a:rPr>
              <a:t>	-</a:t>
            </a:r>
            <a:r>
              <a:rPr lang="zh-CN" altLang="en-US" sz="3385" b="1" spc="282" dirty="0">
                <a:solidFill>
                  <a:schemeClr val="accent1"/>
                </a:solidFill>
                <a:latin typeface="+mn-lt"/>
                <a:ea typeface="+mn-ea"/>
                <a:cs typeface="+mn-ea"/>
                <a:sym typeface="+mn-lt"/>
              </a:rPr>
              <a:t>关联</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3646170"/>
          </a:xfrm>
          <a:prstGeom prst="rect">
            <a:avLst/>
          </a:prstGeom>
          <a:noFill/>
        </p:spPr>
        <p:txBody>
          <a:bodyPr wrap="square" rtlCol="0">
            <a:spAutoFit/>
          </a:bodyPr>
          <a:p>
            <a:pPr marL="285750" indent="-285750" fontAlgn="auto">
              <a:lnSpc>
                <a:spcPct val="150000"/>
              </a:lnSpc>
              <a:buFont typeface="Wingdings" panose="05000000000000000000" charset="0"/>
              <a:buChar char="l"/>
            </a:pPr>
            <a:r>
              <a:rPr lang="zh-CN" altLang="en-US" sz="1400">
                <a:sym typeface="+mn-ea"/>
              </a:rPr>
              <a:t>Parameter Name：存放得到的动态内容的参数名称。</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Left Boundary：返回信息的左边界字串。该属性必须有，并且区分大小写。</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Right Boundary：返回信息的右边界字串。该属性必须有，并且区分大小写。</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Ordinal：说明第几次出现的左边界字串的匹配项才是需要的内容。该属性可有可无，默认值为1，可设置为LAST。如果设置为ALL，则将所有匹配的值都保存到一个数组中。</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Save Offset：当找到匹配项后，从第几个字元开始存储到参数中。该属性可有可无，不能为负数，默认值为0。</a:t>
            </a:r>
            <a:endParaRPr lang="zh-CN" altLang="en-US" sz="1400">
              <a:sym typeface="+mn-ea"/>
            </a:endParaRPr>
          </a:p>
          <a:p>
            <a:pPr marL="285750" indent="-285750" fontAlgn="auto">
              <a:lnSpc>
                <a:spcPct val="150000"/>
              </a:lnSpc>
              <a:buFont typeface="Wingdings" panose="05000000000000000000" charset="0"/>
              <a:buChar char="l"/>
            </a:pPr>
            <a:r>
              <a:rPr lang="zh-CN" altLang="en-US" sz="1400">
                <a:sym typeface="+mn-ea"/>
              </a:rPr>
              <a:t>Save Length：当找到匹配项后，偏移量之后的几个字元存储到参数中。该属性可有可无，默认值是-1，表示一直到结尾的整个字串都存入参数。</a:t>
            </a:r>
            <a:endParaRPr lang="zh-CN" altLang="en-US" sz="1400">
              <a:sym typeface="+mn-ea"/>
            </a:endParaRPr>
          </a:p>
          <a:p>
            <a:pPr marL="285750" indent="-285750" fontAlgn="auto">
              <a:lnSpc>
                <a:spcPct val="150000"/>
              </a:lnSpc>
            </a:pPr>
            <a:endParaRPr lang="zh-CN" altLang="en-US" sz="1400">
              <a:sym typeface="+mn-ea"/>
            </a:endParaRPr>
          </a:p>
          <a:p>
            <a:pPr marL="285750" indent="-285750" fontAlgn="auto">
              <a:lnSpc>
                <a:spcPct val="150000"/>
              </a:lnSpc>
            </a:pPr>
            <a:r>
              <a:rPr lang="zh-CN" altLang="en-US" sz="1400">
                <a:sym typeface="+mn-ea"/>
              </a:rPr>
              <a:t>注意：web_reg_save_param_ex是注册型函数，一定记得要将函数放在查找的请求之前。</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继续编辑添加岗位脚本，将岗位类别通过关联的方式实现参数化。</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实例</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2"/>
          <p:cNvSpPr txBox="1">
            <a:spLocks noChangeArrowheads="1"/>
          </p:cNvSpPr>
          <p:nvPr/>
        </p:nvSpPr>
        <p:spPr bwMode="auto">
          <a:xfrm>
            <a:off x="3241197" y="3266833"/>
            <a:ext cx="2661606" cy="612957"/>
          </a:xfrm>
          <a:prstGeom prst="rect">
            <a:avLst/>
          </a:prstGeom>
          <a:noFill/>
          <a:ln>
            <a:noFill/>
          </a:ln>
        </p:spPr>
        <p:txBody>
          <a:bodyPr wrap="square" lIns="91028" tIns="45514" rIns="91028" bIns="45514">
            <a:spAutoFit/>
          </a:bodyPr>
          <a:lstStyle>
            <a:lvl1pPr>
              <a:defRPr sz="1900">
                <a:solidFill>
                  <a:schemeClr val="tx1"/>
                </a:solidFill>
                <a:latin typeface="Arial" panose="020B0604020202020204" pitchFamily="34" charset="0"/>
                <a:ea typeface="微软雅黑" panose="020B0503020204020204" pitchFamily="34" charset="-122"/>
              </a:defRPr>
            </a:lvl1pPr>
            <a:lvl2pPr marL="742950" indent="-285750">
              <a:defRPr sz="1900">
                <a:solidFill>
                  <a:schemeClr val="tx1"/>
                </a:solidFill>
                <a:latin typeface="Arial" panose="020B0604020202020204" pitchFamily="34" charset="0"/>
                <a:ea typeface="微软雅黑" panose="020B0503020204020204" pitchFamily="34" charset="-122"/>
              </a:defRPr>
            </a:lvl2pPr>
            <a:lvl3pPr marL="1143000" indent="-228600">
              <a:defRPr sz="1900">
                <a:solidFill>
                  <a:schemeClr val="tx1"/>
                </a:solidFill>
                <a:latin typeface="Arial" panose="020B0604020202020204" pitchFamily="34" charset="0"/>
                <a:ea typeface="微软雅黑" panose="020B0503020204020204" pitchFamily="34" charset="-122"/>
              </a:defRPr>
            </a:lvl3pPr>
            <a:lvl4pPr marL="1600200" indent="-228600">
              <a:defRPr sz="1900">
                <a:solidFill>
                  <a:schemeClr val="tx1"/>
                </a:solidFill>
                <a:latin typeface="Arial" panose="020B0604020202020204" pitchFamily="34" charset="0"/>
                <a:ea typeface="微软雅黑" panose="020B0503020204020204" pitchFamily="34" charset="-122"/>
              </a:defRPr>
            </a:lvl4pPr>
            <a:lvl5pPr marL="2057400" indent="-228600">
              <a:defRPr sz="1900">
                <a:solidFill>
                  <a:schemeClr val="tx1"/>
                </a:solidFill>
                <a:latin typeface="Arial" panose="020B0604020202020204" pitchFamily="34" charset="0"/>
                <a:ea typeface="微软雅黑" panose="020B0503020204020204" pitchFamily="34" charset="-122"/>
              </a:defRPr>
            </a:lvl5pPr>
            <a:lvl6pPr marL="25146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6pPr>
            <a:lvl7pPr marL="29718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7pPr>
            <a:lvl8pPr marL="34290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8pPr>
            <a:lvl9pPr marL="3886200" indent="-228600" defTabSz="967105" fontAlgn="base">
              <a:spcBef>
                <a:spcPct val="0"/>
              </a:spcBef>
              <a:spcAft>
                <a:spcPct val="0"/>
              </a:spcAft>
              <a:defRPr sz="1900">
                <a:solidFill>
                  <a:schemeClr val="tx1"/>
                </a:solidFill>
                <a:latin typeface="Arial" panose="020B0604020202020204" pitchFamily="34" charset="0"/>
                <a:ea typeface="微软雅黑" panose="020B0503020204020204" pitchFamily="34" charset="-122"/>
              </a:defRPr>
            </a:lvl9pPr>
          </a:lstStyle>
          <a:p>
            <a:pPr algn="ctr" defTabSz="682625"/>
            <a:r>
              <a:rPr lang="zh-CN" altLang="en-US" sz="3385" b="1" spc="282" dirty="0" smtClean="0">
                <a:solidFill>
                  <a:schemeClr val="accent1"/>
                </a:solidFill>
                <a:latin typeface="+mn-lt"/>
                <a:ea typeface="+mn-ea"/>
                <a:cs typeface="+mn-ea"/>
                <a:sym typeface="+mn-lt"/>
              </a:rPr>
              <a:t>感谢观看</a:t>
            </a:r>
            <a:endParaRPr lang="zh-CN" altLang="en-US" sz="3385" b="1" spc="282" dirty="0">
              <a:solidFill>
                <a:schemeClr val="accent1"/>
              </a:solidFill>
              <a:latin typeface="+mn-lt"/>
              <a:ea typeface="+mn-ea"/>
              <a:cs typeface="+mn-ea"/>
              <a:sym typeface="+mn-lt"/>
            </a:endParaRPr>
          </a:p>
        </p:txBody>
      </p:sp>
      <p:grpSp>
        <p:nvGrpSpPr>
          <p:cNvPr id="17" name="组合 16"/>
          <p:cNvGrpSpPr/>
          <p:nvPr/>
        </p:nvGrpSpPr>
        <p:grpSpPr>
          <a:xfrm>
            <a:off x="0" y="5010266"/>
            <a:ext cx="9144000" cy="136092"/>
            <a:chOff x="0" y="532828"/>
            <a:chExt cx="759125" cy="568897"/>
          </a:xfrm>
          <a:solidFill>
            <a:schemeClr val="accent1"/>
          </a:solidFill>
        </p:grpSpPr>
        <p:sp>
          <p:nvSpPr>
            <p:cNvPr id="18" name="矩形 17"/>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19" name="矩形 18"/>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0" name="矩形 19"/>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sp>
          <p:nvSpPr>
            <p:cNvPr id="21" name="矩形 20"/>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cs typeface="+mn-ea"/>
                <a:sym typeface="+mn-lt"/>
              </a:endParaRPr>
            </a:p>
          </p:txBody>
        </p:sp>
      </p:grpSp>
      <p:pic>
        <p:nvPicPr>
          <p:cNvPr id="22" name="图片 21"/>
          <p:cNvPicPr>
            <a:picLocks noChangeAspect="1"/>
          </p:cNvPicPr>
          <p:nvPr/>
        </p:nvPicPr>
        <p:blipFill rotWithShape="1">
          <a:blip r:embed="rId1">
            <a:extLst>
              <a:ext uri="{28A0092B-C50C-407E-A947-70E740481C1C}">
                <a14:useLocalDpi xmlns:a14="http://schemas.microsoft.com/office/drawing/2010/main" val="0"/>
              </a:ext>
            </a:extLst>
          </a:blip>
          <a:srcRect t="59347"/>
          <a:stretch>
            <a:fillRect/>
          </a:stretch>
        </p:blipFill>
        <p:spPr>
          <a:xfrm>
            <a:off x="0" y="120307"/>
            <a:ext cx="9144000" cy="2629009"/>
          </a:xfrm>
          <a:prstGeom prst="rect">
            <a:avLst/>
          </a:prstGeom>
        </p:spPr>
      </p:pic>
      <p:grpSp>
        <p:nvGrpSpPr>
          <p:cNvPr id="23" name="组合 22"/>
          <p:cNvGrpSpPr/>
          <p:nvPr/>
        </p:nvGrpSpPr>
        <p:grpSpPr>
          <a:xfrm>
            <a:off x="0" y="-15785"/>
            <a:ext cx="9144000" cy="136092"/>
            <a:chOff x="0" y="532828"/>
            <a:chExt cx="759125" cy="568897"/>
          </a:xfrm>
          <a:solidFill>
            <a:schemeClr val="accent1"/>
          </a:solidFill>
        </p:grpSpPr>
        <p:sp>
          <p:nvSpPr>
            <p:cNvPr id="24" name="矩形 23"/>
            <p:cNvSpPr/>
            <p:nvPr/>
          </p:nvSpPr>
          <p:spPr>
            <a:xfrm>
              <a:off x="0" y="532828"/>
              <a:ext cx="238791"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5" name="矩形 24"/>
            <p:cNvSpPr/>
            <p:nvPr/>
          </p:nvSpPr>
          <p:spPr>
            <a:xfrm>
              <a:off x="238791" y="532828"/>
              <a:ext cx="209847"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6" name="矩形 25"/>
            <p:cNvSpPr/>
            <p:nvPr/>
          </p:nvSpPr>
          <p:spPr>
            <a:xfrm>
              <a:off x="616871" y="532828"/>
              <a:ext cx="142254"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sp>
          <p:nvSpPr>
            <p:cNvPr id="27" name="矩形 26"/>
            <p:cNvSpPr/>
            <p:nvPr/>
          </p:nvSpPr>
          <p:spPr>
            <a:xfrm>
              <a:off x="448638" y="532828"/>
              <a:ext cx="170083" cy="5688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accent1"/>
                </a:solidFill>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med" p14:dur="700" advClick="0" advTm="0">
        <p:fade/>
      </p:transition>
    </mc:Choice>
    <mc:Fallback>
      <p:transition spd="med" advClick="0" advTm="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03009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当执行脚本时，VuGen伪装成浏览器，然后根据脚本，把当初真的浏览器所发过的内容再对网站服务器重新发送一遍；VuGen企图“骗过”服务器，让服务器以为它就是当初的浏览器，然后把网站内容传送给VuGen。</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所以，记录在脚本中要对服务器所发送的内容，完全与当初录制时所发送的内容一样，是写死的（Hard-Coded）。这样的做法在遇到有些比较“聪明”的服务器时会失效。这时就需要通过关联（Correlation）来让VuGen可以再次成功地“骗”过服务器。</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235331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关联就是把脚本中某些写死的数据转变成是撷取自服务器所发送的、动态的、每次都不一样的数据。</a:t>
            </a:r>
            <a:endParaRPr lang="zh-CN" altLang="en-US" sz="1400">
              <a:sym typeface="+mn-ea"/>
            </a:endParaRPr>
          </a:p>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举一个常见的例子。服务器在每个浏览器第一次向它要数据时，都会在数据中夹带一个唯一的辨识码，接下来就会利用这个辨识码来辨识向它要数据的是不是同一个浏览器。一般称这个辨识码为Session ID。对于每个新的交易，服务器都会产生新的Session ID。这也就是为什么执行脚本失败的原因，因为VuGen还是用旧的Session ID向服务器要数据，服务器会发现这个Session ID是失效的，或者它根本不认识这个Session ID，当然就不会传送正确的网页数据给VuGen了，如图所示。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pic>
        <p:nvPicPr>
          <p:cNvPr id="-2147481900" name="图片 722"/>
          <p:cNvPicPr>
            <a:picLocks noChangeAspect="1"/>
          </p:cNvPicPr>
          <p:nvPr/>
        </p:nvPicPr>
        <p:blipFill>
          <a:blip r:embed="rId1"/>
          <a:stretch>
            <a:fillRect/>
          </a:stretch>
        </p:blipFill>
        <p:spPr>
          <a:xfrm>
            <a:off x="1624330" y="1564005"/>
            <a:ext cx="5894705" cy="277939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pPr algn="l"/>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106045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关联函数是一个查找函数，即是从HTML文件内容中查找需要的值，并将其保存在一个变量或数组中。LoadRunner 12版本开始常用的关联函数是web_reg_save_param_ex；12版本之前常用的关联函数是web_reg_save_param，如图所示。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pic>
        <p:nvPicPr>
          <p:cNvPr id="-2147481899" name="图片 723"/>
          <p:cNvPicPr>
            <a:picLocks noChangeAspect="1"/>
          </p:cNvPicPr>
          <p:nvPr/>
        </p:nvPicPr>
        <p:blipFill>
          <a:blip r:embed="rId1"/>
          <a:stretch>
            <a:fillRect/>
          </a:stretch>
        </p:blipFill>
        <p:spPr>
          <a:xfrm>
            <a:off x="2442210" y="1419860"/>
            <a:ext cx="4260215" cy="330517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单击Design→Insert Script→New Step命令，如图所示。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pic>
        <p:nvPicPr>
          <p:cNvPr id="-2147481898" name="图片 724"/>
          <p:cNvPicPr>
            <a:picLocks noChangeAspect="1"/>
          </p:cNvPicPr>
          <p:nvPr/>
        </p:nvPicPr>
        <p:blipFill>
          <a:blip r:embed="rId1"/>
          <a:stretch>
            <a:fillRect/>
          </a:stretch>
        </p:blipFill>
        <p:spPr>
          <a:xfrm>
            <a:off x="1372870" y="1995805"/>
            <a:ext cx="6398260" cy="2174240"/>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737235"/>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弹出Steps Toolbox对话框，在Steps Toolbox中搜索web_reg_save_param_ex中的关键字，在搜索结果中双击web_reg_save_param_ex，如图所示。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pic>
        <p:nvPicPr>
          <p:cNvPr id="-2147481897" name="图片 725"/>
          <p:cNvPicPr>
            <a:picLocks noChangeAspect="1"/>
          </p:cNvPicPr>
          <p:nvPr/>
        </p:nvPicPr>
        <p:blipFill>
          <a:blip r:embed="rId1"/>
          <a:stretch>
            <a:fillRect/>
          </a:stretch>
        </p:blipFill>
        <p:spPr>
          <a:xfrm>
            <a:off x="2843530" y="1981200"/>
            <a:ext cx="3547745" cy="301688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193204"/>
            <a:ext cx="373643" cy="432048"/>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TextBox 5"/>
          <p:cNvSpPr txBox="1"/>
          <p:nvPr/>
        </p:nvSpPr>
        <p:spPr>
          <a:xfrm>
            <a:off x="417989" y="209173"/>
            <a:ext cx="3285490" cy="398780"/>
          </a:xfrm>
          <a:prstGeom prst="rect">
            <a:avLst/>
          </a:prstGeom>
          <a:noFill/>
        </p:spPr>
        <p:txBody>
          <a:bodyPr wrap="none" rtlCol="0">
            <a:spAutoFit/>
          </a:bodyPr>
          <a:lstStyle/>
          <a:p>
            <a:r>
              <a:rPr lang="zh-CN" altLang="en-US" sz="2000" b="1">
                <a:solidFill>
                  <a:schemeClr val="tx1">
                    <a:lumMod val="95000"/>
                    <a:lumOff val="5000"/>
                  </a:schemeClr>
                </a:solidFill>
                <a:cs typeface="+mn-ea"/>
                <a:sym typeface="+mn-lt"/>
              </a:rPr>
              <a:t>LoadRunner脚本开发</a:t>
            </a:r>
            <a:r>
              <a:rPr lang="en-US" altLang="zh-CN" sz="2000" b="1">
                <a:solidFill>
                  <a:schemeClr val="tx1">
                    <a:lumMod val="95000"/>
                    <a:lumOff val="5000"/>
                  </a:schemeClr>
                </a:solidFill>
                <a:cs typeface="+mn-ea"/>
                <a:sym typeface="+mn-lt"/>
              </a:rPr>
              <a:t>-</a:t>
            </a:r>
            <a:r>
              <a:rPr lang="zh-CN" altLang="en-US" sz="2000" b="1">
                <a:solidFill>
                  <a:schemeClr val="tx1">
                    <a:lumMod val="95000"/>
                    <a:lumOff val="5000"/>
                  </a:schemeClr>
                </a:solidFill>
                <a:cs typeface="+mn-ea"/>
                <a:sym typeface="+mn-lt"/>
              </a:rPr>
              <a:t>关联</a:t>
            </a:r>
            <a:endParaRPr lang="zh-CN" altLang="en-US" sz="2000" b="1">
              <a:solidFill>
                <a:schemeClr val="tx1">
                  <a:lumMod val="95000"/>
                  <a:lumOff val="5000"/>
                </a:schemeClr>
              </a:solidFill>
              <a:cs typeface="+mn-ea"/>
              <a:sym typeface="+mn-lt"/>
            </a:endParaRPr>
          </a:p>
        </p:txBody>
      </p:sp>
      <p:sp>
        <p:nvSpPr>
          <p:cNvPr id="32" name="文本框 31"/>
          <p:cNvSpPr txBox="1"/>
          <p:nvPr/>
        </p:nvSpPr>
        <p:spPr>
          <a:xfrm>
            <a:off x="467360" y="1151890"/>
            <a:ext cx="7908925" cy="414020"/>
          </a:xfrm>
          <a:prstGeom prst="rect">
            <a:avLst/>
          </a:prstGeom>
          <a:noFill/>
        </p:spPr>
        <p:txBody>
          <a:bodyPr wrap="square" rtlCol="0">
            <a:spAutoFit/>
          </a:bodyPr>
          <a:p>
            <a:pPr indent="355600" fontAlgn="auto">
              <a:lnSpc>
                <a:spcPct val="150000"/>
              </a:lnSpc>
              <a:extLst>
                <a:ext uri="{35155182-B16C-46BC-9424-99874614C6A1}">
                  <wpsdc:indentchars xmlns:wpsdc="http://www.wps.cn/officeDocument/2017/drawingmlCustomData" val="200" checksum="3837665281"/>
                </a:ext>
              </a:extLst>
            </a:pPr>
            <a:r>
              <a:rPr lang="zh-CN" altLang="en-US" sz="1400">
                <a:sym typeface="+mn-ea"/>
              </a:rPr>
              <a:t>弹出web_reg_save_param_ex - Save Data to a Parameter对话框，如图所示。</a:t>
            </a:r>
            <a:endParaRPr lang="zh-CN" altLang="en-US" sz="1400">
              <a:sym typeface="+mn-ea"/>
            </a:endParaRPr>
          </a:p>
        </p:txBody>
      </p:sp>
      <p:sp>
        <p:nvSpPr>
          <p:cNvPr id="17" name="六边形 16"/>
          <p:cNvSpPr/>
          <p:nvPr/>
        </p:nvSpPr>
        <p:spPr>
          <a:xfrm>
            <a:off x="539750" y="699770"/>
            <a:ext cx="7560000" cy="36000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lang="zh-CN" altLang="en-US" b="1"/>
              <a:t>关联</a:t>
            </a:r>
            <a:endParaRPr lang="zh-CN" altLang="en-US" b="1"/>
          </a:p>
        </p:txBody>
      </p:sp>
      <p:pic>
        <p:nvPicPr>
          <p:cNvPr id="-2147481896" name="图片 726"/>
          <p:cNvPicPr>
            <a:picLocks noChangeAspect="1"/>
          </p:cNvPicPr>
          <p:nvPr/>
        </p:nvPicPr>
        <p:blipFill>
          <a:blip r:embed="rId1"/>
          <a:stretch>
            <a:fillRect/>
          </a:stretch>
        </p:blipFill>
        <p:spPr>
          <a:xfrm>
            <a:off x="2308225" y="1924050"/>
            <a:ext cx="4527550" cy="2767965"/>
          </a:xfrm>
          <a:prstGeom prst="rect">
            <a:avLst/>
          </a:prstGeom>
          <a:noFill/>
          <a:ln w="9525" cap="flat" cmpd="sng">
            <a:solidFill>
              <a:schemeClr val="accent1"/>
            </a:solidFill>
            <a:prstDash val="solid"/>
            <a:round/>
            <a:headEnd type="none" w="med" len="med"/>
            <a:tailEnd type="none" w="med" len="med"/>
          </a:ln>
        </p:spPr>
      </p:pic>
    </p:spTree>
  </p:cSld>
  <p:clrMapOvr>
    <a:masterClrMapping/>
  </p:clrMapOvr>
  <mc:AlternateContent xmlns:mc="http://schemas.openxmlformats.org/markup-compatibility/2006">
    <mc:Choice xmlns:p14="http://schemas.microsoft.com/office/powerpoint/2010/main" Requires="p14">
      <p:transition spd="slow" p14:dur="1200" advTm="0">
        <p14:prism/>
      </p:transition>
    </mc:Choice>
    <mc:Fallback>
      <p:transition spd="slow" advTm="0">
        <p:fade/>
      </p:transition>
    </mc:Fallback>
  </mc:AlternateContent>
  <p:timing>
    <p:tnLst>
      <p:par>
        <p:cTn id="1" dur="indefinite" restart="never" nodeType="tmRoot"/>
      </p:par>
    </p:tnLst>
  </p:timing>
</p:sld>
</file>

<file path=ppt/theme/theme1.xml><?xml version="1.0" encoding="utf-8"?>
<a:theme xmlns:a="http://schemas.openxmlformats.org/drawingml/2006/main" name="Office 主题​​">
  <a:themeElements>
    <a:clrScheme name="绿色">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fhe1a231">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1466</Words>
  <Application>WPS 演示</Application>
  <PresentationFormat>全屏显示(16:9)</PresentationFormat>
  <Paragraphs>71</Paragraphs>
  <Slides>12</Slides>
  <Notes>34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12</vt:i4>
      </vt:variant>
    </vt:vector>
  </HeadingPairs>
  <TitlesOfParts>
    <vt:vector size="20" baseType="lpstr">
      <vt:lpstr>Arial</vt:lpstr>
      <vt:lpstr>宋体</vt:lpstr>
      <vt:lpstr>Wingdings</vt:lpstr>
      <vt:lpstr>微软雅黑</vt:lpstr>
      <vt:lpstr>Calibri</vt:lpstr>
      <vt:lpstr>Arial Unicode MS</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787</dc:title>
  <dc:creator>lenovo</dc:creator>
  <cp:lastModifiedBy>雷雨</cp:lastModifiedBy>
  <cp:revision>319</cp:revision>
  <dcterms:created xsi:type="dcterms:W3CDTF">2015-01-08T06:32:00Z</dcterms:created>
  <dcterms:modified xsi:type="dcterms:W3CDTF">2022-02-14T02:22:09Z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808238E9920C4CE5A0403BEF2791446F</vt:lpwstr>
  </property>
</Properties>
</file>