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556" r:id="rId3"/>
    <p:sldId id="523" r:id="rId5"/>
    <p:sldId id="557" r:id="rId6"/>
    <p:sldId id="558" r:id="rId7"/>
    <p:sldId id="559" r:id="rId8"/>
    <p:sldId id="560" r:id="rId9"/>
    <p:sldId id="561" r:id="rId10"/>
    <p:sldId id="562" r:id="rId11"/>
    <p:sldId id="563" r:id="rId12"/>
    <p:sldId id="564" r:id="rId13"/>
    <p:sldId id="565" r:id="rId14"/>
    <p:sldId id="566" r:id="rId15"/>
    <p:sldId id="567" r:id="rId16"/>
    <p:sldId id="577" r:id="rId17"/>
    <p:sldId id="578" r:id="rId18"/>
    <p:sldId id="579" r:id="rId19"/>
    <p:sldId id="580" r:id="rId20"/>
    <p:sldId id="581" r:id="rId21"/>
    <p:sldId id="582" r:id="rId22"/>
    <p:sldId id="568" r:id="rId23"/>
    <p:sldId id="569" r:id="rId24"/>
    <p:sldId id="570" r:id="rId25"/>
    <p:sldId id="571" r:id="rId26"/>
    <p:sldId id="572" r:id="rId27"/>
    <p:sldId id="293" r:id="rId28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32"/>
    </p:embeddedFont>
    <p:embeddedFont>
      <p:font typeface="Calibri" panose="020F0502020204030204" charset="0"/>
      <p:regular r:id="rId33"/>
      <p:bold r:id="rId34"/>
      <p:italic r:id="rId35"/>
      <p:boldItalic r:id="rId3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90D8"/>
    <a:srgbClr val="483018"/>
    <a:srgbClr val="C0A878"/>
    <a:srgbClr val="F3DEB8"/>
    <a:srgbClr val="0A9B06"/>
    <a:srgbClr val="E8EFC1"/>
    <a:srgbClr val="307800"/>
    <a:srgbClr val="1E4C7E"/>
    <a:srgbClr val="EAEAEA"/>
    <a:srgbClr val="BA34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486" y="108"/>
      </p:cViewPr>
      <p:guideLst>
        <p:guide orient="horz" pos="183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6" Type="http://schemas.openxmlformats.org/officeDocument/2006/relationships/font" Target="fonts/font5.fntdata"/><Relationship Id="rId35" Type="http://schemas.openxmlformats.org/officeDocument/2006/relationships/font" Target="fonts/font4.fntdata"/><Relationship Id="rId34" Type="http://schemas.openxmlformats.org/officeDocument/2006/relationships/font" Target="fonts/font3.fntdata"/><Relationship Id="rId33" Type="http://schemas.openxmlformats.org/officeDocument/2006/relationships/font" Target="fonts/font2.fntdata"/><Relationship Id="rId32" Type="http://schemas.openxmlformats.org/officeDocument/2006/relationships/font" Target="fonts/font1.fntdata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tags" Target="../tags/tag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950595" y="3075940"/>
            <a:ext cx="7242175" cy="165354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 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性能测试执行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2.4.2 LoadRunner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脚本开发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-脚本录制</a:t>
            </a:r>
            <a:endParaRPr lang="en-US" altLang="zh-CN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55333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脚本录制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-浏览器录制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699770"/>
            <a:ext cx="79089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选择哪种模式录制，可以参考以下原则：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基于浏览器的应用程序推荐使用HTML-basedScript；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不是基于浏览器的应用程序推荐使用URL_x0002_based Script；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如果基于浏览器的应用程序中包含JavaScript并且该脚本向服务器产生请求，则使用URL-basedScript模式录制；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基于浏览器的应用程序中使用HTTPS安全协议，使用URL-based Script模式录制。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55333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脚本录制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-浏览器录制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699770"/>
            <a:ext cx="79089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选择HTTP Properties→Advanced选项，勾选Support charset→UTF-8，可以防止录制脚本中的中文乱码。</a:t>
            </a:r>
            <a:endParaRPr lang="zh-CN" altLang="en-US" sz="1400"/>
          </a:p>
        </p:txBody>
      </p:sp>
      <p:pic>
        <p:nvPicPr>
          <p:cNvPr id="2" name="图片 -214748224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58110" y="1477645"/>
            <a:ext cx="3828415" cy="329057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55333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脚本录制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-浏览器录制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699770"/>
            <a:ext cx="7908925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Recording Options设置完成后返回Start Recording对话框。单击Start Recording按钮，弹出Recording工具栏。工具栏按钮依次为开始录制、停止录制、暂停录制，取消录制，脚本生成所在Action、添加Action，事物开始、事务结束，集合点，备注，text检查点。</a:t>
            </a:r>
            <a:endParaRPr lang="zh-CN" altLang="en-US" sz="1400"/>
          </a:p>
        </p:txBody>
      </p:sp>
      <p:pic>
        <p:nvPicPr>
          <p:cNvPr id="2" name="图片 -214748224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1685" y="2139950"/>
            <a:ext cx="5066665" cy="218186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55333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脚本录制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-浏览器录制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699770"/>
            <a:ext cx="7908925" cy="2353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VuGen中的脚本分为三部分：vuser_init、vuser_end和Action。其中vuser_init和vuser_end都只能存在一个，不能再分割，而Action还可以分成多个部分。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注意：在录制需要登录的系统时，我们把登录部分放到vuser_init中，把登录后的操作部分放到Action中，把注销关闭登录部分放到vuser_end中。（如果需要在登录操作前设置集合点，那么登录操作也要放到Action中，因为vuser_init中不能添加集合点）在其他情况下，只要把操作部分放到Action中即可。在重复执行测试脚本时，vuser_init和vuser_end中的内容只会执行一次，重复执行的只是Action中的部分。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29933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脚本录制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-代理录制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699770"/>
            <a:ext cx="7908925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在实际的工作中，使用LoadRunner进行录制脚本往往会碰到浏览器不能自己启动、录制事件为0、录制过程浏览器卡死、浏览器版本不兼容、系统不支持IE只支持谷歌浏览器等各种异常情况，为了避免这些问题的出现，更快更好地把脚本录制下来，可以使用代理录制的办法。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29933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脚本录制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-代理录制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699770"/>
            <a:ext cx="790892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操作方法如图所示：</a:t>
            </a:r>
            <a:endParaRPr lang="zh-CN" altLang="en-US" sz="1400"/>
          </a:p>
        </p:txBody>
      </p:sp>
      <p:pic>
        <p:nvPicPr>
          <p:cNvPr id="-2147481908" name="图片 71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569845" y="1275715"/>
            <a:ext cx="4004945" cy="362839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29933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脚本录制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-代理录制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699770"/>
            <a:ext cx="7908925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/>
              <a:t>Record选择：Remote Application via LoadRunner Proxy；</a:t>
            </a:r>
            <a:endParaRPr lang="zh-CN" altLang="en-US" sz="1400"/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/>
              <a:t>端口号：建议使用不常用的端口，如9999；</a:t>
            </a:r>
            <a:endParaRPr lang="zh-CN" altLang="en-US" sz="1400"/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/>
              <a:t>LoadRunner Proxy IP：本地连接。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29933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脚本录制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-代理录制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699770"/>
            <a:ext cx="790892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浏览器（以Firefox为例）启动手动代理配置。单击浏览器“设置”按钮。</a:t>
            </a:r>
            <a:endParaRPr lang="zh-CN" altLang="en-US" sz="1400"/>
          </a:p>
        </p:txBody>
      </p:sp>
      <p:pic>
        <p:nvPicPr>
          <p:cNvPr id="-2147481907" name="图片 7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98905" y="1924050"/>
            <a:ext cx="6346190" cy="119951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29933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脚本录制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-代理录制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699770"/>
            <a:ext cx="79089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/>
              <a:t>IP地址：填写本地IP地址；</a:t>
            </a:r>
            <a:endParaRPr lang="zh-CN" altLang="en-US" sz="1400"/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/>
              <a:t>端口号：和LoadRunner中的端口号一致。</a:t>
            </a:r>
            <a:endParaRPr lang="zh-CN" altLang="en-US" sz="1400"/>
          </a:p>
        </p:txBody>
      </p:sp>
      <p:pic>
        <p:nvPicPr>
          <p:cNvPr id="-2147481906" name="图片 7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79930" y="1707515"/>
            <a:ext cx="5241290" cy="315150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29933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脚本录制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-代理录制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699770"/>
            <a:ext cx="79089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fontAlgn="auto">
              <a:lnSpc>
                <a:spcPct val="150000"/>
              </a:lnSpc>
              <a:buNone/>
            </a:pPr>
            <a:r>
              <a:rPr lang="en-US" altLang="zh-CN" sz="1400"/>
              <a:t>       </a:t>
            </a:r>
            <a:r>
              <a:rPr lang="zh-CN" altLang="en-US" sz="1400"/>
              <a:t>开始录制之后，需要手动打开浏览器进行操作，LoadRunner通过代理方式将操作内容录制下来。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脚本录制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699770"/>
            <a:ext cx="79089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用于创建Vuser脚本的工具是Virtual User Generator，即VuGen。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单击菜单File→New Script and Solution，弹出Create a New Script对话框。</a:t>
            </a:r>
            <a:endParaRPr lang="zh-CN" altLang="en-US" sz="1400"/>
          </a:p>
        </p:txBody>
      </p:sp>
      <p:pic>
        <p:nvPicPr>
          <p:cNvPr id="2" name="图片 -214748225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23440" y="1635760"/>
            <a:ext cx="4425950" cy="330962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69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实例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699770"/>
            <a:ext cx="7908925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创建脚本，脚本名称为dictpositionAdd。录制操作：打开人力资源综合服务系统登录页面，以人资管理员身份登录系统，单击“人资工作台”，“单击岗位管理菜单”，单击“添加岗位按钮，输入内容，保存，返回岗位管理列表。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69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实例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699770"/>
            <a:ext cx="79089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人力资源综合服务系统（简称人资系统）是一个基于HTTP协议的Web应用系统，所以创建脚本时选择Web-HTTP/HTML协议，如图所示。</a:t>
            </a:r>
            <a:endParaRPr lang="zh-CN" altLang="en-US" sz="1400"/>
          </a:p>
        </p:txBody>
      </p:sp>
      <p:pic>
        <p:nvPicPr>
          <p:cNvPr id="2" name="图片 -214748190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65375" y="1707515"/>
            <a:ext cx="4013835" cy="30099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69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实例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699770"/>
            <a:ext cx="7908925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创建脚本后，单击“录制”按钮，弹出Start Recording对话框，Record into action选择Action，Application选择Microsoft Internet Explorer，URL address输入人资系统的访问地址，设置好RecordingOptions，如图所示。</a:t>
            </a:r>
            <a:endParaRPr lang="zh-CN" altLang="en-US" sz="1400"/>
          </a:p>
        </p:txBody>
      </p:sp>
      <p:pic>
        <p:nvPicPr>
          <p:cNvPr id="2" name="图片 -21474819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73985" y="1852295"/>
            <a:ext cx="3395980" cy="300482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69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实例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699770"/>
            <a:ext cx="79089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单击Start Recording按钮，弹出Recording工具栏，调出IE浏览器，自动访问URL address中的地址，如图所示。</a:t>
            </a:r>
            <a:endParaRPr lang="zh-CN" altLang="en-US" sz="1400"/>
          </a:p>
        </p:txBody>
      </p:sp>
      <p:pic>
        <p:nvPicPr>
          <p:cNvPr id="2" name="图片 -214748190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67585" y="1419860"/>
            <a:ext cx="4716145" cy="32734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69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实例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699770"/>
            <a:ext cx="79089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在浏览器中执行上面描述中的操作步骤，执行完成后，单击“停止录制”按钮，返回VuGen，显示Recording Report。Recording Report中没有报错，说明脚本录制成功，如图所示。</a:t>
            </a:r>
            <a:endParaRPr lang="zh-CN" altLang="en-US" sz="1400"/>
          </a:p>
        </p:txBody>
      </p:sp>
      <p:pic>
        <p:nvPicPr>
          <p:cNvPr id="2" name="图片 -21474819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66595" y="1635760"/>
            <a:ext cx="5210810" cy="293560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脚本录制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699770"/>
            <a:ext cx="790892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Category：协议种类；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Protocol：协议列表；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Script Name：脚本名称；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Location：脚本存放位置；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Solution Name：方案名称；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Solution Target：方案存放路径。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选择正确的协议，输入脚本名称、脚本存放位置、方案名称，单击Create按钮，创建脚本成功，进入VuGen编辑页面。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脚本录制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2" name="图片 -214748225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74240" y="843915"/>
            <a:ext cx="4794885" cy="382206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55333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脚本录制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-浏览器录制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699770"/>
            <a:ext cx="79089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单击“录制”按钮 </a:t>
            </a:r>
            <a:r>
              <a:rPr lang="en-US" altLang="zh-CN" sz="1400"/>
              <a:t>      </a:t>
            </a:r>
            <a:r>
              <a:rPr lang="zh-CN" altLang="en-US" sz="1400"/>
              <a:t>，或者单击菜单Record→Record，或者按【Ctrl+R】组合键，弹出Start</a:t>
            </a:r>
            <a:r>
              <a:rPr lang="en-US" altLang="zh-CN" sz="1400"/>
              <a:t> </a:t>
            </a:r>
            <a:r>
              <a:rPr lang="zh-CN" altLang="en-US" sz="1400"/>
              <a:t>Recording对话框。</a:t>
            </a:r>
            <a:endParaRPr lang="zh-CN" altLang="en-US" sz="1400"/>
          </a:p>
        </p:txBody>
      </p:sp>
      <p:pic>
        <p:nvPicPr>
          <p:cNvPr id="2" name="图片 -21474822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39658" y="843915"/>
            <a:ext cx="208881" cy="180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3" name="图片 -21474822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0955" y="1564005"/>
            <a:ext cx="3622675" cy="321818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55333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脚本录制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-浏览器录制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699770"/>
            <a:ext cx="790892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Record into action：选择录制的脚本所存放的Action；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Record：选择录制脚本所用方式；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Application：和Record选项联动，根据Record选择的录制方式，显示该方式下可选的应用程序；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URL address：录制脚本网址；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Start recording：选择开始录制时机，可以立即开始录制，也可以延时开始录制；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Working directory：LoadRunner工作目录；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Recording Options：录制选项。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55333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脚本录制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-浏览器录制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699770"/>
            <a:ext cx="7908925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单击Recording Options，弹出Recording Options对话框，选择General→Recording选项，选择HTML based scrip单选按钮，单击HTML Advanced按钮，选择 A script containing explicit URLs only单选按钮。</a:t>
            </a:r>
            <a:endParaRPr lang="zh-CN" altLang="en-US" sz="1400"/>
          </a:p>
        </p:txBody>
      </p:sp>
      <p:pic>
        <p:nvPicPr>
          <p:cNvPr id="2" name="图片 -214748194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3380" y="2067560"/>
            <a:ext cx="3860800" cy="233489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3" name="图片 -214748197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855" y="1924050"/>
            <a:ext cx="4075430" cy="274701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55333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脚本录制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-浏览器录制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699770"/>
            <a:ext cx="7908925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录制选项Recording标签页中默认情况下选择HTML-based Script，说明脚本中采用HTML页面的形式表示，这种方式的脚本容易理解，便于维护，推荐使用。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HTML-based Script和URL-based Script的区别：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HTML-based Script是LoadRunner的默认模式，也就是通常说的高层次模式，一般优先选择这种模式。这种模式将每个页面录制形成一条语句，对LoadRunner来说，在该模式下，访问一个页面，首先会与服务器之间建立一个连接获取页面的内容，然后从页面中分解得到其他元素（component），然后建立几个连接分别获取相应的元素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这种模式把类属一个页面的请求放在一个函数中，为每个用户请求生成单独的函数，即一个用户操作（可能包含多个请求）会生成一个函数。这种模式录制出来的脚本比较简洁直观，易于理解和维护。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55333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脚本录制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-浏览器录制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699770"/>
            <a:ext cx="790892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URL-based Script即通常说的低层次录制模式。这种模式指导VuGen录制来自Server的所有请求和资源。它自动将每一个HTTP资源录制为URL的步骤。这种录制模式甚至抓取非HTML应用程序，例如applets和非浏览器的应用程序。对LoadRunner来说，在该模式下，一条语句只建立一个到服务器的连接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这种录制模式会生成很多函数，它把客户端向服务器端发送的每一个请求都放在一个单独的函数中，即一个请求对应一个函数，页面和图片分别生成对应的函数。这种模式更接近请求—响应的本质。这种模式录制出来的脚本相对比较长，不利于阅读，好像将HTML模式中的一个函数拆分成很多独立的函数一样。但是这种脚本的可伸缩性更强，可以记录更详细的用户操作信息。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PLACING_PICTURE_USER_VIEWPORT" val="{&quot;height&quot;:3082,&quot;width&quot;:3402}"/>
</p:tagLst>
</file>

<file path=ppt/theme/theme1.xml><?xml version="1.0" encoding="utf-8"?>
<a:theme xmlns:a="http://schemas.openxmlformats.org/drawingml/2006/main" name="Office 主题​​">
  <a:themeElements>
    <a:clrScheme name="绿色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he1a231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3246</Words>
  <Application>WPS 演示</Application>
  <PresentationFormat>全屏显示(16:9)</PresentationFormat>
  <Paragraphs>120</Paragraphs>
  <Slides>25</Slides>
  <Notes>34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3" baseType="lpstr">
      <vt:lpstr>Arial</vt:lpstr>
      <vt:lpstr>宋体</vt:lpstr>
      <vt:lpstr>Wingdings</vt:lpstr>
      <vt:lpstr>微软雅黑</vt:lpstr>
      <vt:lpstr>Arial Unicode MS</vt:lpstr>
      <vt:lpstr>Calibri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雷雨</cp:lastModifiedBy>
  <cp:revision>297</cp:revision>
  <dcterms:created xsi:type="dcterms:W3CDTF">2015-01-08T06:32:00Z</dcterms:created>
  <dcterms:modified xsi:type="dcterms:W3CDTF">2022-02-14T01:51:34Z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B8803977302147E582800476295D73A7</vt:lpwstr>
  </property>
</Properties>
</file>