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23" r:id="rId5"/>
    <p:sldId id="532" r:id="rId6"/>
    <p:sldId id="533" r:id="rId7"/>
    <p:sldId id="534" r:id="rId8"/>
    <p:sldId id="535" r:id="rId9"/>
    <p:sldId id="536" r:id="rId10"/>
    <p:sldId id="537" r:id="rId11"/>
    <p:sldId id="538" r:id="rId12"/>
    <p:sldId id="539" r:id="rId13"/>
    <p:sldId id="540" r:id="rId14"/>
    <p:sldId id="541" r:id="rId15"/>
    <p:sldId id="542" r:id="rId16"/>
    <p:sldId id="543" r:id="rId17"/>
    <p:sldId id="545" r:id="rId18"/>
    <p:sldId id="546" r:id="rId19"/>
    <p:sldId id="547" r:id="rId20"/>
    <p:sldId id="548" r:id="rId21"/>
    <p:sldId id="549" r:id="rId22"/>
    <p:sldId id="550" r:id="rId23"/>
    <p:sldId id="551" r:id="rId24"/>
    <p:sldId id="552" r:id="rId25"/>
    <p:sldId id="553" r:id="rId26"/>
    <p:sldId id="554" r:id="rId27"/>
    <p:sldId id="293" r:id="rId28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32"/>
    </p:embeddedFont>
    <p:embeddedFont>
      <p:font typeface="Calibri" panose="020F0502020204030204" charset="0"/>
      <p:regular r:id="rId33"/>
      <p:bold r:id="rId34"/>
      <p:italic r:id="rId35"/>
      <p:boldItalic r:id="rId3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6" Type="http://schemas.openxmlformats.org/officeDocument/2006/relationships/font" Target="fonts/font5.fntdata"/><Relationship Id="rId35" Type="http://schemas.openxmlformats.org/officeDocument/2006/relationships/font" Target="fonts/font4.fntdata"/><Relationship Id="rId34" Type="http://schemas.openxmlformats.org/officeDocument/2006/relationships/font" Target="fonts/font3.fntdata"/><Relationship Id="rId33" Type="http://schemas.openxmlformats.org/officeDocument/2006/relationships/font" Target="fonts/font2.fntdata"/><Relationship Id="rId32" Type="http://schemas.openxmlformats.org/officeDocument/2006/relationships/font" Target="fonts/font1.fntdata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450975" y="3053080"/>
            <a:ext cx="6242050" cy="165354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2.3.2 JMeter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脚本开发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	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脚本添加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9977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 HTTP 请求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39750" y="843915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Body Data：指的是实体数据，就是请求报文里面主体实体的内容，一般向服务器发送请求，携带的实体主体参数，可以写入这里。Parameters和Body Data只能同时使用其中一种方式。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Files Upload：当使用Use multipart/form-data for POST时可以在此一同上传文件。MIME类型有STRICT、BROWSER_COMPATIBLE、RFC6532等。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7597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 HTTP 请求默认值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39750" y="843915"/>
            <a:ext cx="790892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在实际测试计划中，经常会碰到HTTP请求中有较多的参数与配置会重复，每一个HTTP请求单独设置比较浪费时间和精力，为节省工作量，JMeter提供了HTTP请求默认值元件，用来把这些重复的部分封装起来，一次设置多次使用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添加HTTP请求默认值：右击“线程组”，选择“添加”→“配置元件”→“HTTP请求默认值”命令，在打开的窗口中进行设置。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7597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 HTTP 请求默认值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60" y="987743"/>
            <a:ext cx="3704590" cy="24949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588" y="2139633"/>
            <a:ext cx="5273675" cy="29648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添加察看结果树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39750" y="843915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可以在结果树中查看到响应数据。察看结果树会显示取样器的每一次请求（每运行一次，结果树多一个节点，不管取样成功与失败），所以大量运行会比较耗费机器资源，因此在运行性能测试计划时，不建议开启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添加察看结果树：右击“线程组”，选择“添加”→“监听器”→“察看结果树”命令。</a:t>
            </a:r>
            <a:endParaRPr lang="zh-CN" altLang="en-US" sz="1400"/>
          </a:p>
        </p:txBody>
      </p:sp>
      <p:pic>
        <p:nvPicPr>
          <p:cNvPr id="2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6860" y="2427605"/>
            <a:ext cx="3510280" cy="223901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添加察看结果树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83260" y="3940175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页面元素：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名称：可以随意设置，最好有业务意义。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注释：可以随意设置，可以为空。</a:t>
            </a:r>
            <a:endParaRPr lang="zh-CN" altLang="en-US" sz="1400"/>
          </a:p>
        </p:txBody>
      </p:sp>
      <p:pic>
        <p:nvPicPr>
          <p:cNvPr id="2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7058" y="771208"/>
            <a:ext cx="5273675" cy="29648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添加察看结果树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39750" y="843915"/>
            <a:ext cx="7908925" cy="2353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文件名：可以通过浏览，选择一个文件，这样在执行的过程中，会将所有的信息输出到该文件。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Log/Display：配置输出到文件的内容。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/>
              <a:t>	</a:t>
            </a:r>
            <a:r>
              <a:rPr lang="zh-CN" altLang="en-US" sz="1400"/>
              <a:t>■　Only：仅日志错误：表示只输出报错的日志信息。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/>
              <a:t>	</a:t>
            </a:r>
            <a:r>
              <a:rPr lang="zh-CN" altLang="en-US" sz="1400"/>
              <a:t>■　Only：Successes：表示只输出正常响应的日志信息；两个都不勾选，表示输出所</a:t>
            </a:r>
            <a:r>
              <a:rPr lang="en-US" altLang="zh-CN" sz="1400"/>
              <a:t>	</a:t>
            </a:r>
            <a:r>
              <a:rPr lang="zh-CN" altLang="en-US" sz="1400"/>
              <a:t>有的信息。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/>
              <a:t>	</a:t>
            </a:r>
            <a:r>
              <a:rPr lang="zh-CN" altLang="en-US" sz="1400"/>
              <a:t>■　Configure：配置需要输出的内容。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960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添加察看结果树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39750" y="843915"/>
            <a:ext cx="7908925" cy="23533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Search：在输入框中输入想查询的信息，单击Search按钮，可以在请求列表中进行查询，并在查询出的数据上加上红色的边框。单击Reset按钮后，会清除数据上的红色边框。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Text下拉列表：其中有Text、XPath Tester、JSON等选项，用来显示不同的取样器请求，默认以Text方式表示。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取样器结果：显示取样器运行结果。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请求：显示请求表单内容。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响应数据：显示服务器响应数据，同时提供查询功能。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8318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实例1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39750" y="843915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http://192.168.16.161/suthr/logon是人资系统的登录页面，是一个HTTP请求（GET方法），将这个请求添加到JMeter脚本中。</a:t>
            </a:r>
            <a:endParaRPr lang="en-US" altLang="zh-CN" sz="1400"/>
          </a:p>
        </p:txBody>
      </p:sp>
      <p:pic>
        <p:nvPicPr>
          <p:cNvPr id="2" name="图片 -214748189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685" y="1817370"/>
            <a:ext cx="5111750" cy="287401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8318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实例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2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39750" y="843915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http://192.168.16.161/suthr/authenticate是人资系统登录请求，是一个HTTP请求（POST方法），将这个请求继续添加到前面的脚本中。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/>
              <a:t>请求参数：</a:t>
            </a:r>
            <a:endParaRPr lang="en-US" altLang="zh-CN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en-US" altLang="zh-CN" sz="1400"/>
              <a:t>用户名（username）：hrteacher；密码（password）：123456。</a:t>
            </a:r>
            <a:endParaRPr lang="en-US" altLang="zh-CN" sz="1400"/>
          </a:p>
        </p:txBody>
      </p:sp>
      <p:pic>
        <p:nvPicPr>
          <p:cNvPr id="2" name="图片 -21474818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46910" y="2211705"/>
            <a:ext cx="5095240" cy="286448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8318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实例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3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39750" y="843915"/>
            <a:ext cx="790892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打开人资系统登录页面，以人资管理员身份登录系统，单击“人资工作台”，单击“岗位管理菜单”，单击“添加岗位按钮”，输入内容，保存，返回岗位管理列表。要求：将上面的操作步骤添加到JMeter脚本中。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JMeter新建脚本，添加线程组，添加HTTP Cookie管理器，添加HTTP请求默认值。将协议、服务器IP、端口号等重复信息添加到HTTP请求默认值中。</a:t>
            </a:r>
            <a:endParaRPr lang="zh-CN" altLang="en-US" sz="1400"/>
          </a:p>
        </p:txBody>
      </p:sp>
      <p:pic>
        <p:nvPicPr>
          <p:cNvPr id="2" name="图片 -214748189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3440" y="2550795"/>
            <a:ext cx="4522470" cy="254254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70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测试计划要素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4292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测试计划要素如下：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（1）要素一：脚本中测试计划只有一个。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JMeter测试计划类似LoadRunner Controller中的测试场景，同一时刻场景只能有一个，JMeter脚本在GUI中显示的是树状结构，测试计划是根节点，根节点当然只能有一个。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（2）要素二：测试计划中至少要有一个线程组。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JMeter负载是通过线程组驱动的，所以计划中至少要出现一个线程组。JMeter测试计划支持多个线程组。可以在计划下面建立多个线程组，类似LoadRunner中的Group方式的场景，把不相关联的业务分布在不同的线程组（LoadRunner中的不同Group）。可以把JMeter计划理解成LoadRunner中的Group方式场景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（3）要素三：至少要有一个取样器。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测试的目的就是要模拟用户请求，没有取样器脚本就毫无意义。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（4）要素四：至少要有一个监听器。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测试结果用来衡量系统性能，需要从结果中分析系统性能。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8318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实例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3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23215" y="1131570"/>
            <a:ext cx="297116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打开登录页面</a:t>
            </a:r>
            <a:endParaRPr lang="zh-CN" altLang="en-US" sz="1400"/>
          </a:p>
        </p:txBody>
      </p:sp>
      <p:pic>
        <p:nvPicPr>
          <p:cNvPr id="2" name="图片 -214748189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215" y="1635760"/>
            <a:ext cx="4171315" cy="234505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" name="图片 -214748189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510" y="1635760"/>
            <a:ext cx="4171315" cy="234505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4" name="文本框 3"/>
          <p:cNvSpPr txBox="1"/>
          <p:nvPr/>
        </p:nvSpPr>
        <p:spPr>
          <a:xfrm>
            <a:off x="4715510" y="1203960"/>
            <a:ext cx="297116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以人资管理员身份登录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8318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实例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3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23215" y="1131570"/>
            <a:ext cx="297116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单击“人资工作台”</a:t>
            </a:r>
            <a:endParaRPr lang="zh-CN" altLang="en-US" sz="1400"/>
          </a:p>
        </p:txBody>
      </p:sp>
      <p:sp>
        <p:nvSpPr>
          <p:cNvPr id="4" name="文本框 3"/>
          <p:cNvSpPr txBox="1"/>
          <p:nvPr/>
        </p:nvSpPr>
        <p:spPr>
          <a:xfrm>
            <a:off x="4715510" y="1203960"/>
            <a:ext cx="297116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单击“岗位管理菜单”</a:t>
            </a:r>
            <a:endParaRPr lang="zh-CN" altLang="en-US" sz="1400"/>
          </a:p>
        </p:txBody>
      </p:sp>
      <p:pic>
        <p:nvPicPr>
          <p:cNvPr id="2" name="图片 -214748189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05" y="1779905"/>
            <a:ext cx="3983355" cy="223964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" name="图片 -21474818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779905"/>
            <a:ext cx="4003675" cy="225107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8318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实例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3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23215" y="1131570"/>
            <a:ext cx="297116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单击“添加岗位按钮”</a:t>
            </a:r>
            <a:endParaRPr lang="zh-CN" altLang="en-US" sz="1400"/>
          </a:p>
        </p:txBody>
      </p:sp>
      <p:sp>
        <p:nvSpPr>
          <p:cNvPr id="4" name="文本框 3"/>
          <p:cNvSpPr txBox="1"/>
          <p:nvPr/>
        </p:nvSpPr>
        <p:spPr>
          <a:xfrm>
            <a:off x="4715510" y="1203960"/>
            <a:ext cx="297116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单击“添加岗位保存”</a:t>
            </a:r>
            <a:endParaRPr lang="zh-CN" altLang="en-US" sz="1400"/>
          </a:p>
        </p:txBody>
      </p:sp>
      <p:pic>
        <p:nvPicPr>
          <p:cNvPr id="2" name="图片 -214748188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1707515"/>
            <a:ext cx="4112260" cy="231203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" name="图片 -21474818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707515"/>
            <a:ext cx="4112260" cy="231203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8318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实例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3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23215" y="1131570"/>
            <a:ext cx="297116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上传附件</a:t>
            </a:r>
            <a:endParaRPr lang="zh-CN" altLang="en-US" sz="1400"/>
          </a:p>
        </p:txBody>
      </p:sp>
      <p:sp>
        <p:nvSpPr>
          <p:cNvPr id="4" name="文本框 3"/>
          <p:cNvSpPr txBox="1"/>
          <p:nvPr/>
        </p:nvSpPr>
        <p:spPr>
          <a:xfrm>
            <a:off x="4715510" y="1203960"/>
            <a:ext cx="348043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保存成功后，返回岗位管理列表</a:t>
            </a:r>
            <a:endParaRPr lang="zh-CN" altLang="en-US" sz="1400"/>
          </a:p>
        </p:txBody>
      </p:sp>
      <p:pic>
        <p:nvPicPr>
          <p:cNvPr id="2" name="图片 -21474818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1779905"/>
            <a:ext cx="4022090" cy="226123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3" name="图片 -214748188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510" y="1779905"/>
            <a:ext cx="4023995" cy="226250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83185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实例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3</a:t>
            </a:r>
            <a:endParaRPr lang="en-US" altLang="zh-CN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23215" y="1131570"/>
            <a:ext cx="6355080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所有请求添加成功后，添加察看结果树，并运行脚本查看</a:t>
            </a:r>
            <a:endParaRPr lang="zh-CN" altLang="en-US" sz="1400"/>
          </a:p>
        </p:txBody>
      </p:sp>
      <p:pic>
        <p:nvPicPr>
          <p:cNvPr id="2" name="图片 -214748188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3925" y="1779905"/>
            <a:ext cx="4755515" cy="26733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添加线程组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线程组是模拟虚拟用户的发起点，在此可以设置线程组（类似LoadRunner中的多少个虚拟用户）及运行次数或者运行时间，还可以定义调度时间与运行时长。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添加线程组：右击“测试计划”，选择“添加”→“Threads（Users）”→“线程组”命令，如图5-2-3-2所示。</a:t>
            </a:r>
            <a:endParaRPr lang="zh-CN" altLang="en-US" sz="1400"/>
          </a:p>
        </p:txBody>
      </p:sp>
      <p:pic>
        <p:nvPicPr>
          <p:cNvPr id="2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55240" y="2083435"/>
            <a:ext cx="3961130" cy="226314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" name="文本框 2"/>
          <p:cNvSpPr txBox="1"/>
          <p:nvPr/>
        </p:nvSpPr>
        <p:spPr>
          <a:xfrm>
            <a:off x="3779520" y="4516120"/>
            <a:ext cx="129222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图 5-2-3-2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添加线程组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线程组相当于有多个用户，同时去执行相同的一批次任务。每个线程之间都是隔离的，互不影响。一个线程的执行过程中操作的变量不会影响其他线程的变量值，如图5-2-3-3所示。</a:t>
            </a:r>
            <a:endParaRPr lang="zh-CN" altLang="en-US" sz="1400"/>
          </a:p>
        </p:txBody>
      </p:sp>
      <p:sp>
        <p:nvSpPr>
          <p:cNvPr id="3" name="文本框 2"/>
          <p:cNvSpPr txBox="1"/>
          <p:nvPr/>
        </p:nvSpPr>
        <p:spPr>
          <a:xfrm>
            <a:off x="3779520" y="4516120"/>
            <a:ext cx="129222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图 5-2-3-</a:t>
            </a:r>
            <a:r>
              <a:rPr lang="en-US" altLang="zh-CN"/>
              <a:t>3</a:t>
            </a:r>
            <a:endParaRPr lang="en-US" altLang="zh-CN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45703" y="1851660"/>
            <a:ext cx="4252595" cy="239141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16801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 HTTP Cookie 管理器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在用浏览器访问Web页面时，浏览器会自动记录Cookie信息，JMeter通过加入HTTP Cookie管理器来自动记录Cookie信息，添加Cookie管理器后选择默认即可。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添加HTTP Cookie管理器：右击“线程组”，选择“添加”→“配置元件”→“HTTP Cookie管理器”命令，在打开的窗口中进行设置。</a:t>
            </a:r>
            <a:endParaRPr lang="zh-CN" altLang="en-US" sz="1400"/>
          </a:p>
        </p:txBody>
      </p:sp>
      <p:pic>
        <p:nvPicPr>
          <p:cNvPr id="2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243" y="2531745"/>
            <a:ext cx="3587115" cy="214376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3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838" y="2121218"/>
            <a:ext cx="5273675" cy="29648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9977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 HTTP 请求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17830" y="69977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添加HTTP请求：右击“线程组”，选择“添加”→“Sampler”→“HTTP请求”命令，在打开的窗口中进行设置。</a:t>
            </a:r>
            <a:endParaRPr lang="zh-CN" altLang="en-US" sz="1400"/>
          </a:p>
        </p:txBody>
      </p:sp>
      <p:pic>
        <p:nvPicPr>
          <p:cNvPr id="2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9165" y="1779588"/>
            <a:ext cx="4326890" cy="229298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9977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 HTTP 请求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18160" y="3940175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页面元素：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名称：可以随意设置，最好有业务意义。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注释：可以随意设置，可以为空。</a:t>
            </a:r>
            <a:endParaRPr lang="zh-CN" altLang="en-US" sz="1400"/>
          </a:p>
        </p:txBody>
      </p:sp>
      <p:pic>
        <p:nvPicPr>
          <p:cNvPr id="3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468" y="771208"/>
            <a:ext cx="5273675" cy="29648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9977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 HTTP 请求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39750" y="843915"/>
            <a:ext cx="7908925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协议：HTTP或者HTTPS（默认为HTTP）。HTTPS是SSL的连接，较HTTP有较高的安全性，但效率较HTTP低。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服务器名称或IP：指定HTTP请求的主机地址，不需要加上“http://”，JMeter会自动加上。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端口号：默认80，如果访问地址中带有其他端口号在此填入。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方法：HTTP请求的方法，最常用的有GET和POST。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路径：除去主机地址部分的访问链接。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Content encoding：字符编码格式，默认为iso8859，大多数应用会指定成UTF-8格式。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自动重定向：HttpClient接收到请求后，如果请求中包含重定向请求，HttpClient可以自动跳转，但是只针对GET与HEAD请求，勾选此项则“跟随重定向”失效；自动重定向可以自动转向到最终目标页面，但是JMeter是不记录重定向过程内容的，比如在察看结果树中无法找到重定向过程内容（A重定向到B，此时只记录B的内容不记录A的内容，A的响应内容暂且称为过程内容），如果此时要做关联，则无法关联到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19977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添加 HTTP 请求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39750" y="843915"/>
            <a:ext cx="790892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跟随重定向：HTTP请求的默认选项，当响应Code是3××时（比如301是重定向），自动跳转到目标地址。与自动重定向不同，JMeter会记录重定向过程中的所有请求响应，在察看结果树时可以看到服务器返回的内容，所以可以对响应的内容做关联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Use KeepAlive：对应HTTP响应头中的Connection：Keep-Alive，默认为选中。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Use multipart/form-data for POST：当发送HTTP POST请求时，使用Use multipart/form-data方法发送，比如可以用它做文件上传；这个属性是与方法POST绑定的。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Browser-compatible headers：浏览器兼容模式，如果使用Use multipart/form-data for POST建议勾选此项。</a:t>
            </a:r>
            <a:endParaRPr lang="zh-CN" altLang="en-US" sz="1400"/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/>
              <a:t>●　Parameters：同请求一起发送的参数，可以把要发送的参数（就是表单域）与值填到此域，GET方法也适用。</a:t>
            </a:r>
            <a:endParaRPr lang="zh-CN" altLang="en-US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3370</Words>
  <Application>WPS 演示</Application>
  <PresentationFormat>全屏显示(16:9)</PresentationFormat>
  <Paragraphs>146</Paragraphs>
  <Slides>25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2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280</cp:revision>
  <dcterms:created xsi:type="dcterms:W3CDTF">2015-01-08T06:32:00Z</dcterms:created>
  <dcterms:modified xsi:type="dcterms:W3CDTF">2022-02-10T06:41:51Z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3C47A19AD375438FA77C587EB4A015F6</vt:lpwstr>
  </property>
</Properties>
</file>