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4"/>
  </p:notesMasterIdLst>
  <p:sldIdLst>
    <p:sldId id="292" r:id="rId3"/>
    <p:sldId id="523" r:id="rId5"/>
    <p:sldId id="524" r:id="rId6"/>
    <p:sldId id="525" r:id="rId7"/>
    <p:sldId id="526" r:id="rId8"/>
    <p:sldId id="293" r:id="rId9"/>
  </p:sldIdLst>
  <p:sldSz cx="9144000" cy="5143500" type="screen16x9"/>
  <p:notesSz cx="6858000" cy="9144000"/>
  <p:embeddedFontLst>
    <p:embeddedFont>
      <p:font typeface="微软雅黑" panose="020B0503020204020204" pitchFamily="34" charset="-122"/>
      <p:regular r:id="rId13"/>
    </p:embeddedFont>
    <p:embeddedFont>
      <p:font typeface="Calibri" panose="020F0502020204030204" charset="0"/>
      <p:regular r:id="rId14"/>
      <p:bold r:id="rId15"/>
      <p:italic r:id="rId16"/>
      <p:boldItalic r:id="rId17"/>
    </p:embeddedFont>
  </p:embeddedFont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090D8"/>
    <a:srgbClr val="483018"/>
    <a:srgbClr val="C0A878"/>
    <a:srgbClr val="F3DEB8"/>
    <a:srgbClr val="0A9B06"/>
    <a:srgbClr val="E8EFC1"/>
    <a:srgbClr val="307800"/>
    <a:srgbClr val="1E4C7E"/>
    <a:srgbClr val="EAEAEA"/>
    <a:srgbClr val="BA34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47" d="100"/>
          <a:sy n="147" d="100"/>
        </p:scale>
        <p:origin x="486" y="108"/>
      </p:cViewPr>
      <p:guideLst>
        <p:guide orient="horz" pos="1838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8" d="100"/>
        <a:sy n="58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7" Type="http://schemas.openxmlformats.org/officeDocument/2006/relationships/font" Target="fonts/font5.fntdata"/><Relationship Id="rId16" Type="http://schemas.openxmlformats.org/officeDocument/2006/relationships/font" Target="fonts/font4.fntdata"/><Relationship Id="rId15" Type="http://schemas.openxmlformats.org/officeDocument/2006/relationships/font" Target="fonts/font3.fntdata"/><Relationship Id="rId14" Type="http://schemas.openxmlformats.org/officeDocument/2006/relationships/font" Target="fonts/font2.fntdata"/><Relationship Id="rId13" Type="http://schemas.openxmlformats.org/officeDocument/2006/relationships/font" Target="fonts/font1.fntdata"/><Relationship Id="rId12" Type="http://schemas.openxmlformats.org/officeDocument/2006/relationships/tableStyles" Target="tableStyles.xml"/><Relationship Id="rId11" Type="http://schemas.openxmlformats.org/officeDocument/2006/relationships/viewProps" Target="viewProps.xml"/><Relationship Id="rId10" Type="http://schemas.openxmlformats.org/officeDocument/2006/relationships/presProps" Target="presProps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AD63C5-CED3-4198-ADFC-235C7510EC39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9D69F8-84B8-4848-85BA-EA3E20CCD793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>
                <a:solidFill>
                  <a:prstClr val="black"/>
                </a:solidFill>
              </a:rPr>
              <a:t>1</a:t>
            </a:r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/>
              <a:t>26</a:t>
            </a:r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/>
              <a:t>26</a:t>
            </a:r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/>
              <a:t>26</a:t>
            </a:r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/>
              <a:t>26</a:t>
            </a:r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>
                <a:solidFill>
                  <a:prstClr val="black"/>
                </a:solidFill>
              </a:rPr>
              <a:t>1</a:t>
            </a:r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内容占位符 2"/>
          <p:cNvSpPr>
            <a:spLocks noGrp="1"/>
          </p:cNvSpPr>
          <p:nvPr>
            <p:ph sz="quarter" idx="10" hasCustomPrompt="1"/>
          </p:nvPr>
        </p:nvSpPr>
        <p:spPr>
          <a:xfrm>
            <a:off x="539552" y="843558"/>
            <a:ext cx="8064896" cy="396044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dirty="0" smtClean="0"/>
              <a:t>在此输入文字内容</a:t>
            </a:r>
            <a:endParaRPr lang="zh-CN" altLang="en-US" dirty="0"/>
          </a:p>
        </p:txBody>
      </p:sp>
    </p:spTree>
  </p:cSld>
  <p:clrMapOvr>
    <a:masterClrMapping/>
  </p:clrMapOvr>
  <p:transition spd="slow" advTm="0">
    <p:pull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0"/>
            <a:r>
              <a:rPr lang="zh-CN" altLang="en-US"/>
              <a:t>第二级</a:t>
            </a:r>
            <a:endParaRPr lang="zh-CN" altLang="en-US"/>
          </a:p>
          <a:p>
            <a:pPr lvl="0"/>
            <a:r>
              <a:rPr lang="zh-CN" altLang="en-US"/>
              <a:t>第三级</a:t>
            </a:r>
            <a:endParaRPr lang="zh-CN" altLang="en-US"/>
          </a:p>
          <a:p>
            <a:pPr lvl="0"/>
            <a:r>
              <a:rPr lang="zh-CN" altLang="en-US"/>
              <a:t>第四级</a:t>
            </a:r>
            <a:endParaRPr lang="zh-CN" altLang="en-US"/>
          </a:p>
          <a:p>
            <a:pPr lvl="0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altLang="zh-CN"/>
              <a:t>2018/8/15</a:t>
            </a:r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altLang="zh-CN"/>
              <a:t>‹#›</a:t>
            </a:r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文本框 2"/>
          <p:cNvSpPr txBox="1">
            <a:spLocks noChangeArrowheads="1"/>
          </p:cNvSpPr>
          <p:nvPr/>
        </p:nvSpPr>
        <p:spPr bwMode="auto">
          <a:xfrm>
            <a:off x="1691640" y="3291840"/>
            <a:ext cx="6242050" cy="1132205"/>
          </a:xfrm>
          <a:prstGeom prst="rect">
            <a:avLst/>
          </a:prstGeom>
          <a:noFill/>
          <a:ln>
            <a:noFill/>
          </a:ln>
        </p:spPr>
        <p:txBody>
          <a:bodyPr wrap="square" lIns="91028" tIns="45514" rIns="91028" bIns="45514">
            <a:spAutoFit/>
          </a:bodyPr>
          <a:lstStyle>
            <a:lvl1pPr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algn="ctr" defTabSz="682625"/>
            <a:r>
              <a:rPr lang="zh-CN" altLang="en-US" sz="3385" b="1" spc="282" dirty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模块</a:t>
            </a:r>
            <a:r>
              <a:rPr lang="en-US" altLang="zh-CN" sz="3385" b="1" spc="282" dirty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2 </a:t>
            </a:r>
            <a:r>
              <a:rPr lang="zh-CN" altLang="en-US" sz="3385" b="1" spc="282" dirty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性能测试执行</a:t>
            </a:r>
            <a:endParaRPr lang="zh-CN" altLang="en-US" sz="3385" b="1" spc="282" dirty="0">
              <a:solidFill>
                <a:schemeClr val="accent1"/>
              </a:solidFill>
              <a:latin typeface="+mn-lt"/>
              <a:ea typeface="+mn-ea"/>
              <a:cs typeface="+mn-ea"/>
              <a:sym typeface="+mn-lt"/>
            </a:endParaRPr>
          </a:p>
          <a:p>
            <a:pPr algn="ctr" defTabSz="682625"/>
            <a:r>
              <a:rPr lang="zh-CN" altLang="en-US" sz="3385" b="1" spc="282" dirty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任务</a:t>
            </a:r>
            <a:r>
              <a:rPr lang="en-US" altLang="zh-CN" sz="3385" b="1" spc="282" dirty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2.1 </a:t>
            </a:r>
            <a:r>
              <a:rPr lang="zh-CN" altLang="en-US" sz="3385" b="1" spc="282" dirty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性能测试设计与开发</a:t>
            </a:r>
            <a:endParaRPr lang="zh-CN" altLang="en-US" sz="3385" b="1" spc="282" dirty="0">
              <a:solidFill>
                <a:schemeClr val="accent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grpSp>
        <p:nvGrpSpPr>
          <p:cNvPr id="17" name="组合 16"/>
          <p:cNvGrpSpPr/>
          <p:nvPr/>
        </p:nvGrpSpPr>
        <p:grpSpPr>
          <a:xfrm>
            <a:off x="0" y="5010266"/>
            <a:ext cx="9144000" cy="136092"/>
            <a:chOff x="0" y="532828"/>
            <a:chExt cx="759125" cy="568897"/>
          </a:xfrm>
          <a:solidFill>
            <a:schemeClr val="accent1"/>
          </a:solidFill>
        </p:grpSpPr>
        <p:sp>
          <p:nvSpPr>
            <p:cNvPr id="18" name="矩形 17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19" name="矩形 18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0" name="矩形 19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1" name="矩形 20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</p:grpSp>
      <p:pic>
        <p:nvPicPr>
          <p:cNvPr id="22" name="图片 21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347"/>
          <a:stretch>
            <a:fillRect/>
          </a:stretch>
        </p:blipFill>
        <p:spPr>
          <a:xfrm>
            <a:off x="0" y="120307"/>
            <a:ext cx="9144000" cy="2629009"/>
          </a:xfrm>
          <a:prstGeom prst="rect">
            <a:avLst/>
          </a:prstGeom>
        </p:spPr>
      </p:pic>
      <p:grpSp>
        <p:nvGrpSpPr>
          <p:cNvPr id="23" name="组合 22"/>
          <p:cNvGrpSpPr/>
          <p:nvPr/>
        </p:nvGrpSpPr>
        <p:grpSpPr>
          <a:xfrm>
            <a:off x="0" y="-15785"/>
            <a:ext cx="9144000" cy="136092"/>
            <a:chOff x="0" y="532828"/>
            <a:chExt cx="759125" cy="568897"/>
          </a:xfrm>
          <a:solidFill>
            <a:schemeClr val="accent1"/>
          </a:solidFill>
        </p:grpSpPr>
        <p:sp>
          <p:nvSpPr>
            <p:cNvPr id="24" name="矩形 23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5" name="矩形 24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6" name="矩形 25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7" name="矩形 26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0">
        <p:fade/>
      </p:transition>
    </mc:Choice>
    <mc:Fallback>
      <p:transition spd="med" advClick="0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五边形 4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7989" y="209173"/>
            <a:ext cx="170688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测试环境设计</a:t>
            </a:r>
            <a:endParaRPr lang="zh-CN" altLang="en-US" sz="2000" b="1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417830" y="1059815"/>
            <a:ext cx="7908925" cy="36461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zh-CN" altLang="en-US" sz="1400"/>
              <a:t>测试环境设计是测试设计中不可缺少的环节。性能测试的结果与测试环境之间的关联性非常大，无论是哪种领域内的性能测试，都必须首先确定测试的环境。</a:t>
            </a:r>
            <a:endParaRPr lang="zh-CN" altLang="en-US" sz="1400"/>
          </a:p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zh-CN" altLang="en-US" sz="1400"/>
              <a:t>●　对于能力验证领域的性能测试来说，测试首先明确是在特定的部署环境上进行，因此不需要特别为性能测试设计环境，只需要保证用于测试的环境与今后系统运行的环境一致即可。</a:t>
            </a:r>
            <a:endParaRPr lang="zh-CN" altLang="en-US" sz="1400"/>
          </a:p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zh-CN" altLang="en-US" sz="1400"/>
              <a:t>●　对于规划能力领域的性能测试来说，测试环境不特定，但也需要设计一个基准的环境。</a:t>
            </a:r>
            <a:endParaRPr lang="zh-CN" altLang="en-US" sz="1400"/>
          </a:p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zh-CN" altLang="en-US" sz="1400"/>
              <a:t>●　对于性能调优领域的性能测试来说，因为调优过程是一个反复的过程，在每个调优小阶段的末尾，都需要有性能测试来衡量调优的效果，因此必须在开始就给出一个用于衡量的环境标准，并在整个调优过程中保证测试环境保持不变。</a:t>
            </a:r>
            <a:endParaRPr lang="zh-CN" altLang="en-US" sz="1400"/>
          </a:p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zh-CN" altLang="en-US" sz="1400"/>
              <a:t>这里所说的测试环境设计包括系统的软硬件环境、数据环境设计，以及环境的维护方法。其中，数据环境设计是非常关键但又是最容易被忽略的问题。设想一下，系统运行在一个已有50 000条数据的数据库和一个几乎为空的数据库环境上，其执行增、删、改、查操作的响应时间显然是不同的。</a:t>
            </a:r>
            <a:endParaRPr lang="zh-CN" altLang="en-US" sz="14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五边形 4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7989" y="209173"/>
            <a:ext cx="170688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测试场景设计</a:t>
            </a:r>
            <a:endParaRPr lang="zh-CN" altLang="en-US" sz="2000" b="1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417830" y="1059815"/>
            <a:ext cx="7908925" cy="13836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zh-CN" altLang="en-US" sz="1400"/>
              <a:t>用户场景设计活动用于设计测试活动需要使用的场景，场景体现的是用户实际运行环境中具有代表性的业务使用情况。用户场景一般由用户在某一个时间段内的所有业务使用状况组成，包括业务、业务比例、测试指标的目标，以及需要在测试过程中进行监控的性能计数器。</a:t>
            </a:r>
            <a:endParaRPr lang="zh-CN" altLang="en-US" sz="1400"/>
          </a:p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zh-CN" altLang="en-US" sz="1400"/>
              <a:t>测试场景可以是多个测试目标的综合体现，表</a:t>
            </a:r>
            <a:r>
              <a:rPr lang="en-US" altLang="zh-CN" sz="1400"/>
              <a:t>3</a:t>
            </a:r>
            <a:r>
              <a:rPr lang="zh-CN" altLang="en-US" sz="1400"/>
              <a:t>-2-1-1中描述了一个测试场景的内容。</a:t>
            </a:r>
            <a:endParaRPr lang="zh-CN" altLang="en-US" sz="1400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39115" y="3004185"/>
            <a:ext cx="8001000" cy="193357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3" name="文本框 2"/>
          <p:cNvSpPr txBox="1"/>
          <p:nvPr/>
        </p:nvSpPr>
        <p:spPr>
          <a:xfrm>
            <a:off x="3707765" y="2540000"/>
            <a:ext cx="1275715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/>
              <a:t>表 </a:t>
            </a:r>
            <a:r>
              <a:rPr lang="en-US" altLang="zh-CN"/>
              <a:t>3</a:t>
            </a:r>
            <a:r>
              <a:rPr lang="zh-CN" altLang="en-US"/>
              <a:t>-2-1-1</a:t>
            </a:r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五边形 4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7989" y="209173"/>
            <a:ext cx="170688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测试用例设计</a:t>
            </a:r>
            <a:endParaRPr lang="zh-CN" altLang="en-US" sz="2000" b="1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417830" y="1059815"/>
            <a:ext cx="7908925" cy="39693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zh-CN" altLang="en-US" sz="1400"/>
              <a:t>在设计完成测试场景之后，为能够把场景通过测试工具体现出来，并能用测试工具顺利进行测试执行，有必要针对每个测试场景规划出相应的工具部署、应用部署、测试方法和步骤，该过程就是测试用例设计活动。</a:t>
            </a:r>
            <a:endParaRPr lang="zh-CN" altLang="en-US" sz="1400"/>
          </a:p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zh-CN" altLang="en-US" sz="1400"/>
              <a:t>测试用例是对测试场景的进一步细化，细化内容包括场景中设计业务的操作序列描述、场景需要的环境部署等。以用户登录场景为例，要将其细化为用例，就需要将登录业务的具体步骤进行描述：</a:t>
            </a:r>
            <a:endParaRPr lang="zh-CN" altLang="en-US" sz="1400"/>
          </a:p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zh-CN" altLang="en-US" sz="1400"/>
              <a:t>●　进入登录页面；</a:t>
            </a:r>
            <a:endParaRPr lang="zh-CN" altLang="en-US" sz="1400"/>
          </a:p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zh-CN" altLang="en-US" sz="1400"/>
              <a:t>●　输入正确的用户名和密码；</a:t>
            </a:r>
            <a:endParaRPr lang="zh-CN" altLang="en-US" sz="1400"/>
          </a:p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zh-CN" altLang="en-US" sz="1400"/>
              <a:t>●　单击“登录”按钮；</a:t>
            </a:r>
            <a:endParaRPr lang="zh-CN" altLang="en-US" sz="1400"/>
          </a:p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zh-CN" altLang="en-US" sz="1400"/>
              <a:t>●　登录成功，判断登录成功的方式是登录成功页面中显示“欢迎您”文本。</a:t>
            </a:r>
            <a:endParaRPr lang="zh-CN" altLang="en-US" sz="1400"/>
          </a:p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zh-CN" altLang="en-US" sz="1400"/>
              <a:t>从描述中可以看到，在用例中，一个业务描述会被描述成操作的序列，并且在该序列中一定会给出判断业务是否执行成功的准则。</a:t>
            </a:r>
            <a:endParaRPr lang="zh-CN" altLang="en-US" sz="14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五边形 4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7989" y="209173"/>
            <a:ext cx="246888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脚本和辅助工具开发</a:t>
            </a:r>
            <a:endParaRPr lang="zh-CN" altLang="en-US" sz="2000" b="1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417830" y="1059815"/>
            <a:ext cx="7908925" cy="17068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zh-CN" altLang="en-US" sz="1400"/>
              <a:t>脚本和辅助工具的开发是测试执行之前的最后步骤，测试脚本是对业务操作的体现，一个脚本一般就是一个业务的过程描述。除脚本外，测试辅助工具也需要在本活动中进行开发。</a:t>
            </a:r>
            <a:endParaRPr lang="zh-CN" altLang="en-US" sz="1400"/>
          </a:p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zh-CN" altLang="en-US" sz="1400"/>
              <a:t>测试脚本的开发通常基于“录制”，依靠工具提供的录制功能，可以将需要性能测试关注的业务在工具的录制下操作一遍，然后基于该录制后的脚本，对其进行修改和调试，确保其可以在性能测试中顺利使用。最常用的脚本修改和调试技巧是参数化、关联、检查点等。</a:t>
            </a:r>
            <a:endParaRPr lang="zh-CN" altLang="en-US" sz="14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文本框 2"/>
          <p:cNvSpPr txBox="1">
            <a:spLocks noChangeArrowheads="1"/>
          </p:cNvSpPr>
          <p:nvPr/>
        </p:nvSpPr>
        <p:spPr bwMode="auto">
          <a:xfrm>
            <a:off x="3241197" y="3266833"/>
            <a:ext cx="2661606" cy="612957"/>
          </a:xfrm>
          <a:prstGeom prst="rect">
            <a:avLst/>
          </a:prstGeom>
          <a:noFill/>
          <a:ln>
            <a:noFill/>
          </a:ln>
        </p:spPr>
        <p:txBody>
          <a:bodyPr wrap="square" lIns="91028" tIns="45514" rIns="91028" bIns="45514">
            <a:spAutoFit/>
          </a:bodyPr>
          <a:lstStyle>
            <a:lvl1pPr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algn="ctr" defTabSz="682625"/>
            <a:r>
              <a:rPr lang="zh-CN" altLang="en-US" sz="338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感谢观看</a:t>
            </a:r>
            <a:endParaRPr lang="zh-CN" altLang="en-US" sz="3385" b="1" spc="282" dirty="0">
              <a:solidFill>
                <a:schemeClr val="accent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grpSp>
        <p:nvGrpSpPr>
          <p:cNvPr id="17" name="组合 16"/>
          <p:cNvGrpSpPr/>
          <p:nvPr/>
        </p:nvGrpSpPr>
        <p:grpSpPr>
          <a:xfrm>
            <a:off x="0" y="5010266"/>
            <a:ext cx="9144000" cy="136092"/>
            <a:chOff x="0" y="532828"/>
            <a:chExt cx="759125" cy="568897"/>
          </a:xfrm>
          <a:solidFill>
            <a:schemeClr val="accent1"/>
          </a:solidFill>
        </p:grpSpPr>
        <p:sp>
          <p:nvSpPr>
            <p:cNvPr id="18" name="矩形 17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cs typeface="+mn-ea"/>
                <a:sym typeface="+mn-lt"/>
              </a:endParaRPr>
            </a:p>
          </p:txBody>
        </p:sp>
        <p:sp>
          <p:nvSpPr>
            <p:cNvPr id="19" name="矩形 18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cs typeface="+mn-ea"/>
                <a:sym typeface="+mn-lt"/>
              </a:endParaRPr>
            </a:p>
          </p:txBody>
        </p:sp>
        <p:sp>
          <p:nvSpPr>
            <p:cNvPr id="20" name="矩形 19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cs typeface="+mn-ea"/>
                <a:sym typeface="+mn-lt"/>
              </a:endParaRPr>
            </a:p>
          </p:txBody>
        </p:sp>
        <p:sp>
          <p:nvSpPr>
            <p:cNvPr id="21" name="矩形 20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cs typeface="+mn-ea"/>
                <a:sym typeface="+mn-lt"/>
              </a:endParaRPr>
            </a:p>
          </p:txBody>
        </p:sp>
      </p:grpSp>
      <p:pic>
        <p:nvPicPr>
          <p:cNvPr id="22" name="图片 21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347"/>
          <a:stretch>
            <a:fillRect/>
          </a:stretch>
        </p:blipFill>
        <p:spPr>
          <a:xfrm>
            <a:off x="0" y="120307"/>
            <a:ext cx="9144000" cy="2629009"/>
          </a:xfrm>
          <a:prstGeom prst="rect">
            <a:avLst/>
          </a:prstGeom>
        </p:spPr>
      </p:pic>
      <p:grpSp>
        <p:nvGrpSpPr>
          <p:cNvPr id="23" name="组合 22"/>
          <p:cNvGrpSpPr/>
          <p:nvPr/>
        </p:nvGrpSpPr>
        <p:grpSpPr>
          <a:xfrm>
            <a:off x="0" y="-15785"/>
            <a:ext cx="9144000" cy="136092"/>
            <a:chOff x="0" y="532828"/>
            <a:chExt cx="759125" cy="568897"/>
          </a:xfrm>
          <a:solidFill>
            <a:schemeClr val="accent1"/>
          </a:solidFill>
        </p:grpSpPr>
        <p:sp>
          <p:nvSpPr>
            <p:cNvPr id="24" name="矩形 23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5" name="矩形 24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6" name="矩形 25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7" name="矩形 26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0">
        <p:fade/>
      </p:transition>
    </mc:Choice>
    <mc:Fallback>
      <p:transition spd="med" advClick="0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​​">
  <a:themeElements>
    <a:clrScheme name="绿色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fhe1a231">
      <a:majorFont>
        <a:latin typeface="Arial"/>
        <a:ea typeface="Microsoft YaHei"/>
        <a:cs typeface=""/>
      </a:majorFont>
      <a:minorFont>
        <a:latin typeface="Arial"/>
        <a:ea typeface="Microsoft YaHe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1154</Words>
  <Application>WPS 演示</Application>
  <PresentationFormat>全屏显示(16:9)</PresentationFormat>
  <Paragraphs>35</Paragraphs>
  <Slides>6</Slides>
  <Notes>34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6</vt:i4>
      </vt:variant>
    </vt:vector>
  </HeadingPairs>
  <TitlesOfParts>
    <vt:vector size="13" baseType="lpstr">
      <vt:lpstr>Arial</vt:lpstr>
      <vt:lpstr>宋体</vt:lpstr>
      <vt:lpstr>Wingdings</vt:lpstr>
      <vt:lpstr>微软雅黑</vt:lpstr>
      <vt:lpstr>Calibri</vt:lpstr>
      <vt:lpstr>Arial Unicode MS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787</dc:title>
  <dc:creator>lenovo</dc:creator>
  <cp:lastModifiedBy>雷雨</cp:lastModifiedBy>
  <cp:revision>244</cp:revision>
  <dcterms:created xsi:type="dcterms:W3CDTF">2015-01-08T06:32:00Z</dcterms:created>
  <dcterms:modified xsi:type="dcterms:W3CDTF">2022-02-11T05:20:14Z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2052-11.1.0.11294</vt:lpwstr>
  </property>
  <property fmtid="{D5CDD505-2E9C-101B-9397-08002B2CF9AE}" pid="3" name="ICV">
    <vt:lpwstr>BB3A5344FA724A67BB30CC404E715071</vt:lpwstr>
  </property>
</Properties>
</file>