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fonts/font1.fntdata" ContentType="application/x-fontdata"/>
  <Override PartName="/ppt/fonts/font2.fntdata" ContentType="application/x-fontdata"/>
  <Override PartName="/ppt/fonts/font3.fntdata" ContentType="application/x-fontdata"/>
  <Override PartName="/ppt/fonts/font4.fntdata" ContentType="application/x-fontdata"/>
  <Override PartName="/ppt/fonts/font5.fntdata" ContentType="application/x-fontdata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4"/>
  </p:notesMasterIdLst>
  <p:sldIdLst>
    <p:sldId id="292" r:id="rId3"/>
    <p:sldId id="507" r:id="rId5"/>
    <p:sldId id="517" r:id="rId6"/>
    <p:sldId id="518" r:id="rId7"/>
    <p:sldId id="519" r:id="rId8"/>
    <p:sldId id="520" r:id="rId9"/>
    <p:sldId id="521" r:id="rId10"/>
    <p:sldId id="522" r:id="rId11"/>
    <p:sldId id="293" r:id="rId12"/>
  </p:sldIdLst>
  <p:sldSz cx="9144000" cy="5143500" type="screen16x9"/>
  <p:notesSz cx="6858000" cy="9144000"/>
  <p:embeddedFontLst>
    <p:embeddedFont>
      <p:font typeface="微软雅黑" panose="020B0503020204020204" pitchFamily="34" charset="-122"/>
      <p:regular r:id="rId16"/>
    </p:embeddedFont>
    <p:embeddedFont>
      <p:font typeface="Calibri" panose="020F0502020204030204" charset="0"/>
      <p:regular r:id="rId17"/>
      <p:bold r:id="rId18"/>
      <p:italic r:id="rId19"/>
      <p:boldItalic r:id="rId20"/>
    </p:embeddedFont>
  </p:embeddedFont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090D8"/>
    <a:srgbClr val="483018"/>
    <a:srgbClr val="C0A878"/>
    <a:srgbClr val="F3DEB8"/>
    <a:srgbClr val="0A9B06"/>
    <a:srgbClr val="E8EFC1"/>
    <a:srgbClr val="307800"/>
    <a:srgbClr val="1E4C7E"/>
    <a:srgbClr val="EAEAEA"/>
    <a:srgbClr val="BA343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47" d="100"/>
          <a:sy n="147" d="100"/>
        </p:scale>
        <p:origin x="486" y="108"/>
      </p:cViewPr>
      <p:guideLst>
        <p:guide orient="horz" pos="1838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58" d="100"/>
        <a:sy n="58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0" Type="http://schemas.openxmlformats.org/officeDocument/2006/relationships/font" Target="fonts/font5.fntdata"/><Relationship Id="rId2" Type="http://schemas.openxmlformats.org/officeDocument/2006/relationships/theme" Target="theme/theme1.xml"/><Relationship Id="rId19" Type="http://schemas.openxmlformats.org/officeDocument/2006/relationships/font" Target="fonts/font4.fntdata"/><Relationship Id="rId18" Type="http://schemas.openxmlformats.org/officeDocument/2006/relationships/font" Target="fonts/font3.fntdata"/><Relationship Id="rId17" Type="http://schemas.openxmlformats.org/officeDocument/2006/relationships/font" Target="fonts/font2.fntdata"/><Relationship Id="rId16" Type="http://schemas.openxmlformats.org/officeDocument/2006/relationships/font" Target="fonts/font1.fntdata"/><Relationship Id="rId15" Type="http://schemas.openxmlformats.org/officeDocument/2006/relationships/tableStyles" Target="tableStyles.xml"/><Relationship Id="rId14" Type="http://schemas.openxmlformats.org/officeDocument/2006/relationships/viewProps" Target="viewProps.xml"/><Relationship Id="rId13" Type="http://schemas.openxmlformats.org/officeDocument/2006/relationships/presProps" Target="presProps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3AD63C5-CED3-4198-ADFC-235C7510EC39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59D69F8-84B8-4848-85BA-EA3E20CCD793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zh-CN">
                <a:solidFill>
                  <a:prstClr val="black"/>
                </a:solidFill>
              </a:rPr>
              <a:t>1</a:t>
            </a:r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zh-CN"/>
              <a:t>26</a:t>
            </a:r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zh-CN"/>
              <a:t>26</a:t>
            </a:r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zh-CN"/>
              <a:t>26</a:t>
            </a:r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zh-CN"/>
              <a:t>26</a:t>
            </a:r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zh-CN"/>
              <a:t>26</a:t>
            </a:r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zh-CN"/>
              <a:t>26</a:t>
            </a:r>
            <a:endParaRPr lang="zh-CN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zh-CN"/>
              <a:t>26</a:t>
            </a:r>
            <a:endParaRPr lang="zh-CN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zh-CN">
                <a:solidFill>
                  <a:prstClr val="black"/>
                </a:solidFill>
              </a:rPr>
              <a:t>1</a:t>
            </a:r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内容占位符 2"/>
          <p:cNvSpPr>
            <a:spLocks noGrp="1"/>
          </p:cNvSpPr>
          <p:nvPr>
            <p:ph sz="quarter" idx="10" hasCustomPrompt="1"/>
          </p:nvPr>
        </p:nvSpPr>
        <p:spPr>
          <a:xfrm>
            <a:off x="539552" y="843558"/>
            <a:ext cx="8064896" cy="3960440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 lvl="0"/>
            <a:r>
              <a:rPr lang="zh-CN" altLang="en-US" dirty="0" smtClean="0"/>
              <a:t>在此输入文字内容</a:t>
            </a:r>
            <a:endParaRPr lang="zh-CN" altLang="en-US" dirty="0"/>
          </a:p>
        </p:txBody>
      </p:sp>
    </p:spTree>
  </p:cSld>
  <p:clrMapOvr>
    <a:masterClrMapping/>
  </p:clrMapOvr>
  <p:transition spd="slow" advTm="0">
    <p:pull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3" Type="http://schemas.openxmlformats.org/officeDocument/2006/relationships/theme" Target="../theme/theme1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0"/>
            <a:r>
              <a:rPr lang="zh-CN" altLang="en-US"/>
              <a:t>第二级</a:t>
            </a:r>
            <a:endParaRPr lang="zh-CN" altLang="en-US"/>
          </a:p>
          <a:p>
            <a:pPr lvl="0"/>
            <a:r>
              <a:rPr lang="zh-CN" altLang="en-US"/>
              <a:t>第三级</a:t>
            </a:r>
            <a:endParaRPr lang="zh-CN" altLang="en-US"/>
          </a:p>
          <a:p>
            <a:pPr lvl="0"/>
            <a:r>
              <a:rPr lang="zh-CN" altLang="en-US"/>
              <a:t>第四级</a:t>
            </a:r>
            <a:endParaRPr lang="zh-CN" altLang="en-US"/>
          </a:p>
          <a:p>
            <a:pPr lvl="0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altLang="zh-CN"/>
              <a:t>2018/8/15</a:t>
            </a:r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altLang="zh-CN"/>
              <a:t>‹#›</a:t>
            </a:r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1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文本框 2"/>
          <p:cNvSpPr txBox="1">
            <a:spLocks noChangeArrowheads="1"/>
          </p:cNvSpPr>
          <p:nvPr/>
        </p:nvSpPr>
        <p:spPr bwMode="auto">
          <a:xfrm>
            <a:off x="1691640" y="3291840"/>
            <a:ext cx="5781040" cy="1132205"/>
          </a:xfrm>
          <a:prstGeom prst="rect">
            <a:avLst/>
          </a:prstGeom>
          <a:noFill/>
          <a:ln>
            <a:noFill/>
          </a:ln>
        </p:spPr>
        <p:txBody>
          <a:bodyPr wrap="square" lIns="91028" tIns="45514" rIns="91028" bIns="45514">
            <a:spAutoFit/>
          </a:bodyPr>
          <a:lstStyle>
            <a:lvl1pPr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742950" indent="-28575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 marL="11430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 marL="16002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 marL="20574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  <a:lvl6pPr marL="25146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6pPr>
            <a:lvl7pPr marL="29718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7pPr>
            <a:lvl8pPr marL="34290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8pPr>
            <a:lvl9pPr marL="38862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9pPr>
          </a:lstStyle>
          <a:p>
            <a:pPr algn="ctr" defTabSz="682625"/>
            <a:r>
              <a:rPr lang="zh-CN" altLang="en-US" sz="3385" b="1" spc="282" dirty="0">
                <a:solidFill>
                  <a:schemeClr val="accent1"/>
                </a:solidFill>
                <a:latin typeface="+mn-lt"/>
                <a:ea typeface="+mn-ea"/>
                <a:cs typeface="+mn-ea"/>
                <a:sym typeface="+mn-lt"/>
              </a:rPr>
              <a:t>模块</a:t>
            </a:r>
            <a:r>
              <a:rPr lang="en-US" altLang="zh-CN" sz="3385" b="1" spc="282" dirty="0">
                <a:solidFill>
                  <a:schemeClr val="accent1"/>
                </a:solidFill>
                <a:latin typeface="+mn-lt"/>
                <a:ea typeface="+mn-ea"/>
                <a:cs typeface="+mn-ea"/>
                <a:sym typeface="+mn-lt"/>
              </a:rPr>
              <a:t>1 </a:t>
            </a:r>
            <a:r>
              <a:rPr lang="zh-CN" altLang="en-US" sz="3385" b="1" spc="282" dirty="0">
                <a:solidFill>
                  <a:schemeClr val="accent1"/>
                </a:solidFill>
                <a:latin typeface="+mn-lt"/>
                <a:ea typeface="+mn-ea"/>
                <a:cs typeface="+mn-ea"/>
                <a:sym typeface="+mn-lt"/>
              </a:rPr>
              <a:t>性能测试需求分析</a:t>
            </a:r>
            <a:endParaRPr lang="zh-CN" altLang="en-US" sz="3385" b="1" spc="282" dirty="0">
              <a:solidFill>
                <a:schemeClr val="accent1"/>
              </a:solidFill>
              <a:latin typeface="+mn-lt"/>
              <a:ea typeface="+mn-ea"/>
              <a:cs typeface="+mn-ea"/>
              <a:sym typeface="+mn-lt"/>
            </a:endParaRPr>
          </a:p>
          <a:p>
            <a:pPr algn="ctr" defTabSz="682625"/>
            <a:r>
              <a:rPr lang="zh-CN" altLang="en-US" sz="3385" b="1" spc="282" dirty="0">
                <a:solidFill>
                  <a:schemeClr val="accent1"/>
                </a:solidFill>
                <a:latin typeface="+mn-lt"/>
                <a:ea typeface="+mn-ea"/>
                <a:cs typeface="+mn-ea"/>
                <a:sym typeface="+mn-lt"/>
              </a:rPr>
              <a:t>任务</a:t>
            </a:r>
            <a:r>
              <a:rPr lang="en-US" altLang="zh-CN" sz="3385" b="1" spc="282" dirty="0">
                <a:solidFill>
                  <a:schemeClr val="accent1"/>
                </a:solidFill>
                <a:latin typeface="+mn-lt"/>
                <a:ea typeface="+mn-ea"/>
                <a:cs typeface="+mn-ea"/>
                <a:sym typeface="+mn-lt"/>
              </a:rPr>
              <a:t>1.3 </a:t>
            </a:r>
            <a:r>
              <a:rPr lang="zh-CN" altLang="en-US" sz="3385" b="1" spc="282" dirty="0">
                <a:solidFill>
                  <a:schemeClr val="accent1"/>
                </a:solidFill>
                <a:latin typeface="+mn-lt"/>
                <a:ea typeface="+mn-ea"/>
                <a:cs typeface="+mn-ea"/>
                <a:sym typeface="+mn-lt"/>
              </a:rPr>
              <a:t>性能测试计划设计</a:t>
            </a:r>
            <a:endParaRPr lang="en-US" altLang="zh-CN" sz="3385" b="1" spc="282" dirty="0">
              <a:solidFill>
                <a:schemeClr val="accent1"/>
              </a:solidFill>
              <a:latin typeface="+mn-lt"/>
              <a:ea typeface="+mn-ea"/>
              <a:cs typeface="+mn-ea"/>
              <a:sym typeface="+mn-lt"/>
            </a:endParaRPr>
          </a:p>
        </p:txBody>
      </p:sp>
      <p:grpSp>
        <p:nvGrpSpPr>
          <p:cNvPr id="17" name="组合 16"/>
          <p:cNvGrpSpPr/>
          <p:nvPr/>
        </p:nvGrpSpPr>
        <p:grpSpPr>
          <a:xfrm>
            <a:off x="0" y="5010266"/>
            <a:ext cx="9144000" cy="136092"/>
            <a:chOff x="0" y="532828"/>
            <a:chExt cx="759125" cy="568897"/>
          </a:xfrm>
          <a:solidFill>
            <a:schemeClr val="accent1"/>
          </a:solidFill>
        </p:grpSpPr>
        <p:sp>
          <p:nvSpPr>
            <p:cNvPr id="18" name="矩形 17"/>
            <p:cNvSpPr/>
            <p:nvPr/>
          </p:nvSpPr>
          <p:spPr>
            <a:xfrm>
              <a:off x="0" y="532828"/>
              <a:ext cx="238791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19" name="矩形 18"/>
            <p:cNvSpPr/>
            <p:nvPr/>
          </p:nvSpPr>
          <p:spPr>
            <a:xfrm>
              <a:off x="238791" y="532828"/>
              <a:ext cx="209847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0" name="矩形 19"/>
            <p:cNvSpPr/>
            <p:nvPr/>
          </p:nvSpPr>
          <p:spPr>
            <a:xfrm>
              <a:off x="616871" y="532828"/>
              <a:ext cx="142254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1" name="矩形 20"/>
            <p:cNvSpPr/>
            <p:nvPr/>
          </p:nvSpPr>
          <p:spPr>
            <a:xfrm>
              <a:off x="448638" y="532828"/>
              <a:ext cx="170083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</p:grpSp>
      <p:pic>
        <p:nvPicPr>
          <p:cNvPr id="22" name="图片 21"/>
          <p:cNvPicPr>
            <a:picLocks noChangeAspect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9347"/>
          <a:stretch>
            <a:fillRect/>
          </a:stretch>
        </p:blipFill>
        <p:spPr>
          <a:xfrm>
            <a:off x="0" y="120307"/>
            <a:ext cx="9144000" cy="2629009"/>
          </a:xfrm>
          <a:prstGeom prst="rect">
            <a:avLst/>
          </a:prstGeom>
        </p:spPr>
      </p:pic>
      <p:grpSp>
        <p:nvGrpSpPr>
          <p:cNvPr id="23" name="组合 22"/>
          <p:cNvGrpSpPr/>
          <p:nvPr/>
        </p:nvGrpSpPr>
        <p:grpSpPr>
          <a:xfrm>
            <a:off x="0" y="-15785"/>
            <a:ext cx="9144000" cy="136092"/>
            <a:chOff x="0" y="532828"/>
            <a:chExt cx="759125" cy="568897"/>
          </a:xfrm>
          <a:solidFill>
            <a:schemeClr val="accent1"/>
          </a:solidFill>
        </p:grpSpPr>
        <p:sp>
          <p:nvSpPr>
            <p:cNvPr id="24" name="矩形 23"/>
            <p:cNvSpPr/>
            <p:nvPr/>
          </p:nvSpPr>
          <p:spPr>
            <a:xfrm>
              <a:off x="0" y="532828"/>
              <a:ext cx="238791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5" name="矩形 24"/>
            <p:cNvSpPr/>
            <p:nvPr/>
          </p:nvSpPr>
          <p:spPr>
            <a:xfrm>
              <a:off x="238791" y="532828"/>
              <a:ext cx="209847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6" name="矩形 25"/>
            <p:cNvSpPr/>
            <p:nvPr/>
          </p:nvSpPr>
          <p:spPr>
            <a:xfrm>
              <a:off x="616871" y="532828"/>
              <a:ext cx="142254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7" name="矩形 26"/>
            <p:cNvSpPr/>
            <p:nvPr/>
          </p:nvSpPr>
          <p:spPr>
            <a:xfrm>
              <a:off x="448638" y="532828"/>
              <a:ext cx="170083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0">
        <p:fade/>
      </p:transition>
    </mc:Choice>
    <mc:Fallback>
      <p:transition spd="med" advClick="0" advTm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五边形 4"/>
          <p:cNvSpPr/>
          <p:nvPr/>
        </p:nvSpPr>
        <p:spPr>
          <a:xfrm>
            <a:off x="0" y="193204"/>
            <a:ext cx="373643" cy="432048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17989" y="209173"/>
            <a:ext cx="2214880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zh-CN" altLang="en-US" sz="2000" b="1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性能测试领域分析</a:t>
            </a:r>
            <a:endParaRPr lang="zh-CN" altLang="en-US" sz="2000" b="1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32" name="文本框 31"/>
          <p:cNvSpPr txBox="1"/>
          <p:nvPr/>
        </p:nvSpPr>
        <p:spPr>
          <a:xfrm>
            <a:off x="417830" y="1059815"/>
            <a:ext cx="7908925" cy="36461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indent="355600" fontAlgn="auto">
              <a:lnSpc>
                <a:spcPct val="150000"/>
              </a:lnSpc>
              <a:extLst>
                <a:ext uri="{35155182-B16C-46BC-9424-99874614C6A1}">
                  <wpsdc:indentchars xmlns:wpsdc="http://www.wps.cn/officeDocument/2017/drawingmlCustomData" val="200" checksum="3837665281"/>
                </a:ext>
              </a:extLst>
            </a:pPr>
            <a:r>
              <a:rPr lang="zh-CN" altLang="en-US" sz="1400"/>
              <a:t>在性能测试中引入领域的概念可以反映性能测试的直接目的。在性能测试计划阶段，首先要执行的活动是根据性能测试所期望达到的目的，分析出性能测试的应用领域。</a:t>
            </a:r>
            <a:endParaRPr lang="zh-CN" altLang="en-US" sz="1400"/>
          </a:p>
          <a:p>
            <a:pPr indent="355600" fontAlgn="auto">
              <a:lnSpc>
                <a:spcPct val="150000"/>
              </a:lnSpc>
              <a:extLst>
                <a:ext uri="{35155182-B16C-46BC-9424-99874614C6A1}">
                  <wpsdc:indentchars xmlns:wpsdc="http://www.wps.cn/officeDocument/2017/drawingmlCustomData" val="200" checksum="3837665281"/>
                </a:ext>
              </a:extLst>
            </a:pPr>
            <a:r>
              <a:rPr lang="zh-CN" altLang="en-US" sz="1400"/>
              <a:t>测试的目的是明确验证系统在固定条件下的性能能力的，属于能力验证领域，该领域常见于对特定环境上部署系统的性能验证测试；测试的目的是了解系统性能能力的可扩展性、系统在非特定环境下的性能能力的，属于规划能力领域，该领域常见于对应用性能可扩展性的测试；测试的目的是通过测试（发现问题）—调优（调整）—测试（验证调优效果）的方法提高系统性能能力的，属于性能调优领域；测试目的是通过性能测试手段发现应用缺陷的，属于发现缺陷领域。</a:t>
            </a:r>
            <a:endParaRPr lang="zh-CN" altLang="en-US" sz="1400"/>
          </a:p>
          <a:p>
            <a:pPr indent="355600" fontAlgn="auto">
              <a:lnSpc>
                <a:spcPct val="150000"/>
              </a:lnSpc>
              <a:extLst>
                <a:ext uri="{35155182-B16C-46BC-9424-99874614C6A1}">
                  <wpsdc:indentchars xmlns:wpsdc="http://www.wps.cn/officeDocument/2017/drawingmlCustomData" val="200" checksum="3837665281"/>
                </a:ext>
              </a:extLst>
            </a:pPr>
            <a:r>
              <a:rPr lang="zh-CN" altLang="en-US" sz="1400"/>
              <a:t>确定性能测试的应用领域后，可以据此给出性能测试的目标，并可以初步确定可用的性能测试方法。根据不同的性能测试应用领域分析结果，性能测试的目标定义会有所不同。表</a:t>
            </a:r>
            <a:r>
              <a:rPr lang="en-US" altLang="zh-CN" sz="1400"/>
              <a:t>3</a:t>
            </a:r>
            <a:r>
              <a:rPr lang="zh-CN" altLang="en-US" sz="1400"/>
              <a:t>-1-3-1中给出了各种不同应用领域的性能测试目标和性能目标（性能测试目标描述的是性能测试需要达成的目标；性能目标描述的是性能测试过程中，用于判断性能测试是否通过的标准）。</a:t>
            </a:r>
            <a:endParaRPr lang="zh-CN" altLang="en-US" sz="140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五边形 4"/>
          <p:cNvSpPr/>
          <p:nvPr/>
        </p:nvSpPr>
        <p:spPr>
          <a:xfrm>
            <a:off x="0" y="193204"/>
            <a:ext cx="373643" cy="432048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17989" y="209173"/>
            <a:ext cx="2214880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zh-CN" altLang="en-US" sz="2000" b="1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性能测试领域分析</a:t>
            </a:r>
            <a:endParaRPr lang="zh-CN" altLang="en-US" sz="2000" b="1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67360" y="1419860"/>
            <a:ext cx="8039100" cy="1628775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3" name="文本框 2"/>
          <p:cNvSpPr txBox="1"/>
          <p:nvPr/>
        </p:nvSpPr>
        <p:spPr>
          <a:xfrm>
            <a:off x="3850005" y="3364230"/>
            <a:ext cx="1273810" cy="36830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/>
              <a:t>表 </a:t>
            </a:r>
            <a:r>
              <a:rPr lang="en-US" altLang="zh-CN"/>
              <a:t>3</a:t>
            </a:r>
            <a:r>
              <a:rPr lang="zh-CN" altLang="en-US"/>
              <a:t>-1-3-1</a:t>
            </a:r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五边形 4"/>
          <p:cNvSpPr/>
          <p:nvPr/>
        </p:nvSpPr>
        <p:spPr>
          <a:xfrm>
            <a:off x="0" y="193204"/>
            <a:ext cx="373643" cy="432048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17989" y="209173"/>
            <a:ext cx="2976880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zh-CN" altLang="en-US" sz="2000" b="1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用户活动剖析与业务建模</a:t>
            </a:r>
            <a:endParaRPr lang="zh-CN" altLang="en-US" sz="2000" b="1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32" name="文本框 31"/>
          <p:cNvSpPr txBox="1"/>
          <p:nvPr/>
        </p:nvSpPr>
        <p:spPr>
          <a:xfrm>
            <a:off x="417830" y="1059815"/>
            <a:ext cx="7908925" cy="267652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indent="355600" fontAlgn="auto">
              <a:lnSpc>
                <a:spcPct val="150000"/>
              </a:lnSpc>
              <a:extLst>
                <a:ext uri="{35155182-B16C-46BC-9424-99874614C6A1}">
                  <wpsdc:indentchars xmlns:wpsdc="http://www.wps.cn/officeDocument/2017/drawingmlCustomData" val="200" checksum="3837665281"/>
                </a:ext>
              </a:extLst>
            </a:pPr>
            <a:r>
              <a:rPr lang="zh-CN" altLang="en-US" sz="1400"/>
              <a:t>用户活动剖析与业务建模活动用来寻找用户的关键性能关注点。用户对系统性能的关注往往集中在少数几个业务活动上，在确定性能目标之前，需要先把用户的关注点找出来，从而确定最贴近用户要求的性能目标。</a:t>
            </a:r>
            <a:endParaRPr lang="zh-CN" altLang="en-US" sz="1400"/>
          </a:p>
          <a:p>
            <a:pPr indent="355600" fontAlgn="auto">
              <a:lnSpc>
                <a:spcPct val="150000"/>
              </a:lnSpc>
              <a:extLst>
                <a:ext uri="{35155182-B16C-46BC-9424-99874614C6A1}">
                  <wpsdc:indentchars xmlns:wpsdc="http://www.wps.cn/officeDocument/2017/drawingmlCustomData" val="200" checksum="3837665281"/>
                </a:ext>
              </a:extLst>
            </a:pPr>
            <a:r>
              <a:rPr lang="zh-CN" altLang="en-US" sz="1400"/>
              <a:t>用户活动剖析的方法大体分为系统日志分析和用户调查分析。系统日志分析是指通过应用系统的日志了解用户的活动，分析出用户最关注、最常用的业务功能以及达到业务功能的操作路径；用户调查分析是在不具备系统日志分析条件（如该系统尚未交互用户运行实际的业务）时采用的一种估算方法，可以通过用户调查问卷、同类型系统对比的方法获取用户最关注、最常用的业务功能等内容。</a:t>
            </a:r>
            <a:endParaRPr lang="zh-CN" altLang="en-US" sz="140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五边形 4"/>
          <p:cNvSpPr/>
          <p:nvPr/>
        </p:nvSpPr>
        <p:spPr>
          <a:xfrm>
            <a:off x="0" y="193204"/>
            <a:ext cx="373643" cy="432048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17989" y="209173"/>
            <a:ext cx="2976880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zh-CN" altLang="en-US" sz="2000" b="1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用户活动剖析与业务建模</a:t>
            </a:r>
            <a:endParaRPr lang="zh-CN" altLang="en-US" sz="2000" b="1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32" name="文本框 31"/>
          <p:cNvSpPr txBox="1"/>
          <p:nvPr/>
        </p:nvSpPr>
        <p:spPr>
          <a:xfrm>
            <a:off x="417830" y="1059815"/>
            <a:ext cx="7908925" cy="299974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indent="355600" fontAlgn="auto">
              <a:lnSpc>
                <a:spcPct val="150000"/>
              </a:lnSpc>
              <a:extLst>
                <a:ext uri="{35155182-B16C-46BC-9424-99874614C6A1}">
                  <wpsdc:indentchars xmlns:wpsdc="http://www.wps.cn/officeDocument/2017/drawingmlCustomData" val="200" checksum="3837665281"/>
                </a:ext>
              </a:extLst>
            </a:pPr>
            <a:r>
              <a:rPr lang="zh-CN" altLang="en-US" sz="1400"/>
              <a:t>经过用户活动分析之后，最终形成的结果类似于以下描述：</a:t>
            </a:r>
            <a:endParaRPr lang="zh-CN" altLang="en-US" sz="1400"/>
          </a:p>
          <a:p>
            <a:pPr indent="355600" fontAlgn="auto">
              <a:lnSpc>
                <a:spcPct val="150000"/>
              </a:lnSpc>
              <a:extLst>
                <a:ext uri="{35155182-B16C-46BC-9424-99874614C6A1}">
                  <wpsdc:indentchars xmlns:wpsdc="http://www.wps.cn/officeDocument/2017/drawingmlCustomData" val="200" checksum="3837665281"/>
                </a:ext>
              </a:extLst>
            </a:pPr>
            <a:r>
              <a:rPr lang="zh-CN" altLang="en-US" sz="1400"/>
              <a:t>用户最关心的业务之一是A业务，该业务具有平均每天3 000次的业务发生率，业务发生时间集中在9:00—18:00，业务发生的峰值为每小时1 000次，A业务的操作路径如下所示：</a:t>
            </a:r>
            <a:endParaRPr lang="zh-CN" altLang="en-US" sz="1400"/>
          </a:p>
          <a:p>
            <a:pPr indent="355600" fontAlgn="auto">
              <a:lnSpc>
                <a:spcPct val="150000"/>
              </a:lnSpc>
              <a:extLst>
                <a:ext uri="{35155182-B16C-46BC-9424-99874614C6A1}">
                  <wpsdc:indentchars xmlns:wpsdc="http://www.wps.cn/officeDocument/2017/drawingmlCustomData" val="200" checksum="3837665281"/>
                </a:ext>
              </a:extLst>
            </a:pPr>
            <a:r>
              <a:rPr lang="zh-CN" altLang="en-US" sz="1400"/>
              <a:t>●　用户单击“发布讨论”链接；</a:t>
            </a:r>
            <a:endParaRPr lang="zh-CN" altLang="en-US" sz="1400"/>
          </a:p>
          <a:p>
            <a:pPr indent="355600" fontAlgn="auto">
              <a:lnSpc>
                <a:spcPct val="150000"/>
              </a:lnSpc>
              <a:extLst>
                <a:ext uri="{35155182-B16C-46BC-9424-99874614C6A1}">
                  <wpsdc:indentchars xmlns:wpsdc="http://www.wps.cn/officeDocument/2017/drawingmlCustomData" val="200" checksum="3837665281"/>
                </a:ext>
              </a:extLst>
            </a:pPr>
            <a:r>
              <a:rPr lang="zh-CN" altLang="en-US" sz="1400"/>
              <a:t>●　用户在出现的页面中填写发布内容；</a:t>
            </a:r>
            <a:endParaRPr lang="zh-CN" altLang="en-US" sz="1400"/>
          </a:p>
          <a:p>
            <a:pPr indent="355600" fontAlgn="auto">
              <a:lnSpc>
                <a:spcPct val="150000"/>
              </a:lnSpc>
              <a:extLst>
                <a:ext uri="{35155182-B16C-46BC-9424-99874614C6A1}">
                  <wpsdc:indentchars xmlns:wpsdc="http://www.wps.cn/officeDocument/2017/drawingmlCustomData" val="200" checksum="3837665281"/>
                </a:ext>
              </a:extLst>
            </a:pPr>
            <a:r>
              <a:rPr lang="zh-CN" altLang="en-US" sz="1400"/>
              <a:t>●　用户单击“提交”按钮进行提交。</a:t>
            </a:r>
            <a:endParaRPr lang="zh-CN" altLang="en-US" sz="1400"/>
          </a:p>
          <a:p>
            <a:pPr indent="355600" fontAlgn="auto">
              <a:lnSpc>
                <a:spcPct val="150000"/>
              </a:lnSpc>
              <a:extLst>
                <a:ext uri="{35155182-B16C-46BC-9424-99874614C6A1}">
                  <wpsdc:indentchars xmlns:wpsdc="http://www.wps.cn/officeDocument/2017/drawingmlCustomData" val="200" checksum="3837665281"/>
                </a:ext>
              </a:extLst>
            </a:pPr>
            <a:r>
              <a:rPr lang="zh-CN" altLang="en-US" sz="1400"/>
              <a:t>业务建模是对业务系统的行为及其实现方式和方法建模，一般采用流程图的方式描绘出各进程之间的交互关系和数据流向向。对复杂的业务系统来说，业务建模可以将业务系统清晰地呈现出来，为性能测试提供直观的指导。</a:t>
            </a:r>
            <a:endParaRPr lang="zh-CN" altLang="en-US" sz="140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五边形 4"/>
          <p:cNvSpPr/>
          <p:nvPr/>
        </p:nvSpPr>
        <p:spPr>
          <a:xfrm>
            <a:off x="0" y="193204"/>
            <a:ext cx="373643" cy="432048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17989" y="209173"/>
            <a:ext cx="1706880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zh-CN" altLang="en-US" sz="2000" b="1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确定性能目标</a:t>
            </a:r>
            <a:endParaRPr lang="zh-CN" altLang="en-US" sz="2000" b="1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32" name="文本框 31"/>
          <p:cNvSpPr txBox="1"/>
          <p:nvPr/>
        </p:nvSpPr>
        <p:spPr>
          <a:xfrm>
            <a:off x="417830" y="1059815"/>
            <a:ext cx="7908925" cy="332295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indent="355600" fontAlgn="auto">
              <a:lnSpc>
                <a:spcPct val="150000"/>
              </a:lnSpc>
              <a:extLst>
                <a:ext uri="{35155182-B16C-46BC-9424-99874614C6A1}">
                  <wpsdc:indentchars xmlns:wpsdc="http://www.wps.cn/officeDocument/2017/drawingmlCustomData" val="200" checksum="3837665281"/>
                </a:ext>
              </a:extLst>
            </a:pPr>
            <a:r>
              <a:rPr lang="zh-CN" altLang="en-US" sz="1400"/>
              <a:t>性能测试目标根据性能测试需求和用户活动分析结果来确定，确定性能测试目标的一般步骤是首先从需求中分析出性能测试需求，结合用户活动剖析与业务建模的结果，最终确定性能测试的目标。</a:t>
            </a:r>
            <a:endParaRPr lang="zh-CN" altLang="en-US" sz="1400"/>
          </a:p>
          <a:p>
            <a:pPr indent="355600" fontAlgn="auto">
              <a:lnSpc>
                <a:spcPct val="150000"/>
              </a:lnSpc>
              <a:extLst>
                <a:ext uri="{35155182-B16C-46BC-9424-99874614C6A1}">
                  <wpsdc:indentchars xmlns:wpsdc="http://www.wps.cn/officeDocument/2017/drawingmlCustomData" val="200" checksum="3837665281"/>
                </a:ext>
              </a:extLst>
            </a:pPr>
            <a:r>
              <a:rPr lang="zh-CN" altLang="en-US" sz="1400"/>
              <a:t>根据不同的性能测试应用领域分析结果，性能目标定义会稍有不同。</a:t>
            </a:r>
            <a:endParaRPr lang="zh-CN" altLang="en-US" sz="1400"/>
          </a:p>
          <a:p>
            <a:pPr indent="355600" fontAlgn="auto">
              <a:lnSpc>
                <a:spcPct val="150000"/>
              </a:lnSpc>
              <a:extLst>
                <a:ext uri="{35155182-B16C-46BC-9424-99874614C6A1}">
                  <wpsdc:indentchars xmlns:wpsdc="http://www.wps.cn/officeDocument/2017/drawingmlCustomData" val="200" checksum="3837665281"/>
                </a:ext>
              </a:extLst>
            </a:pPr>
            <a:r>
              <a:rPr lang="zh-CN" altLang="en-US" sz="1400"/>
              <a:t>（1）对于规划能力领域，性能目标的描述。系统的A业务在未来的3个月内每天的业务吞吐量达到4 000笔，找出系统的性能瓶颈并给出可支持这种业务量的建议。</a:t>
            </a:r>
            <a:endParaRPr lang="zh-CN" altLang="en-US" sz="1400"/>
          </a:p>
          <a:p>
            <a:pPr indent="355600" fontAlgn="auto">
              <a:lnSpc>
                <a:spcPct val="150000"/>
              </a:lnSpc>
              <a:extLst>
                <a:ext uri="{35155182-B16C-46BC-9424-99874614C6A1}">
                  <wpsdc:indentchars xmlns:wpsdc="http://www.wps.cn/officeDocument/2017/drawingmlCustomData" val="200" checksum="3837665281"/>
                </a:ext>
              </a:extLst>
            </a:pPr>
            <a:r>
              <a:rPr lang="zh-CN" altLang="en-US" sz="1400"/>
              <a:t>（2）对于能力验证领域，性能目标的描述。该应用能够以1 s的最大响应时间处理200个并发用户对业务A的访问；峰值时刻有400个用户，允许响应时间延长为3 s。</a:t>
            </a:r>
            <a:endParaRPr lang="zh-CN" altLang="en-US" sz="1400"/>
          </a:p>
          <a:p>
            <a:pPr indent="355600" fontAlgn="auto">
              <a:lnSpc>
                <a:spcPct val="150000"/>
              </a:lnSpc>
              <a:extLst>
                <a:ext uri="{35155182-B16C-46BC-9424-99874614C6A1}">
                  <wpsdc:indentchars xmlns:wpsdc="http://www.wps.cn/officeDocument/2017/drawingmlCustomData" val="200" checksum="3837665281"/>
                </a:ext>
              </a:extLst>
            </a:pPr>
            <a:r>
              <a:rPr lang="zh-CN" altLang="en-US" sz="1400"/>
              <a:t>（3）对于性能调优领域，最终确定的性能目标的描述。通过性能调优测试，本系统的A业务和B业务在200个并发用户的条件下，响应时间提高到3 s。</a:t>
            </a:r>
            <a:endParaRPr lang="zh-CN" altLang="en-US" sz="140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五边形 4"/>
          <p:cNvSpPr/>
          <p:nvPr/>
        </p:nvSpPr>
        <p:spPr>
          <a:xfrm>
            <a:off x="0" y="193204"/>
            <a:ext cx="373643" cy="432048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17989" y="209173"/>
            <a:ext cx="1706880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zh-CN" altLang="en-US" sz="2000" b="1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确定性能目标</a:t>
            </a:r>
            <a:endParaRPr lang="zh-CN" altLang="en-US" sz="2000" b="1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32" name="文本框 31"/>
          <p:cNvSpPr txBox="1"/>
          <p:nvPr/>
        </p:nvSpPr>
        <p:spPr>
          <a:xfrm>
            <a:off x="417830" y="1059815"/>
            <a:ext cx="7908925" cy="203009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indent="355600" fontAlgn="auto">
              <a:lnSpc>
                <a:spcPct val="150000"/>
              </a:lnSpc>
              <a:extLst>
                <a:ext uri="{35155182-B16C-46BC-9424-99874614C6A1}">
                  <wpsdc:indentchars xmlns:wpsdc="http://www.wps.cn/officeDocument/2017/drawingmlCustomData" val="200" checksum="3837665281"/>
                </a:ext>
              </a:extLst>
            </a:pPr>
            <a:r>
              <a:rPr lang="zh-CN" altLang="en-US" sz="1400"/>
              <a:t>在能力验证领域和性能调优领域的性能目标描述中，响应时间、平均的并发用户数量（或吞吐量）、峰值的并发用户数量（或吞吐量）、该性能目标针对的业务都进行明确的定义。当然，在性能测试目标中，还可以加上此时对系统资源使用的定义。一个更为完整的描述如下：该应用能够以1 s的最大响应时间处理200个并发用户对业务A的访问，此时服务器的CPU占用不超过75%，内存使用率不超过70%；峰值时刻有400个用户，允许响应时间延长为3 s，此时服务器的CPU占用不超过85%，内存使用率不超过90%。</a:t>
            </a:r>
            <a:endParaRPr lang="zh-CN" altLang="en-US" sz="140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五边形 4"/>
          <p:cNvSpPr/>
          <p:nvPr/>
        </p:nvSpPr>
        <p:spPr>
          <a:xfrm>
            <a:off x="0" y="193204"/>
            <a:ext cx="373643" cy="432048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17989" y="209173"/>
            <a:ext cx="2214880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zh-CN" altLang="en-US" sz="2000" b="1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指定测试时间计划</a:t>
            </a:r>
            <a:endParaRPr lang="zh-CN" altLang="en-US" sz="2000" b="1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32" name="文本框 31"/>
          <p:cNvSpPr txBox="1"/>
          <p:nvPr/>
        </p:nvSpPr>
        <p:spPr>
          <a:xfrm>
            <a:off x="417830" y="1059815"/>
            <a:ext cx="7908925" cy="73723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indent="355600" fontAlgn="auto">
              <a:lnSpc>
                <a:spcPct val="150000"/>
              </a:lnSpc>
              <a:extLst>
                <a:ext uri="{35155182-B16C-46BC-9424-99874614C6A1}">
                  <wpsdc:indentchars xmlns:wpsdc="http://www.wps.cn/officeDocument/2017/drawingmlCustomData" val="200" checksum="3837665281"/>
                </a:ext>
              </a:extLst>
            </a:pPr>
            <a:r>
              <a:rPr lang="zh-CN" altLang="en-US" sz="1400"/>
              <a:t>该活动给出性能测试的各个活动起止时间，为性能测试的执行给出时间上的估算。具体方法是根据性能测试活动，为每个活动阶段给出可能的时间估计，最终形成时间计划。</a:t>
            </a:r>
            <a:endParaRPr lang="zh-CN" altLang="en-US" sz="140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文本框 2"/>
          <p:cNvSpPr txBox="1">
            <a:spLocks noChangeArrowheads="1"/>
          </p:cNvSpPr>
          <p:nvPr/>
        </p:nvSpPr>
        <p:spPr bwMode="auto">
          <a:xfrm>
            <a:off x="3241197" y="3266833"/>
            <a:ext cx="2661606" cy="612957"/>
          </a:xfrm>
          <a:prstGeom prst="rect">
            <a:avLst/>
          </a:prstGeom>
          <a:noFill/>
          <a:ln>
            <a:noFill/>
          </a:ln>
        </p:spPr>
        <p:txBody>
          <a:bodyPr wrap="square" lIns="91028" tIns="45514" rIns="91028" bIns="45514">
            <a:spAutoFit/>
          </a:bodyPr>
          <a:lstStyle>
            <a:lvl1pPr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742950" indent="-28575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 marL="11430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 marL="16002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 marL="20574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  <a:lvl6pPr marL="25146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6pPr>
            <a:lvl7pPr marL="29718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7pPr>
            <a:lvl8pPr marL="34290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8pPr>
            <a:lvl9pPr marL="38862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9pPr>
          </a:lstStyle>
          <a:p>
            <a:pPr algn="ctr" defTabSz="682625"/>
            <a:r>
              <a:rPr lang="zh-CN" altLang="en-US" sz="3385" b="1" spc="282" dirty="0" smtClean="0">
                <a:solidFill>
                  <a:schemeClr val="accent1"/>
                </a:solidFill>
                <a:latin typeface="+mn-lt"/>
                <a:ea typeface="+mn-ea"/>
                <a:cs typeface="+mn-ea"/>
                <a:sym typeface="+mn-lt"/>
              </a:rPr>
              <a:t>感谢观看</a:t>
            </a:r>
            <a:endParaRPr lang="zh-CN" altLang="en-US" sz="3385" b="1" spc="282" dirty="0">
              <a:solidFill>
                <a:schemeClr val="accent1"/>
              </a:solidFill>
              <a:latin typeface="+mn-lt"/>
              <a:ea typeface="+mn-ea"/>
              <a:cs typeface="+mn-ea"/>
              <a:sym typeface="+mn-lt"/>
            </a:endParaRPr>
          </a:p>
        </p:txBody>
      </p:sp>
      <p:grpSp>
        <p:nvGrpSpPr>
          <p:cNvPr id="17" name="组合 16"/>
          <p:cNvGrpSpPr/>
          <p:nvPr/>
        </p:nvGrpSpPr>
        <p:grpSpPr>
          <a:xfrm>
            <a:off x="0" y="5010266"/>
            <a:ext cx="9144000" cy="136092"/>
            <a:chOff x="0" y="532828"/>
            <a:chExt cx="759125" cy="568897"/>
          </a:xfrm>
          <a:solidFill>
            <a:schemeClr val="accent1"/>
          </a:solidFill>
        </p:grpSpPr>
        <p:sp>
          <p:nvSpPr>
            <p:cNvPr id="18" name="矩形 17"/>
            <p:cNvSpPr/>
            <p:nvPr/>
          </p:nvSpPr>
          <p:spPr>
            <a:xfrm>
              <a:off x="0" y="532828"/>
              <a:ext cx="238791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cs typeface="+mn-ea"/>
                <a:sym typeface="+mn-lt"/>
              </a:endParaRPr>
            </a:p>
          </p:txBody>
        </p:sp>
        <p:sp>
          <p:nvSpPr>
            <p:cNvPr id="19" name="矩形 18"/>
            <p:cNvSpPr/>
            <p:nvPr/>
          </p:nvSpPr>
          <p:spPr>
            <a:xfrm>
              <a:off x="238791" y="532828"/>
              <a:ext cx="209847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cs typeface="+mn-ea"/>
                <a:sym typeface="+mn-lt"/>
              </a:endParaRPr>
            </a:p>
          </p:txBody>
        </p:sp>
        <p:sp>
          <p:nvSpPr>
            <p:cNvPr id="20" name="矩形 19"/>
            <p:cNvSpPr/>
            <p:nvPr/>
          </p:nvSpPr>
          <p:spPr>
            <a:xfrm>
              <a:off x="616871" y="532828"/>
              <a:ext cx="142254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cs typeface="+mn-ea"/>
                <a:sym typeface="+mn-lt"/>
              </a:endParaRPr>
            </a:p>
          </p:txBody>
        </p:sp>
        <p:sp>
          <p:nvSpPr>
            <p:cNvPr id="21" name="矩形 20"/>
            <p:cNvSpPr/>
            <p:nvPr/>
          </p:nvSpPr>
          <p:spPr>
            <a:xfrm>
              <a:off x="448638" y="532828"/>
              <a:ext cx="170083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cs typeface="+mn-ea"/>
                <a:sym typeface="+mn-lt"/>
              </a:endParaRPr>
            </a:p>
          </p:txBody>
        </p:sp>
      </p:grpSp>
      <p:pic>
        <p:nvPicPr>
          <p:cNvPr id="22" name="图片 21"/>
          <p:cNvPicPr>
            <a:picLocks noChangeAspect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9347"/>
          <a:stretch>
            <a:fillRect/>
          </a:stretch>
        </p:blipFill>
        <p:spPr>
          <a:xfrm>
            <a:off x="0" y="120307"/>
            <a:ext cx="9144000" cy="2629009"/>
          </a:xfrm>
          <a:prstGeom prst="rect">
            <a:avLst/>
          </a:prstGeom>
        </p:spPr>
      </p:pic>
      <p:grpSp>
        <p:nvGrpSpPr>
          <p:cNvPr id="23" name="组合 22"/>
          <p:cNvGrpSpPr/>
          <p:nvPr/>
        </p:nvGrpSpPr>
        <p:grpSpPr>
          <a:xfrm>
            <a:off x="0" y="-15785"/>
            <a:ext cx="9144000" cy="136092"/>
            <a:chOff x="0" y="532828"/>
            <a:chExt cx="759125" cy="568897"/>
          </a:xfrm>
          <a:solidFill>
            <a:schemeClr val="accent1"/>
          </a:solidFill>
        </p:grpSpPr>
        <p:sp>
          <p:nvSpPr>
            <p:cNvPr id="24" name="矩形 23"/>
            <p:cNvSpPr/>
            <p:nvPr/>
          </p:nvSpPr>
          <p:spPr>
            <a:xfrm>
              <a:off x="0" y="532828"/>
              <a:ext cx="238791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5" name="矩形 24"/>
            <p:cNvSpPr/>
            <p:nvPr/>
          </p:nvSpPr>
          <p:spPr>
            <a:xfrm>
              <a:off x="238791" y="532828"/>
              <a:ext cx="209847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6" name="矩形 25"/>
            <p:cNvSpPr/>
            <p:nvPr/>
          </p:nvSpPr>
          <p:spPr>
            <a:xfrm>
              <a:off x="616871" y="532828"/>
              <a:ext cx="142254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7" name="矩形 26"/>
            <p:cNvSpPr/>
            <p:nvPr/>
          </p:nvSpPr>
          <p:spPr>
            <a:xfrm>
              <a:off x="448638" y="532828"/>
              <a:ext cx="170083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0">
        <p:fade/>
      </p:transition>
    </mc:Choice>
    <mc:Fallback>
      <p:transition spd="med" advClick="0" advTm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主题​​">
  <a:themeElements>
    <a:clrScheme name="绿色">
      <a:dk1>
        <a:sysClr val="windowText" lastClr="000000"/>
      </a:dk1>
      <a:lt1>
        <a:sysClr val="window" lastClr="FFFFFF"/>
      </a:lt1>
      <a:dk2>
        <a:srgbClr val="455F51"/>
      </a:dk2>
      <a:lt2>
        <a:srgbClr val="E3DED1"/>
      </a:lt2>
      <a:accent1>
        <a:srgbClr val="549E39"/>
      </a:accent1>
      <a:accent2>
        <a:srgbClr val="8AB833"/>
      </a:accent2>
      <a:accent3>
        <a:srgbClr val="C0CF3A"/>
      </a:accent3>
      <a:accent4>
        <a:srgbClr val="029676"/>
      </a:accent4>
      <a:accent5>
        <a:srgbClr val="4AB5C4"/>
      </a:accent5>
      <a:accent6>
        <a:srgbClr val="0989B1"/>
      </a:accent6>
      <a:hlink>
        <a:srgbClr val="6B9F25"/>
      </a:hlink>
      <a:folHlink>
        <a:srgbClr val="BA6906"/>
      </a:folHlink>
    </a:clrScheme>
    <a:fontScheme name="fhe1a231">
      <a:majorFont>
        <a:latin typeface="Arial"/>
        <a:ea typeface="Microsoft YaHei"/>
        <a:cs typeface=""/>
      </a:majorFont>
      <a:minorFont>
        <a:latin typeface="Arial"/>
        <a:ea typeface="Microsoft YaHei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1729</Words>
  <Application>WPS 演示</Application>
  <PresentationFormat>全屏显示(16:9)</PresentationFormat>
  <Paragraphs>45</Paragraphs>
  <Slides>9</Slides>
  <Notes>34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9</vt:i4>
      </vt:variant>
    </vt:vector>
  </HeadingPairs>
  <TitlesOfParts>
    <vt:vector size="16" baseType="lpstr">
      <vt:lpstr>Arial</vt:lpstr>
      <vt:lpstr>宋体</vt:lpstr>
      <vt:lpstr>Wingdings</vt:lpstr>
      <vt:lpstr>微软雅黑</vt:lpstr>
      <vt:lpstr>Calibri</vt:lpstr>
      <vt:lpstr>Arial Unicode MS</vt:lpstr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787</dc:title>
  <dc:creator>lenovo</dc:creator>
  <cp:lastModifiedBy>雷雨</cp:lastModifiedBy>
  <cp:revision>239</cp:revision>
  <dcterms:created xsi:type="dcterms:W3CDTF">2015-01-08T06:32:00Z</dcterms:created>
  <dcterms:modified xsi:type="dcterms:W3CDTF">2022-02-11T05:19:30Z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2052-11.1.0.11294</vt:lpwstr>
  </property>
  <property fmtid="{D5CDD505-2E9C-101B-9397-08002B2CF9AE}" pid="3" name="ICV">
    <vt:lpwstr>815AE09ED0FF4EFBB352A6F21D36529F</vt:lpwstr>
  </property>
</Properties>
</file>