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5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61" r:id="rId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2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15640" y="4429760"/>
            <a:ext cx="6564630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时间等待处理方法使用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五边形 2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557319" y="278897"/>
            <a:ext cx="153924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强制等待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399280" y="1444625"/>
            <a:ext cx="736536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在PyCharm中进行代码编写：</a:t>
            </a:r>
            <a:endParaRPr lang="zh-CN" altLang="en-US"/>
          </a:p>
          <a:p>
            <a:r>
              <a:rPr lang="zh-CN" altLang="en-US"/>
              <a:t>from time import sleep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driver.get("http://192.168.X.XXX/suthr/logon")</a:t>
            </a:r>
            <a:endParaRPr lang="zh-CN" altLang="en-US"/>
          </a:p>
          <a:p>
            <a:r>
              <a:rPr lang="zh-CN" altLang="en-US"/>
              <a:t>#进入人力资源综合服务系统登录页面</a:t>
            </a:r>
            <a:endParaRPr lang="zh-CN" altLang="en-US"/>
          </a:p>
          <a:p>
            <a:r>
              <a:rPr lang="zh-CN" altLang="en-US"/>
              <a:t>driver.find_element_by_name("username").send_keys("hrteacher")</a:t>
            </a:r>
            <a:endParaRPr lang="zh-CN" altLang="en-US"/>
          </a:p>
          <a:p>
            <a:r>
              <a:rPr lang="zh-CN" altLang="en-US"/>
              <a:t>#输入用户名</a:t>
            </a:r>
            <a:endParaRPr lang="zh-CN" altLang="en-US"/>
          </a:p>
          <a:p>
            <a:r>
              <a:rPr lang="zh-CN" altLang="en-US"/>
              <a:t>driver.find_element_by_name("password").send_keys("123456")</a:t>
            </a:r>
            <a:endParaRPr lang="zh-CN" altLang="en-US"/>
          </a:p>
          <a:p>
            <a:r>
              <a:rPr lang="zh-CN" altLang="en-US"/>
              <a:t>#输入密码</a:t>
            </a:r>
            <a:endParaRPr lang="zh-CN" altLang="en-US"/>
          </a:p>
          <a:p>
            <a:r>
              <a:rPr lang="zh-CN" altLang="en-US"/>
              <a:t>sleep(5)</a:t>
            </a:r>
            <a:endParaRPr lang="zh-CN" altLang="en-US"/>
          </a:p>
          <a:p>
            <a:r>
              <a:rPr lang="zh-CN" altLang="en-US"/>
              <a:t>#时间等待</a:t>
            </a:r>
            <a:endParaRPr lang="zh-CN" altLang="en-US"/>
          </a:p>
          <a:p>
            <a:r>
              <a:rPr lang="zh-CN" altLang="en-US"/>
              <a:t>driver.find_element_by_class_name("uppercase").click()</a:t>
            </a:r>
            <a:endParaRPr lang="zh-CN" altLang="en-US"/>
          </a:p>
          <a:p>
            <a:r>
              <a:rPr lang="zh-CN" altLang="en-US"/>
              <a:t>#单击“登录”按钮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557530" y="2310765"/>
            <a:ext cx="254000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实例2：</a:t>
            </a:r>
            <a:endParaRPr lang="zh-CN" altLang="en-US"/>
          </a:p>
          <a:p>
            <a:r>
              <a:rPr lang="zh-CN" altLang="en-US">
                <a:sym typeface="+mn-ea"/>
              </a:rPr>
              <a:t>（1）进入人力资源综合服务系统登录页面；</a:t>
            </a:r>
            <a:endParaRPr lang="zh-CN" altLang="en-US"/>
          </a:p>
          <a:p>
            <a:r>
              <a:rPr lang="zh-CN" altLang="en-US">
                <a:sym typeface="+mn-ea"/>
              </a:rPr>
              <a:t>（2）输入用户名和密码，设置时间等待；</a:t>
            </a:r>
            <a:endParaRPr lang="zh-CN" altLang="en-US"/>
          </a:p>
          <a:p>
            <a:r>
              <a:rPr lang="zh-CN" altLang="en-US">
                <a:sym typeface="+mn-ea"/>
              </a:rPr>
              <a:t>（3）单击“登录”按钮。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隐式等待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04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五边形 2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557319" y="278897"/>
            <a:ext cx="153924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隐式等待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41475" y="2533650"/>
            <a:ext cx="944054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/>
              <a:t>	</a:t>
            </a:r>
            <a:r>
              <a:rPr lang="zh-CN" altLang="en-US" sz="2400"/>
              <a:t>隐性等待就是设置一个等待时间范围，这个等待时间是不固定的，最长的等待时间是设置的最大值。隐性等待也称智能等待，是Selenium提供的一个超时等待。它等待一个元素被发现，或一个命令完成，如果超出设置时间则抛出异常。</a:t>
            </a:r>
            <a:endParaRPr lang="zh-CN" altLang="en-US" sz="2400"/>
          </a:p>
          <a:p>
            <a:r>
              <a:rPr lang="en-US" altLang="zh-CN" sz="2400"/>
              <a:t>	</a:t>
            </a:r>
            <a:r>
              <a:rPr lang="zh-CN" altLang="en-US" sz="2400"/>
              <a:t>使用格式：</a:t>
            </a:r>
            <a:endParaRPr lang="zh-CN" altLang="en-US" sz="2400"/>
          </a:p>
          <a:p>
            <a:r>
              <a:rPr lang="en-US" altLang="zh-CN" sz="2400"/>
              <a:t>	</a:t>
            </a:r>
            <a:r>
              <a:rPr lang="zh-CN" altLang="en-US" sz="2400"/>
              <a:t>driver.implicitly_wait()</a:t>
            </a:r>
            <a:endParaRPr lang="zh-CN" altLang="en-US" sz="2400"/>
          </a:p>
        </p:txBody>
      </p:sp>
      <p:sp>
        <p:nvSpPr>
          <p:cNvPr id="4" name="文本框 3"/>
          <p:cNvSpPr txBox="1"/>
          <p:nvPr/>
        </p:nvSpPr>
        <p:spPr>
          <a:xfrm>
            <a:off x="678815" y="1259840"/>
            <a:ext cx="27736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>
                <a:sym typeface="+mn-ea"/>
              </a:rPr>
              <a:t>隐性等待 implicitly_wait( )</a:t>
            </a:r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五边形 2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557319" y="278897"/>
            <a:ext cx="153924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隐式等待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67200" y="1583055"/>
            <a:ext cx="10187940" cy="3692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在PyCharm中进行代码编写：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driver.get("http://192.168.X.XXX/suthr/logon")</a:t>
            </a:r>
            <a:endParaRPr lang="zh-CN" altLang="en-US"/>
          </a:p>
          <a:p>
            <a:r>
              <a:rPr lang="zh-CN" altLang="en-US"/>
              <a:t>#进入人力资源综合服务系统登录页面</a:t>
            </a:r>
            <a:endParaRPr lang="zh-CN" altLang="en-US"/>
          </a:p>
          <a:p>
            <a:r>
              <a:rPr lang="zh-CN" altLang="en-US"/>
              <a:t>driver.implicitly_wait(30)</a:t>
            </a:r>
            <a:endParaRPr lang="zh-CN" altLang="en-US"/>
          </a:p>
          <a:p>
            <a:r>
              <a:rPr lang="zh-CN" altLang="en-US"/>
              <a:t>#时间等待</a:t>
            </a:r>
            <a:endParaRPr lang="zh-CN" altLang="en-US"/>
          </a:p>
          <a:p>
            <a:r>
              <a:rPr lang="zh-CN" altLang="en-US"/>
              <a:t>driver.find_element_by_name("username").send_keys("hrteacher")</a:t>
            </a:r>
            <a:endParaRPr lang="zh-CN" altLang="en-US"/>
          </a:p>
          <a:p>
            <a:r>
              <a:rPr lang="zh-CN" altLang="en-US"/>
              <a:t>#输入用户名</a:t>
            </a:r>
            <a:endParaRPr lang="zh-CN" altLang="en-US"/>
          </a:p>
          <a:p>
            <a:r>
              <a:rPr lang="zh-CN" altLang="en-US"/>
              <a:t>driver.find_element_by_name("password").send_keys("123456")</a:t>
            </a:r>
            <a:endParaRPr lang="zh-CN" altLang="en-US"/>
          </a:p>
          <a:p>
            <a:r>
              <a:rPr lang="zh-CN" altLang="en-US"/>
              <a:t>#输入密码</a:t>
            </a:r>
            <a:endParaRPr lang="zh-CN" altLang="en-US"/>
          </a:p>
          <a:p>
            <a:r>
              <a:rPr lang="zh-CN" altLang="en-US"/>
              <a:t>driver.find_element_by_class_name("uppercase").click()</a:t>
            </a:r>
            <a:endParaRPr lang="zh-CN" altLang="en-US"/>
          </a:p>
          <a:p>
            <a:r>
              <a:rPr lang="zh-CN" altLang="en-US"/>
              <a:t>#单击“登录”按钮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75970" y="2275840"/>
            <a:ext cx="302958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实例3：</a:t>
            </a:r>
            <a:endParaRPr lang="zh-CN" altLang="en-US"/>
          </a:p>
          <a:p>
            <a:r>
              <a:rPr lang="zh-CN" altLang="en-US">
                <a:sym typeface="+mn-ea"/>
              </a:rPr>
              <a:t>（1）进入人力资源综合服务系统登录页面，设置时间等待；</a:t>
            </a:r>
            <a:endParaRPr lang="zh-CN" altLang="en-US"/>
          </a:p>
          <a:p>
            <a:r>
              <a:rPr lang="zh-CN" altLang="en-US">
                <a:sym typeface="+mn-ea"/>
              </a:rPr>
              <a:t>（2）输入用户名和密码；</a:t>
            </a:r>
            <a:endParaRPr lang="zh-CN" altLang="en-US"/>
          </a:p>
          <a:p>
            <a:r>
              <a:rPr lang="zh-CN" altLang="en-US">
                <a:sym typeface="+mn-ea"/>
              </a:rPr>
              <a:t>（3）单击“登录”按钮。</a:t>
            </a: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3129915" y="1144270"/>
            <a:ext cx="5450840" cy="591185"/>
            <a:chOff x="2287" y="1532"/>
            <a:chExt cx="8584" cy="931"/>
          </a:xfrm>
        </p:grpSpPr>
        <p:grpSp>
          <p:nvGrpSpPr>
            <p:cNvPr id="34" name="组合 33"/>
            <p:cNvGrpSpPr/>
            <p:nvPr/>
          </p:nvGrpSpPr>
          <p:grpSpPr>
            <a:xfrm rot="0">
              <a:off x="2287" y="1557"/>
              <a:ext cx="842" cy="907"/>
              <a:chOff x="5651" y="3548"/>
              <a:chExt cx="842" cy="906"/>
            </a:xfrm>
          </p:grpSpPr>
          <p:sp>
            <p:nvSpPr>
              <p:cNvPr id="35" name="矩形 34"/>
              <p:cNvSpPr/>
              <p:nvPr/>
            </p:nvSpPr>
            <p:spPr>
              <a:xfrm>
                <a:off x="5651" y="3548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6" name="TextBox 6"/>
              <p:cNvSpPr txBox="1"/>
              <p:nvPr/>
            </p:nvSpPr>
            <p:spPr>
              <a:xfrm>
                <a:off x="5651" y="3614"/>
                <a:ext cx="822" cy="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solidFill>
                      <a:schemeClr val="bg1"/>
                    </a:solidFill>
                    <a:cs typeface="+mn-ea"/>
                    <a:sym typeface="+mn-lt"/>
                  </a:rPr>
                  <a:t>01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 rot="0">
              <a:off x="4621" y="1532"/>
              <a:ext cx="6251" cy="908"/>
              <a:chOff x="3369875" y="1633364"/>
              <a:chExt cx="3362365" cy="432048"/>
            </a:xfrm>
            <a:solidFill>
              <a:schemeClr val="accent1"/>
            </a:solidFill>
          </p:grpSpPr>
          <p:sp>
            <p:nvSpPr>
              <p:cNvPr id="38" name="矩形 37"/>
              <p:cNvSpPr/>
              <p:nvPr/>
            </p:nvSpPr>
            <p:spPr>
              <a:xfrm>
                <a:off x="3369875" y="163336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9" name="TextBox 9"/>
              <p:cNvSpPr txBox="1"/>
              <p:nvPr/>
            </p:nvSpPr>
            <p:spPr>
              <a:xfrm>
                <a:off x="3497355" y="1679995"/>
                <a:ext cx="3234347" cy="31499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时间等待处理方法介绍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60" name="组合 59"/>
          <p:cNvGrpSpPr/>
          <p:nvPr/>
        </p:nvGrpSpPr>
        <p:grpSpPr>
          <a:xfrm>
            <a:off x="3129915" y="3837940"/>
            <a:ext cx="5451475" cy="592456"/>
            <a:chOff x="2287" y="4946"/>
            <a:chExt cx="8585" cy="933"/>
          </a:xfrm>
        </p:grpSpPr>
        <p:grpSp>
          <p:nvGrpSpPr>
            <p:cNvPr id="41" name="组合 40"/>
            <p:cNvGrpSpPr/>
            <p:nvPr/>
          </p:nvGrpSpPr>
          <p:grpSpPr>
            <a:xfrm rot="0">
              <a:off x="2287" y="4971"/>
              <a:ext cx="842" cy="908"/>
              <a:chOff x="5651" y="3548"/>
              <a:chExt cx="842" cy="907"/>
            </a:xfrm>
          </p:grpSpPr>
          <p:sp>
            <p:nvSpPr>
              <p:cNvPr id="42" name="矩形 41"/>
              <p:cNvSpPr/>
              <p:nvPr/>
            </p:nvSpPr>
            <p:spPr>
              <a:xfrm>
                <a:off x="5651" y="3548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3" name="TextBox 6"/>
              <p:cNvSpPr txBox="1"/>
              <p:nvPr/>
            </p:nvSpPr>
            <p:spPr>
              <a:xfrm>
                <a:off x="5651" y="3614"/>
                <a:ext cx="822" cy="7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solidFill>
                      <a:schemeClr val="bg1"/>
                    </a:solidFill>
                    <a:cs typeface="+mn-ea"/>
                    <a:sym typeface="+mn-lt"/>
                  </a:rPr>
                  <a:t>03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 rot="0">
              <a:off x="4621" y="4946"/>
              <a:ext cx="6251" cy="908"/>
              <a:chOff x="3369875" y="1633364"/>
              <a:chExt cx="3362365" cy="432048"/>
            </a:xfrm>
            <a:solidFill>
              <a:schemeClr val="accent1"/>
            </a:solidFill>
          </p:grpSpPr>
          <p:sp>
            <p:nvSpPr>
              <p:cNvPr id="45" name="矩形 44"/>
              <p:cNvSpPr/>
              <p:nvPr/>
            </p:nvSpPr>
            <p:spPr>
              <a:xfrm>
                <a:off x="3369875" y="163336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6" name="TextBox 9"/>
              <p:cNvSpPr txBox="1"/>
              <p:nvPr/>
            </p:nvSpPr>
            <p:spPr>
              <a:xfrm>
                <a:off x="3497355" y="1679995"/>
                <a:ext cx="3234347" cy="31499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强制等待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61" name="组合 60"/>
          <p:cNvGrpSpPr/>
          <p:nvPr/>
        </p:nvGrpSpPr>
        <p:grpSpPr>
          <a:xfrm>
            <a:off x="3129915" y="5184775"/>
            <a:ext cx="5451475" cy="592456"/>
            <a:chOff x="2934" y="7880"/>
            <a:chExt cx="8585" cy="933"/>
          </a:xfrm>
        </p:grpSpPr>
        <p:grpSp>
          <p:nvGrpSpPr>
            <p:cNvPr id="47" name="组合 46"/>
            <p:cNvGrpSpPr/>
            <p:nvPr/>
          </p:nvGrpSpPr>
          <p:grpSpPr>
            <a:xfrm rot="0">
              <a:off x="2934" y="7905"/>
              <a:ext cx="842" cy="908"/>
              <a:chOff x="5651" y="3548"/>
              <a:chExt cx="842" cy="907"/>
            </a:xfrm>
          </p:grpSpPr>
          <p:sp>
            <p:nvSpPr>
              <p:cNvPr id="48" name="矩形 47"/>
              <p:cNvSpPr/>
              <p:nvPr/>
            </p:nvSpPr>
            <p:spPr>
              <a:xfrm>
                <a:off x="5651" y="3548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9" name="TextBox 6"/>
              <p:cNvSpPr txBox="1"/>
              <p:nvPr/>
            </p:nvSpPr>
            <p:spPr>
              <a:xfrm>
                <a:off x="5651" y="3614"/>
                <a:ext cx="822" cy="7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solidFill>
                      <a:schemeClr val="bg1"/>
                    </a:solidFill>
                    <a:cs typeface="+mn-ea"/>
                    <a:sym typeface="+mn-lt"/>
                  </a:rPr>
                  <a:t>04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 rot="0">
              <a:off x="5268" y="7880"/>
              <a:ext cx="6251" cy="908"/>
              <a:chOff x="3369875" y="1633364"/>
              <a:chExt cx="3362365" cy="432048"/>
            </a:xfrm>
            <a:solidFill>
              <a:schemeClr val="accent1"/>
            </a:solidFill>
          </p:grpSpPr>
          <p:sp>
            <p:nvSpPr>
              <p:cNvPr id="51" name="矩形 50"/>
              <p:cNvSpPr/>
              <p:nvPr/>
            </p:nvSpPr>
            <p:spPr>
              <a:xfrm>
                <a:off x="3369875" y="163336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2" name="TextBox 9"/>
              <p:cNvSpPr txBox="1"/>
              <p:nvPr/>
            </p:nvSpPr>
            <p:spPr>
              <a:xfrm>
                <a:off x="3497355" y="1679995"/>
                <a:ext cx="3234347" cy="31499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隐式等待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59" name="组合 58"/>
          <p:cNvGrpSpPr/>
          <p:nvPr/>
        </p:nvGrpSpPr>
        <p:grpSpPr>
          <a:xfrm>
            <a:off x="3129915" y="2491105"/>
            <a:ext cx="5451475" cy="592456"/>
            <a:chOff x="2405" y="3346"/>
            <a:chExt cx="8585" cy="933"/>
          </a:xfrm>
        </p:grpSpPr>
        <p:grpSp>
          <p:nvGrpSpPr>
            <p:cNvPr id="53" name="组合 52"/>
            <p:cNvGrpSpPr/>
            <p:nvPr/>
          </p:nvGrpSpPr>
          <p:grpSpPr>
            <a:xfrm rot="0">
              <a:off x="2405" y="3371"/>
              <a:ext cx="842" cy="908"/>
              <a:chOff x="5651" y="3548"/>
              <a:chExt cx="842" cy="907"/>
            </a:xfrm>
          </p:grpSpPr>
          <p:sp>
            <p:nvSpPr>
              <p:cNvPr id="54" name="矩形 53"/>
              <p:cNvSpPr/>
              <p:nvPr/>
            </p:nvSpPr>
            <p:spPr>
              <a:xfrm>
                <a:off x="5651" y="3548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5" name="TextBox 6"/>
              <p:cNvSpPr txBox="1"/>
              <p:nvPr/>
            </p:nvSpPr>
            <p:spPr>
              <a:xfrm>
                <a:off x="5651" y="3614"/>
                <a:ext cx="822" cy="7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solidFill>
                      <a:schemeClr val="bg1"/>
                    </a:solidFill>
                    <a:cs typeface="+mn-ea"/>
                    <a:sym typeface="+mn-lt"/>
                  </a:rPr>
                  <a:t>02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56" name="组合 55"/>
            <p:cNvGrpSpPr/>
            <p:nvPr/>
          </p:nvGrpSpPr>
          <p:grpSpPr>
            <a:xfrm rot="0">
              <a:off x="4739" y="3346"/>
              <a:ext cx="6251" cy="908"/>
              <a:chOff x="3369875" y="1633364"/>
              <a:chExt cx="3362365" cy="432048"/>
            </a:xfrm>
            <a:solidFill>
              <a:schemeClr val="accent1"/>
            </a:solidFill>
          </p:grpSpPr>
          <p:sp>
            <p:nvSpPr>
              <p:cNvPr id="57" name="矩形 56"/>
              <p:cNvSpPr/>
              <p:nvPr/>
            </p:nvSpPr>
            <p:spPr>
              <a:xfrm>
                <a:off x="3369875" y="163336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8" name="TextBox 9"/>
              <p:cNvSpPr txBox="1"/>
              <p:nvPr/>
            </p:nvSpPr>
            <p:spPr>
              <a:xfrm>
                <a:off x="3497355" y="1679995"/>
                <a:ext cx="3234347" cy="31499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显式等待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时间等待处理方法介绍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时间等待处理方法介绍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68805" y="1179830"/>
            <a:ext cx="845439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	</a:t>
            </a:r>
            <a:r>
              <a:rPr lang="zh-CN" altLang="en-US"/>
              <a:t>测试过程中，会发现脚本执行的时候展现出来的效果都是很快结束，此时可以增加一个等待时间来观察执行效果。这种等待时间只是为了便于观察，这种情况下是否包含等待时间不会影响执行结果，但是有一种情况会直接影响执行结果。在打开一个网站的时候，由于环境的因素导致页面没有加载完成，此时去定位元素无法找到元素，这种情况下增加等待时间就会显得万分重要。本任务针对时间等待处理进行介绍。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903095" y="3779520"/>
            <a:ext cx="834326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	</a:t>
            </a:r>
            <a:r>
              <a:rPr lang="zh-CN" altLang="en-US"/>
              <a:t>Selenium主要提供WebDriverWait和Implicit Wait两种模式的等待，但是Python time模块也提供一种非智能的sleep( )等待，使用这个设置以后必须强制等待设置的时间，只有等待时间结束才会继续执行。这种模式一般会用于观察执行效果的时候，而WebDriverWait和Implicit Wait这两种时间等待属于智能等待。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显式等待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02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191895" y="1184275"/>
            <a:ext cx="12192635" cy="5354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显式等待 WebDriverWait( )</a:t>
            </a:r>
            <a:endParaRPr lang="zh-CN" altLang="en-US"/>
          </a:p>
          <a:p>
            <a:r>
              <a:rPr lang="zh-CN" altLang="en-US"/>
              <a:t>显式等待指等待页面加载完成，找到某个条件发生后再继续执行后续代码，如果超过设置时间检测</a:t>
            </a:r>
            <a:endParaRPr lang="zh-CN" altLang="en-US"/>
          </a:p>
          <a:p>
            <a:r>
              <a:rPr lang="zh-CN" altLang="en-US"/>
              <a:t>不到则抛出异常。使用WebDriverWait首先需要导入此模块。代码如下：</a:t>
            </a:r>
            <a:endParaRPr lang="zh-CN" altLang="en-US"/>
          </a:p>
          <a:p>
            <a:r>
              <a:rPr lang="zh-CN" altLang="en-US"/>
              <a:t>from selenium.webdriver.support.ui import WebDriverWait</a:t>
            </a:r>
            <a:endParaRPr lang="zh-CN" altLang="en-US"/>
          </a:p>
          <a:p>
            <a:r>
              <a:rPr lang="zh-CN" altLang="en-US"/>
              <a:t>使用格式：</a:t>
            </a:r>
            <a:endParaRPr lang="zh-CN" altLang="en-US"/>
          </a:p>
          <a:p>
            <a:r>
              <a:rPr lang="zh-CN" altLang="en-US"/>
              <a:t>WebDriverWait(driver,timeout,poll_frequency=0.5,ignored_exceptions=None)</a:t>
            </a:r>
            <a:endParaRPr lang="zh-CN" altLang="en-US"/>
          </a:p>
          <a:p>
            <a:r>
              <a:rPr lang="zh-CN" altLang="en-US"/>
              <a:t>●　driver：WebDriver的驱动程序（Ie、Firefox、Chrome）；</a:t>
            </a:r>
            <a:endParaRPr lang="zh-CN" altLang="en-US"/>
          </a:p>
          <a:p>
            <a:r>
              <a:rPr lang="zh-CN" altLang="en-US"/>
              <a:t>●　timeout：最长超时时间，默认以秒（s）为单位；</a:t>
            </a:r>
            <a:endParaRPr lang="zh-CN" altLang="en-US"/>
          </a:p>
          <a:p>
            <a:r>
              <a:rPr lang="zh-CN" altLang="en-US"/>
              <a:t>●　poll_frequency：休眠时间的间隔（步长）时间，默认为0.5 s</a:t>
            </a:r>
            <a:endParaRPr lang="zh-CN" altLang="en-US"/>
          </a:p>
          <a:p>
            <a:r>
              <a:rPr lang="zh-CN" altLang="en-US"/>
              <a:t>●　ignored_exceptions：超时后的异常信息，默认情况下抛出NoSuchElementException异常。</a:t>
            </a:r>
            <a:endParaRPr lang="zh-CN" altLang="en-US"/>
          </a:p>
          <a:p>
            <a:r>
              <a:rPr lang="zh-CN" altLang="en-US"/>
              <a:t>例如：</a:t>
            </a:r>
            <a:endParaRPr lang="zh-CN" altLang="en-US"/>
          </a:p>
          <a:p>
            <a:r>
              <a:rPr lang="zh-CN" altLang="en-US"/>
              <a:t>element=WebDriverWait(driver,10).until(lambda x: x.find_element_by_id("someId"))</a:t>
            </a:r>
            <a:endParaRPr lang="zh-CN" altLang="en-US"/>
          </a:p>
          <a:p>
            <a:r>
              <a:rPr lang="zh-CN" altLang="en-US"/>
              <a:t>is_disappeared=WebDriverWait(driver,30,1,(ElementNotVisibleException)).</a:t>
            </a:r>
            <a:endParaRPr lang="zh-CN" altLang="en-US"/>
          </a:p>
          <a:p>
            <a:r>
              <a:rPr lang="zh-CN" altLang="en-US"/>
              <a:t>until_not(lambda x: x.find_element_by_id("someId").is_displayed())</a:t>
            </a:r>
            <a:endParaRPr lang="zh-CN" altLang="en-US"/>
          </a:p>
          <a:p>
            <a:r>
              <a:rPr lang="zh-CN" altLang="en-US"/>
              <a:t>注意：until是固定格式，可以理解为直到元素定位到为止；lambda x:x是一个匿名函数构建的方法，</a:t>
            </a:r>
            <a:endParaRPr lang="zh-CN" altLang="en-US"/>
          </a:p>
          <a:p>
            <a:r>
              <a:rPr lang="zh-CN" altLang="en-US"/>
              <a:t>这里不太好理解，可以理解为固定格式，最后接定位方法。</a:t>
            </a:r>
            <a:endParaRPr lang="zh-CN" altLang="en-US"/>
          </a:p>
          <a:p>
            <a:r>
              <a:rPr lang="zh-CN" altLang="en-US"/>
              <a:t>WebDriverWait( )一般由unit( )或until_not( )方法配合使用。</a:t>
            </a:r>
            <a:endParaRPr lang="zh-CN" altLang="en-US"/>
          </a:p>
          <a:p>
            <a:r>
              <a:rPr lang="zh-CN" altLang="en-US"/>
              <a:t>●　until(method, message='')调用该方法提供的驱动程序作为一个参数，直到返回值不为False；</a:t>
            </a:r>
            <a:endParaRPr lang="zh-CN" altLang="en-US"/>
          </a:p>
          <a:p>
            <a:r>
              <a:rPr lang="zh-CN" altLang="en-US"/>
              <a:t>●　until_not(method, message='')调用该方法提供的驱动程序作为一个参数，直到返回值为False。</a:t>
            </a:r>
            <a:endParaRPr lang="zh-CN" altLang="en-US"/>
          </a:p>
        </p:txBody>
      </p:sp>
      <p:sp>
        <p:nvSpPr>
          <p:cNvPr id="3" name="五边形 2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557319" y="278897"/>
            <a:ext cx="153924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显式等待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五边形 2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557319" y="278897"/>
            <a:ext cx="153924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显式等待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580765" y="1661160"/>
            <a:ext cx="1181290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在PyCharm中进行代码编写：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from selenium.webdriver.support.wait import WebDriverWait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driver.get("http://192.168.X.XXX/suthr/logon")</a:t>
            </a:r>
            <a:endParaRPr lang="zh-CN" altLang="en-US"/>
          </a:p>
          <a:p>
            <a:r>
              <a:rPr lang="zh-CN" altLang="en-US"/>
              <a:t>#进入人力资源综合服务系统登录页面</a:t>
            </a:r>
            <a:endParaRPr lang="zh-CN" altLang="en-US"/>
          </a:p>
          <a:p>
            <a:r>
              <a:rPr lang="zh-CN" altLang="en-US"/>
              <a:t>driver.find_element_by_name("username").send_keys("hrteacher")</a:t>
            </a:r>
            <a:endParaRPr lang="zh-CN" altLang="en-US"/>
          </a:p>
          <a:p>
            <a:r>
              <a:rPr lang="zh-CN" altLang="en-US"/>
              <a:t>#输入用户名</a:t>
            </a:r>
            <a:endParaRPr lang="zh-CN" altLang="en-US"/>
          </a:p>
          <a:p>
            <a:r>
              <a:rPr lang="zh-CN" altLang="en-US"/>
              <a:t>driver.find_element_by_name("password").send_keys("123456")</a:t>
            </a:r>
            <a:endParaRPr lang="zh-CN" altLang="en-US"/>
          </a:p>
          <a:p>
            <a:r>
              <a:rPr lang="zh-CN" altLang="en-US"/>
              <a:t>#输入密码</a:t>
            </a:r>
            <a:endParaRPr lang="zh-CN" altLang="en-US"/>
          </a:p>
          <a:p>
            <a:r>
              <a:rPr lang="zh-CN" altLang="en-US"/>
              <a:t>element=WebDriverWait(driver,10).until(lambda x:x.find_element_by_id("loginBtn"))</a:t>
            </a:r>
            <a:endParaRPr lang="zh-CN" altLang="en-US"/>
          </a:p>
          <a:p>
            <a:r>
              <a:rPr lang="zh-CN" altLang="en-US"/>
              <a:t>#定位“登录”按钮并设置时间等待</a:t>
            </a:r>
            <a:endParaRPr lang="zh-CN" altLang="en-US"/>
          </a:p>
          <a:p>
            <a:r>
              <a:rPr lang="zh-CN" altLang="en-US"/>
              <a:t>element.click()</a:t>
            </a:r>
            <a:endParaRPr lang="zh-CN" altLang="en-US"/>
          </a:p>
          <a:p>
            <a:r>
              <a:rPr lang="zh-CN" altLang="en-US"/>
              <a:t>#单击“登录”按钮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89230" y="2649855"/>
            <a:ext cx="317881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实例1：</a:t>
            </a:r>
            <a:endParaRPr lang="zh-CN" altLang="en-US"/>
          </a:p>
          <a:p>
            <a:r>
              <a:rPr lang="zh-CN" altLang="en-US">
                <a:sym typeface="+mn-ea"/>
              </a:rPr>
              <a:t>（1）进入人力资源综合服务系统登录页面；</a:t>
            </a:r>
            <a:endParaRPr lang="zh-CN" altLang="en-US"/>
          </a:p>
          <a:p>
            <a:r>
              <a:rPr lang="zh-CN" altLang="en-US">
                <a:sym typeface="+mn-ea"/>
              </a:rPr>
              <a:t>（2）输入用户名和密码；</a:t>
            </a:r>
            <a:endParaRPr lang="zh-CN" altLang="en-US"/>
          </a:p>
          <a:p>
            <a:r>
              <a:rPr lang="zh-CN" altLang="en-US">
                <a:sym typeface="+mn-ea"/>
              </a:rPr>
              <a:t>（3）单击“登录”按钮，设置时间等待。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强制等待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03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五边形 2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557319" y="278897"/>
            <a:ext cx="153924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强制等待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27480" y="2367280"/>
            <a:ext cx="933704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/>
              <a:t>	</a:t>
            </a:r>
            <a:r>
              <a:rPr lang="zh-CN" altLang="en-US" sz="2000"/>
              <a:t>设置等待最简单的方法就是强制等待，也就是sleep( )方法。它可以让程序暂停运行一定时间，时间过后继续运行。其缺点是不智能，如果设置的时间太短，元素还没有加载出来，则照样会报错；如果设置的时间太长，则会浪费时间。如果代码量过大，多个强制等待会影响整体的运行速度。</a:t>
            </a:r>
            <a:endParaRPr lang="zh-CN" altLang="en-US" sz="2000"/>
          </a:p>
          <a:p>
            <a:r>
              <a:rPr lang="en-US" altLang="zh-CN" sz="2000"/>
              <a:t>	</a:t>
            </a:r>
            <a:r>
              <a:rPr lang="zh-CN" altLang="en-US" sz="2000"/>
              <a:t>使用强制等待sleep( )需要导入sleep。代码如下：</a:t>
            </a:r>
            <a:endParaRPr lang="zh-CN" altLang="en-US" sz="2000"/>
          </a:p>
          <a:p>
            <a:r>
              <a:rPr lang="en-US" altLang="zh-CN" sz="2000"/>
              <a:t>	</a:t>
            </a:r>
            <a:r>
              <a:rPr lang="zh-CN" altLang="en-US" sz="2000"/>
              <a:t>from time import sleep</a:t>
            </a:r>
            <a:endParaRPr lang="zh-CN" altLang="en-US" sz="2000"/>
          </a:p>
          <a:p>
            <a:r>
              <a:rPr lang="en-US" altLang="zh-CN" sz="2000"/>
              <a:t>	</a:t>
            </a:r>
            <a:r>
              <a:rPr lang="zh-CN" altLang="en-US" sz="2000"/>
              <a:t>使用格式：sleep()</a:t>
            </a:r>
            <a:endParaRPr lang="zh-CN" altLang="en-US" sz="2000"/>
          </a:p>
        </p:txBody>
      </p:sp>
      <p:sp>
        <p:nvSpPr>
          <p:cNvPr id="7" name="文本框 6"/>
          <p:cNvSpPr txBox="1"/>
          <p:nvPr/>
        </p:nvSpPr>
        <p:spPr>
          <a:xfrm>
            <a:off x="777875" y="1190625"/>
            <a:ext cx="19227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>
                <a:sym typeface="+mn-ea"/>
              </a:rPr>
              <a:t>强制等待 sleep( )</a:t>
            </a:r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3051</Words>
  <Application>WPS 演示</Application>
  <PresentationFormat>宽屏</PresentationFormat>
  <Paragraphs>148</Paragraphs>
  <Slides>14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2" baseType="lpstr">
      <vt:lpstr>Arial</vt:lpstr>
      <vt:lpstr>宋体</vt:lpstr>
      <vt:lpstr>Wingdings</vt:lpstr>
      <vt:lpstr>微软雅黑</vt:lpstr>
      <vt:lpstr>Wingdings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Administrator</cp:lastModifiedBy>
  <cp:revision>150</cp:revision>
  <dcterms:created xsi:type="dcterms:W3CDTF">2019-06-19T02:08:00Z</dcterms:created>
  <dcterms:modified xsi:type="dcterms:W3CDTF">2022-02-10T13:39:22Z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2052-11.1.0.10578</vt:lpwstr>
  </property>
  <property fmtid="{D5CDD505-2E9C-101B-9397-08002B2CF9AE}" pid="3" name="ICV">
    <vt:lpwstr>D52AA335298E4854BCECEDC727A52F11</vt:lpwstr>
  </property>
</Properties>
</file>