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62" r:id="rId5"/>
    <p:sldId id="259" r:id="rId6"/>
    <p:sldId id="260" r:id="rId7"/>
    <p:sldId id="264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6" r:id="rId25"/>
    <p:sldId id="287" r:id="rId26"/>
    <p:sldId id="288" r:id="rId27"/>
    <p:sldId id="289" r:id="rId28"/>
    <p:sldId id="290" r:id="rId29"/>
    <p:sldId id="291" r:id="rId30"/>
    <p:sldId id="295" r:id="rId31"/>
    <p:sldId id="296" r:id="rId32"/>
    <p:sldId id="292" r:id="rId33"/>
    <p:sldId id="293" r:id="rId34"/>
    <p:sldId id="294" r:id="rId35"/>
    <p:sldId id="261" r:id="rId3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73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10</a:t>
            </a:r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10</a:t>
            </a:r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10</a:t>
            </a:r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10</a:t>
            </a:r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10</a:t>
            </a:r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10</a:t>
            </a: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</a:t>
            </a:r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10</a:t>
            </a:r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10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10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10</a:t>
            </a:r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10</a:t>
            </a:r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tags" Target="../tags/tag6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2588260" y="4439285"/>
            <a:ext cx="7348855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浏览器基本操作方法使用</a:t>
            </a:r>
            <a:endParaRPr lang="zh-CN" altLang="en-US" sz="451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2" name="TextBox 5"/>
          <p:cNvSpPr txBox="1"/>
          <p:nvPr/>
        </p:nvSpPr>
        <p:spPr>
          <a:xfrm>
            <a:off x="557319" y="278897"/>
            <a:ext cx="185928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xpath 定位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64210" y="1037590"/>
            <a:ext cx="10463530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xpath定位是一种路径定位方式，主要依赖元素通过绝对路径或者相关路径来定位，当进</a:t>
            </a:r>
            <a:endParaRPr lang="zh-CN" altLang="en-US"/>
          </a:p>
          <a:p>
            <a:r>
              <a:rPr lang="zh-CN" altLang="en-US"/>
              <a:t>行手动编写路径的时候，由于绝对路径需要从头到尾一级一级地往下编写，当遇到元素路径</a:t>
            </a:r>
            <a:endParaRPr lang="zh-CN" altLang="en-US"/>
          </a:p>
          <a:p>
            <a:r>
              <a:rPr lang="zh-CN" altLang="en-US"/>
              <a:t>比较深的时候，写起来很麻烦，而且容易出错，且绝对路径xpath执行效率比较低，一般使用</a:t>
            </a:r>
            <a:endParaRPr lang="zh-CN" altLang="en-US"/>
          </a:p>
          <a:p>
            <a:r>
              <a:rPr lang="zh-CN" altLang="en-US"/>
              <a:t>比较少。通常使用xpath相对路径和属性定位。由于这里用到有关于网页元素的相关知识（即</a:t>
            </a:r>
            <a:endParaRPr lang="zh-CN" altLang="en-US"/>
          </a:p>
          <a:p>
            <a:r>
              <a:rPr lang="zh-CN" altLang="en-US"/>
              <a:t>XML知识），因此下面对这些知识进行讲解。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700145" y="2771140"/>
            <a:ext cx="8653780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我们将在下面的例子中使用如下XML文档。</a:t>
            </a:r>
            <a:endParaRPr lang="zh-CN" altLang="en-US"/>
          </a:p>
          <a:p>
            <a:r>
              <a:rPr lang="zh-CN" altLang="en-US"/>
              <a:t>&lt;?xml version="1.0" encoding="UTF-8"?&gt;</a:t>
            </a:r>
            <a:endParaRPr lang="zh-CN" altLang="en-US"/>
          </a:p>
          <a:p>
            <a:r>
              <a:rPr lang="zh-CN" altLang="en-US"/>
              <a:t>&lt;bookstore&gt;</a:t>
            </a:r>
            <a:endParaRPr lang="zh-CN" altLang="en-US"/>
          </a:p>
          <a:p>
            <a:r>
              <a:rPr lang="zh-CN" altLang="en-US"/>
              <a:t>&lt;book&gt;</a:t>
            </a:r>
            <a:endParaRPr lang="zh-CN" altLang="en-US"/>
          </a:p>
          <a:p>
            <a:r>
              <a:rPr lang="zh-CN" altLang="en-US"/>
              <a:t> &lt;title lang="eng"&gt;Harry Potter&lt;/title&gt;</a:t>
            </a:r>
            <a:endParaRPr lang="zh-CN" altLang="en-US"/>
          </a:p>
          <a:p>
            <a:r>
              <a:rPr lang="zh-CN" altLang="en-US"/>
              <a:t> &lt;price&gt;29.99&lt;/price&gt;</a:t>
            </a:r>
            <a:endParaRPr lang="zh-CN" altLang="en-US"/>
          </a:p>
          <a:p>
            <a:r>
              <a:rPr lang="zh-CN" altLang="en-US"/>
              <a:t>&lt;/book&gt;</a:t>
            </a:r>
            <a:endParaRPr lang="zh-CN" altLang="en-US"/>
          </a:p>
          <a:p>
            <a:r>
              <a:rPr lang="zh-CN" altLang="en-US"/>
              <a:t>&lt;book&gt;</a:t>
            </a:r>
            <a:endParaRPr lang="zh-CN" altLang="en-US"/>
          </a:p>
          <a:p>
            <a:r>
              <a:rPr lang="zh-CN" altLang="en-US"/>
              <a:t> &lt;title lang="eng"&gt;Learning XML&lt;/title&gt;</a:t>
            </a:r>
            <a:endParaRPr lang="zh-CN" altLang="en-US"/>
          </a:p>
          <a:p>
            <a:r>
              <a:rPr lang="zh-CN" altLang="en-US"/>
              <a:t> &lt;price&gt;39.95&lt;/price&gt;</a:t>
            </a:r>
            <a:endParaRPr lang="zh-CN" altLang="en-US"/>
          </a:p>
          <a:p>
            <a:r>
              <a:rPr lang="zh-CN" altLang="en-US"/>
              <a:t>&lt;/book&gt;</a:t>
            </a:r>
            <a:endParaRPr lang="zh-CN" altLang="en-US"/>
          </a:p>
          <a:p>
            <a:r>
              <a:rPr lang="zh-CN" altLang="en-US"/>
              <a:t>&lt;/bookstore&gt;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2" name="TextBox 5"/>
          <p:cNvSpPr txBox="1"/>
          <p:nvPr/>
        </p:nvSpPr>
        <p:spPr>
          <a:xfrm>
            <a:off x="557319" y="278897"/>
            <a:ext cx="185928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xpath 定位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19450" y="2750185"/>
            <a:ext cx="5753100" cy="169545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520825" y="1442720"/>
            <a:ext cx="915035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1）选取节点</a:t>
            </a:r>
            <a:endParaRPr lang="zh-CN" altLang="en-US"/>
          </a:p>
          <a:p>
            <a:r>
              <a:rPr lang="zh-CN" altLang="en-US"/>
              <a:t>xpath使用路径表达式在XML文档中选取节点，xpath路径表达式及其描述如表所示。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8015" y="1214120"/>
            <a:ext cx="1051115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2）选取未知节点</a:t>
            </a:r>
            <a:endParaRPr lang="zh-CN" altLang="en-US"/>
          </a:p>
          <a:p>
            <a:r>
              <a:rPr lang="zh-CN" altLang="en-US"/>
              <a:t>xpath通配符可用来选取未知的XML元素，xpath通配符及其描述，如表所示。</a:t>
            </a:r>
            <a:endParaRPr lang="zh-CN" altLang="en-US"/>
          </a:p>
        </p:txBody>
      </p:sp>
      <p:sp>
        <p:nvSpPr>
          <p:cNvPr id="5" name="五边形 4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7319" y="278897"/>
            <a:ext cx="185928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xpath 定位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24530" y="2195195"/>
            <a:ext cx="5743575" cy="15716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530" y="3766820"/>
            <a:ext cx="5724525" cy="84772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4530" y="4614545"/>
            <a:ext cx="5753100" cy="82867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516505" y="1599565"/>
            <a:ext cx="693039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3）选取若干路径</a:t>
            </a:r>
            <a:endParaRPr lang="zh-CN" altLang="en-US"/>
          </a:p>
          <a:p>
            <a:r>
              <a:rPr lang="zh-CN" altLang="en-US"/>
              <a:t>通过在路径表达式中使用“|”运算符，可以选取若干路径。</a:t>
            </a:r>
            <a:endParaRPr lang="zh-CN" altLang="en-US"/>
          </a:p>
          <a:p>
            <a:r>
              <a:rPr lang="zh-CN" altLang="en-US"/>
              <a:t>在表中列出了一些路径表达式及其结果。</a:t>
            </a:r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3420" y="3581400"/>
            <a:ext cx="5724525" cy="819150"/>
          </a:xfrm>
          <a:prstGeom prst="rect">
            <a:avLst/>
          </a:prstGeom>
        </p:spPr>
      </p:pic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185928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xpath 定位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988060" y="986155"/>
            <a:ext cx="11203940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上面的定位方式都是通过元素的某个属性来定位的，还可以通过路径导航实现某个元素的定位，这</a:t>
            </a:r>
            <a:endParaRPr lang="zh-CN" altLang="en-US"/>
          </a:p>
          <a:p>
            <a:r>
              <a:rPr lang="zh-CN" altLang="en-US"/>
              <a:t>个时候就可以用xpath解决。</a:t>
            </a:r>
            <a:endParaRPr lang="zh-CN" altLang="en-US"/>
          </a:p>
          <a:p>
            <a:r>
              <a:rPr lang="zh-CN" altLang="en-US"/>
              <a:t>xpath是一种路径语言，除了上面讲到的手工编写外，还可以直接复制到xpath的路径，然后编写</a:t>
            </a:r>
            <a:endParaRPr lang="zh-CN" altLang="en-US"/>
          </a:p>
          <a:p>
            <a:r>
              <a:rPr lang="zh-CN" altLang="en-US"/>
              <a:t>脚本。</a:t>
            </a:r>
            <a:endParaRPr lang="zh-CN" altLang="en-US"/>
          </a:p>
          <a:p>
            <a:r>
              <a:rPr lang="zh-CN" altLang="en-US"/>
              <a:t>以人力资源综合服务系统登录页面为例，如图所示。</a:t>
            </a:r>
            <a:endParaRPr lang="zh-CN" altLang="en-US"/>
          </a:p>
        </p:txBody>
      </p:sp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185928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xpath 定位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16810" y="2462530"/>
            <a:ext cx="7992745" cy="428180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98475" y="1043940"/>
            <a:ext cx="787336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格式：find_element_by_xpath("")</a:t>
            </a:r>
            <a:endParaRPr lang="zh-CN" altLang="en-US"/>
          </a:p>
        </p:txBody>
      </p:sp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185928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xpath 定位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635125" y="2508885"/>
            <a:ext cx="8549640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实例：</a:t>
            </a:r>
            <a:endParaRPr lang="zh-CN" altLang="en-US"/>
          </a:p>
          <a:p>
            <a:r>
              <a:rPr lang="zh-CN" altLang="en-US"/>
              <a:t>（1）进入人力资源综合服务系统登录页面；</a:t>
            </a:r>
            <a:endParaRPr lang="zh-CN" altLang="en-US"/>
          </a:p>
          <a:p>
            <a:r>
              <a:rPr lang="zh-CN" altLang="en-US"/>
              <a:t>（2）输入用户名。</a:t>
            </a:r>
            <a:endParaRPr lang="zh-CN" altLang="en-US"/>
          </a:p>
          <a:p>
            <a:r>
              <a:rPr lang="zh-CN" altLang="en-US"/>
              <a:t>在PyCharm中进行代码编写：</a:t>
            </a:r>
            <a:endParaRPr lang="zh-CN" altLang="en-US"/>
          </a:p>
          <a:p>
            <a:r>
              <a:rPr lang="zh-CN" altLang="en-US"/>
              <a:t>from selenium import webdriver</a:t>
            </a:r>
            <a:endParaRPr lang="zh-CN" altLang="en-US"/>
          </a:p>
          <a:p>
            <a:r>
              <a:rPr lang="zh-CN" altLang="en-US"/>
              <a:t>driver=webdriver.Chrome()</a:t>
            </a:r>
            <a:endParaRPr lang="zh-CN" altLang="en-US"/>
          </a:p>
          <a:p>
            <a:r>
              <a:rPr lang="zh-CN" altLang="en-US"/>
              <a:t>driver.get("http://192.168.X.XXX/suthr/logon")</a:t>
            </a:r>
            <a:endParaRPr lang="zh-CN" altLang="en-US"/>
          </a:p>
          <a:p>
            <a:r>
              <a:rPr lang="zh-CN" altLang="en-US"/>
              <a:t>#进入人力资源综合服务系统登录页面</a:t>
            </a:r>
            <a:endParaRPr lang="zh-CN" altLang="en-US"/>
          </a:p>
          <a:p>
            <a:r>
              <a:rPr lang="zh-CN" altLang="en-US"/>
              <a:t>driver.find_element_by_xpath('//*[@id="username"]').send_keys("hrteacher")</a:t>
            </a:r>
            <a:endParaRPr lang="zh-CN" altLang="en-US"/>
          </a:p>
          <a:p>
            <a:r>
              <a:rPr lang="zh-CN" altLang="en-US"/>
              <a:t>#通过xpath()方法定位页面元素，输入用户名</a:t>
            </a:r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css_selector 定位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04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2" name="TextBox 5"/>
          <p:cNvSpPr txBox="1"/>
          <p:nvPr/>
        </p:nvSpPr>
        <p:spPr>
          <a:xfrm>
            <a:off x="557319" y="278897"/>
            <a:ext cx="300990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css_selector 定位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98475" y="1134745"/>
            <a:ext cx="1015619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css_selector定位是另外一种通过路径导航实现某个元素的定位方法，此方法比xpath更为简</a:t>
            </a:r>
            <a:endParaRPr lang="zh-CN" altLang="en-US"/>
          </a:p>
          <a:p>
            <a:r>
              <a:rPr lang="zh-CN" altLang="en-US"/>
              <a:t>洁，运行速度更快。可以通过定位到某个页面元素后，直接右击选择相应命令，然后进行脚本编写。</a:t>
            </a:r>
            <a:endParaRPr lang="zh-CN" altLang="en-US"/>
          </a:p>
          <a:p>
            <a:r>
              <a:rPr lang="zh-CN" altLang="en-US"/>
              <a:t>以人力资源综合服务系统登录页面为例，如图所示。</a:t>
            </a: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47825" y="2092325"/>
            <a:ext cx="8896985" cy="47656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644525" y="1091565"/>
            <a:ext cx="65786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格式：find_element_by_css_selecto("")</a:t>
            </a:r>
            <a:endParaRPr lang="zh-CN" altLang="en-US"/>
          </a:p>
        </p:txBody>
      </p:sp>
      <p:sp>
        <p:nvSpPr>
          <p:cNvPr id="5" name="五边形 4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7319" y="278897"/>
            <a:ext cx="300990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css_selector 定位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654175" y="2208530"/>
            <a:ext cx="8883015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实例：</a:t>
            </a:r>
            <a:endParaRPr lang="zh-CN" altLang="en-US"/>
          </a:p>
          <a:p>
            <a:r>
              <a:rPr lang="zh-CN" altLang="en-US"/>
              <a:t>（1）进入人力资源综合服务系统登录页面；</a:t>
            </a:r>
            <a:endParaRPr lang="zh-CN" altLang="en-US"/>
          </a:p>
          <a:p>
            <a:r>
              <a:rPr lang="zh-CN" altLang="en-US"/>
              <a:t>（2）输入用户名。</a:t>
            </a:r>
            <a:endParaRPr lang="zh-CN" altLang="en-US"/>
          </a:p>
          <a:p>
            <a:r>
              <a:rPr lang="zh-CN" altLang="en-US"/>
              <a:t>在PyCharm中进行代码编写：</a:t>
            </a:r>
            <a:endParaRPr lang="zh-CN" altLang="en-US"/>
          </a:p>
          <a:p>
            <a:r>
              <a:rPr lang="zh-CN" altLang="en-US"/>
              <a:t>from selenium import webdriver</a:t>
            </a:r>
            <a:endParaRPr lang="zh-CN" altLang="en-US"/>
          </a:p>
          <a:p>
            <a:r>
              <a:rPr lang="zh-CN" altLang="en-US"/>
              <a:t>driver=webdriver.Chrome()</a:t>
            </a:r>
            <a:endParaRPr lang="zh-CN" altLang="en-US"/>
          </a:p>
          <a:p>
            <a:r>
              <a:rPr lang="zh-CN" altLang="en-US"/>
              <a:t>driver.get("http://192.168.X.XXX/suthr/logon")</a:t>
            </a:r>
            <a:endParaRPr lang="zh-CN" altLang="en-US"/>
          </a:p>
          <a:p>
            <a:r>
              <a:rPr lang="zh-CN" altLang="en-US"/>
              <a:t>#进入人力资源综合服务系统登录页面</a:t>
            </a:r>
            <a:endParaRPr lang="zh-CN" altLang="en-US"/>
          </a:p>
          <a:p>
            <a:r>
              <a:rPr lang="zh-CN" altLang="en-US"/>
              <a:t>driver.find_element_by_css_selector('#password').send_keys("hrteacher")</a:t>
            </a:r>
            <a:endParaRPr lang="zh-CN" altLang="en-US"/>
          </a:p>
          <a:p>
            <a:r>
              <a:rPr lang="zh-CN" altLang="en-US"/>
              <a:t>#通过css_selector()方法定位页面元素，输入用户名</a:t>
            </a:r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link_text 定位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05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五边形 30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7319" y="278897"/>
            <a:ext cx="86106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65" b="1">
                <a:solidFill>
                  <a:srgbClr val="483018"/>
                </a:solidFill>
                <a:cs typeface="+mn-ea"/>
                <a:sym typeface="+mn-lt"/>
              </a:rPr>
              <a:t>目录</a:t>
            </a:r>
            <a:endParaRPr lang="zh-CN" altLang="en-US" sz="2665" b="1" dirty="0">
              <a:solidFill>
                <a:srgbClr val="483018"/>
              </a:solidFill>
              <a:cs typeface="+mn-ea"/>
              <a:sym typeface="+mn-lt"/>
            </a:endParaRPr>
          </a:p>
        </p:txBody>
      </p:sp>
      <p:grpSp>
        <p:nvGrpSpPr>
          <p:cNvPr id="52" name="组合 51"/>
          <p:cNvGrpSpPr/>
          <p:nvPr/>
        </p:nvGrpSpPr>
        <p:grpSpPr>
          <a:xfrm>
            <a:off x="1418590" y="1165225"/>
            <a:ext cx="3963670" cy="4526915"/>
            <a:chOff x="2189" y="2444"/>
            <a:chExt cx="6242" cy="7120"/>
          </a:xfrm>
        </p:grpSpPr>
        <p:grpSp>
          <p:nvGrpSpPr>
            <p:cNvPr id="22" name="组合 21"/>
            <p:cNvGrpSpPr/>
            <p:nvPr/>
          </p:nvGrpSpPr>
          <p:grpSpPr>
            <a:xfrm>
              <a:off x="2189" y="2469"/>
              <a:ext cx="842" cy="906"/>
              <a:chOff x="5651" y="3548"/>
              <a:chExt cx="842" cy="906"/>
            </a:xfrm>
          </p:grpSpPr>
          <p:sp>
            <p:nvSpPr>
              <p:cNvPr id="6" name="矩形 5"/>
              <p:cNvSpPr/>
              <p:nvPr/>
            </p:nvSpPr>
            <p:spPr>
              <a:xfrm>
                <a:off x="5651" y="3548"/>
                <a:ext cx="842" cy="90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5651" y="3614"/>
                <a:ext cx="822" cy="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>
                    <a:solidFill>
                      <a:schemeClr val="bg1"/>
                    </a:solidFill>
                    <a:cs typeface="+mn-ea"/>
                    <a:sym typeface="+mn-lt"/>
                  </a:rPr>
                  <a:t>01</a:t>
                </a:r>
                <a:endParaRPr lang="zh-CN" altLang="en-US" sz="24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8" name="组合 7"/>
            <p:cNvGrpSpPr/>
            <p:nvPr/>
          </p:nvGrpSpPr>
          <p:grpSpPr>
            <a:xfrm>
              <a:off x="4523" y="2444"/>
              <a:ext cx="3908" cy="907"/>
              <a:chOff x="3369875" y="1633364"/>
              <a:chExt cx="3362365" cy="432048"/>
            </a:xfrm>
            <a:solidFill>
              <a:schemeClr val="accent1"/>
            </a:solidFill>
          </p:grpSpPr>
          <p:sp>
            <p:nvSpPr>
              <p:cNvPr id="9" name="矩形 8"/>
              <p:cNvSpPr/>
              <p:nvPr/>
            </p:nvSpPr>
            <p:spPr>
              <a:xfrm>
                <a:off x="3369875" y="1633364"/>
                <a:ext cx="3362365" cy="4320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3497211" y="1680046"/>
                <a:ext cx="2200852" cy="31534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135" dirty="0" smtClean="0">
                    <a:solidFill>
                      <a:schemeClr val="bg1"/>
                    </a:solidFill>
                    <a:cs typeface="+mn-ea"/>
                    <a:sym typeface="+mn-lt"/>
                  </a:rPr>
                  <a:t>id 定位</a:t>
                </a:r>
                <a:endPara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2189" y="4532"/>
              <a:ext cx="842" cy="906"/>
              <a:chOff x="5651" y="6610"/>
              <a:chExt cx="842" cy="906"/>
            </a:xfrm>
          </p:grpSpPr>
          <p:sp>
            <p:nvSpPr>
              <p:cNvPr id="11" name="矩形 10"/>
              <p:cNvSpPr/>
              <p:nvPr/>
            </p:nvSpPr>
            <p:spPr>
              <a:xfrm>
                <a:off x="5651" y="6610"/>
                <a:ext cx="842" cy="90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5651" y="6675"/>
                <a:ext cx="822" cy="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1"/>
                    </a:solidFill>
                    <a:cs typeface="+mn-ea"/>
                    <a:sym typeface="+mn-lt"/>
                  </a:rPr>
                  <a:t>02</a:t>
                </a:r>
                <a:endParaRPr lang="zh-CN" altLang="en-US" sz="24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4523" y="4506"/>
              <a:ext cx="3908" cy="907"/>
              <a:chOff x="3369875" y="2263434"/>
              <a:chExt cx="3362365" cy="432048"/>
            </a:xfrm>
            <a:solidFill>
              <a:schemeClr val="accent1"/>
            </a:solidFill>
          </p:grpSpPr>
          <p:sp>
            <p:nvSpPr>
              <p:cNvPr id="14" name="矩形 13"/>
              <p:cNvSpPr/>
              <p:nvPr/>
            </p:nvSpPr>
            <p:spPr>
              <a:xfrm>
                <a:off x="3369875" y="2263434"/>
                <a:ext cx="3362365" cy="4320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3497211" y="2310116"/>
                <a:ext cx="2943360" cy="31534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135" dirty="0" smtClean="0">
                    <a:solidFill>
                      <a:schemeClr val="bg1"/>
                    </a:solidFill>
                    <a:cs typeface="+mn-ea"/>
                    <a:sym typeface="+mn-lt"/>
                  </a:rPr>
                  <a:t>name 定位</a:t>
                </a:r>
                <a:endPara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2189" y="6595"/>
              <a:ext cx="842" cy="906"/>
              <a:chOff x="5651" y="8607"/>
              <a:chExt cx="842" cy="906"/>
            </a:xfrm>
          </p:grpSpPr>
          <p:sp>
            <p:nvSpPr>
              <p:cNvPr id="2" name="矩形 1"/>
              <p:cNvSpPr/>
              <p:nvPr/>
            </p:nvSpPr>
            <p:spPr>
              <a:xfrm>
                <a:off x="5651" y="8607"/>
                <a:ext cx="842" cy="90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" name="TextBox 11"/>
              <p:cNvSpPr txBox="1"/>
              <p:nvPr/>
            </p:nvSpPr>
            <p:spPr>
              <a:xfrm>
                <a:off x="5651" y="8672"/>
                <a:ext cx="822" cy="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p>
                <a:r>
                  <a:rPr lang="en-US" altLang="zh-CN" sz="2400" dirty="0">
                    <a:solidFill>
                      <a:schemeClr val="bg1"/>
                    </a:solidFill>
                    <a:cs typeface="+mn-ea"/>
                    <a:sym typeface="+mn-lt"/>
                  </a:rPr>
                  <a:t>03</a:t>
                </a:r>
                <a:endParaRPr lang="zh-CN" altLang="en-US" sz="24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4523" y="6569"/>
              <a:ext cx="3907" cy="907"/>
              <a:chOff x="3369875" y="2263434"/>
              <a:chExt cx="3362365" cy="432048"/>
            </a:xfrm>
            <a:solidFill>
              <a:schemeClr val="accent1"/>
            </a:solidFill>
          </p:grpSpPr>
          <p:sp>
            <p:nvSpPr>
              <p:cNvPr id="5" name="矩形 4"/>
              <p:cNvSpPr/>
              <p:nvPr/>
            </p:nvSpPr>
            <p:spPr>
              <a:xfrm>
                <a:off x="3369875" y="2263434"/>
                <a:ext cx="3362365" cy="4320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6" name="TextBox 14"/>
              <p:cNvSpPr txBox="1"/>
              <p:nvPr/>
            </p:nvSpPr>
            <p:spPr>
              <a:xfrm>
                <a:off x="3497244" y="2310116"/>
                <a:ext cx="2710030" cy="31534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p>
                <a:pPr algn="l"/>
                <a:r>
                  <a:rPr lang="zh-CN" altLang="en-US" sz="2135" dirty="0" smtClean="0">
                    <a:solidFill>
                      <a:schemeClr val="bg1"/>
                    </a:solidFill>
                    <a:cs typeface="+mn-ea"/>
                    <a:sym typeface="+mn-lt"/>
                  </a:rPr>
                  <a:t>xpath 定位</a:t>
                </a:r>
                <a:endPara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2189" y="8658"/>
              <a:ext cx="842" cy="906"/>
              <a:chOff x="5651" y="9736"/>
              <a:chExt cx="842" cy="906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5651" y="9736"/>
                <a:ext cx="842" cy="90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8" name="TextBox 11"/>
              <p:cNvSpPr txBox="1"/>
              <p:nvPr/>
            </p:nvSpPr>
            <p:spPr>
              <a:xfrm>
                <a:off x="5651" y="9801"/>
                <a:ext cx="822" cy="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1"/>
                    </a:solidFill>
                    <a:cs typeface="+mn-ea"/>
                    <a:sym typeface="+mn-lt"/>
                  </a:rPr>
                  <a:t>04</a:t>
                </a:r>
                <a:endParaRPr lang="zh-CN" altLang="en-US" sz="24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4523" y="8632"/>
              <a:ext cx="3908" cy="907"/>
              <a:chOff x="3369875" y="2263434"/>
              <a:chExt cx="3362365" cy="432048"/>
            </a:xfrm>
            <a:solidFill>
              <a:schemeClr val="accent1"/>
            </a:solidFill>
          </p:grpSpPr>
          <p:sp>
            <p:nvSpPr>
              <p:cNvPr id="20" name="矩形 19"/>
              <p:cNvSpPr/>
              <p:nvPr/>
            </p:nvSpPr>
            <p:spPr>
              <a:xfrm>
                <a:off x="3369875" y="2263434"/>
                <a:ext cx="3362365" cy="4320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1" name="TextBox 14"/>
              <p:cNvSpPr txBox="1"/>
              <p:nvPr/>
            </p:nvSpPr>
            <p:spPr>
              <a:xfrm>
                <a:off x="3497211" y="2310116"/>
                <a:ext cx="3234168" cy="31534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zh-CN" altLang="en-US" sz="2135" dirty="0" smtClean="0">
                    <a:solidFill>
                      <a:schemeClr val="bg1"/>
                    </a:solidFill>
                    <a:cs typeface="+mn-ea"/>
                    <a:sym typeface="+mn-lt"/>
                  </a:rPr>
                  <a:t>css_selector 定位</a:t>
                </a:r>
                <a:endPara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53" name="组合 52"/>
          <p:cNvGrpSpPr/>
          <p:nvPr/>
        </p:nvGrpSpPr>
        <p:grpSpPr>
          <a:xfrm>
            <a:off x="6796405" y="1149350"/>
            <a:ext cx="4279900" cy="4526915"/>
            <a:chOff x="10934" y="2409"/>
            <a:chExt cx="6740" cy="7129"/>
          </a:xfrm>
        </p:grpSpPr>
        <p:grpSp>
          <p:nvGrpSpPr>
            <p:cNvPr id="26" name="组合 25"/>
            <p:cNvGrpSpPr/>
            <p:nvPr/>
          </p:nvGrpSpPr>
          <p:grpSpPr>
            <a:xfrm>
              <a:off x="10934" y="2409"/>
              <a:ext cx="842" cy="907"/>
              <a:chOff x="5651" y="3548"/>
              <a:chExt cx="842" cy="907"/>
            </a:xfrm>
          </p:grpSpPr>
          <p:sp>
            <p:nvSpPr>
              <p:cNvPr id="27" name="矩形 26"/>
              <p:cNvSpPr/>
              <p:nvPr/>
            </p:nvSpPr>
            <p:spPr>
              <a:xfrm>
                <a:off x="5651" y="3548"/>
                <a:ext cx="842" cy="90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8" name="TextBox 6"/>
              <p:cNvSpPr txBox="1"/>
              <p:nvPr/>
            </p:nvSpPr>
            <p:spPr>
              <a:xfrm>
                <a:off x="5651" y="3614"/>
                <a:ext cx="822" cy="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p>
                <a:r>
                  <a:rPr lang="en-US" altLang="zh-CN" sz="2400">
                    <a:solidFill>
                      <a:schemeClr val="bg1"/>
                    </a:solidFill>
                    <a:cs typeface="+mn-ea"/>
                    <a:sym typeface="+mn-lt"/>
                  </a:rPr>
                  <a:t>05</a:t>
                </a:r>
                <a:endParaRPr lang="zh-CN" altLang="en-US" sz="24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13268" y="2444"/>
              <a:ext cx="4406" cy="907"/>
              <a:chOff x="3369875" y="1633364"/>
              <a:chExt cx="3363128" cy="432048"/>
            </a:xfrm>
            <a:solidFill>
              <a:schemeClr val="accent1"/>
            </a:solidFill>
          </p:grpSpPr>
          <p:sp>
            <p:nvSpPr>
              <p:cNvPr id="30" name="矩形 29"/>
              <p:cNvSpPr/>
              <p:nvPr/>
            </p:nvSpPr>
            <p:spPr>
              <a:xfrm>
                <a:off x="3369875" y="1633364"/>
                <a:ext cx="3362365" cy="4320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3" name="TextBox 9"/>
              <p:cNvSpPr txBox="1"/>
              <p:nvPr/>
            </p:nvSpPr>
            <p:spPr>
              <a:xfrm>
                <a:off x="3497347" y="1680046"/>
                <a:ext cx="3235656" cy="31534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p>
                <a:pPr algn="l"/>
                <a:r>
                  <a:rPr lang="zh-CN" altLang="en-US" sz="2135" dirty="0" smtClean="0">
                    <a:solidFill>
                      <a:schemeClr val="bg1"/>
                    </a:solidFill>
                    <a:cs typeface="+mn-ea"/>
                    <a:sym typeface="+mn-lt"/>
                  </a:rPr>
                  <a:t>link_text 定位</a:t>
                </a:r>
                <a:endPara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10934" y="4472"/>
              <a:ext cx="842" cy="907"/>
              <a:chOff x="5651" y="6610"/>
              <a:chExt cx="842" cy="907"/>
            </a:xfrm>
          </p:grpSpPr>
          <p:sp>
            <p:nvSpPr>
              <p:cNvPr id="35" name="矩形 34"/>
              <p:cNvSpPr/>
              <p:nvPr/>
            </p:nvSpPr>
            <p:spPr>
              <a:xfrm>
                <a:off x="5651" y="6610"/>
                <a:ext cx="842" cy="90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6" name="TextBox 11"/>
              <p:cNvSpPr txBox="1"/>
              <p:nvPr/>
            </p:nvSpPr>
            <p:spPr>
              <a:xfrm>
                <a:off x="5651" y="6675"/>
                <a:ext cx="822" cy="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p>
                <a:r>
                  <a:rPr lang="en-US" altLang="zh-CN" sz="2400" dirty="0">
                    <a:solidFill>
                      <a:schemeClr val="bg1"/>
                    </a:solidFill>
                    <a:cs typeface="+mn-ea"/>
                    <a:sym typeface="+mn-lt"/>
                  </a:rPr>
                  <a:t>06</a:t>
                </a:r>
                <a:endParaRPr lang="zh-CN" altLang="en-US" sz="24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37" name="组合 36"/>
            <p:cNvGrpSpPr/>
            <p:nvPr/>
          </p:nvGrpSpPr>
          <p:grpSpPr>
            <a:xfrm>
              <a:off x="13268" y="4506"/>
              <a:ext cx="4404" cy="907"/>
              <a:chOff x="3369875" y="2263434"/>
              <a:chExt cx="3362365" cy="432048"/>
            </a:xfrm>
            <a:solidFill>
              <a:schemeClr val="accent1"/>
            </a:solidFill>
          </p:grpSpPr>
          <p:sp>
            <p:nvSpPr>
              <p:cNvPr id="38" name="矩形 37"/>
              <p:cNvSpPr/>
              <p:nvPr/>
            </p:nvSpPr>
            <p:spPr>
              <a:xfrm>
                <a:off x="3369875" y="2263434"/>
                <a:ext cx="3362365" cy="4320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9" name="TextBox 14"/>
              <p:cNvSpPr txBox="1"/>
              <p:nvPr/>
            </p:nvSpPr>
            <p:spPr>
              <a:xfrm>
                <a:off x="3497376" y="2310116"/>
                <a:ext cx="3234864" cy="31534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p>
                <a:pPr algn="l"/>
                <a:r>
                  <a:rPr lang="zh-CN" altLang="en-US" sz="2135" dirty="0" smtClean="0">
                    <a:solidFill>
                      <a:schemeClr val="bg1"/>
                    </a:solidFill>
                    <a:cs typeface="+mn-ea"/>
                    <a:sym typeface="+mn-lt"/>
                  </a:rPr>
                  <a:t>partial_link_text 定位</a:t>
                </a:r>
                <a:endPara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10934" y="6535"/>
              <a:ext cx="842" cy="907"/>
              <a:chOff x="5651" y="8607"/>
              <a:chExt cx="842" cy="907"/>
            </a:xfrm>
          </p:grpSpPr>
          <p:sp>
            <p:nvSpPr>
              <p:cNvPr id="41" name="矩形 40"/>
              <p:cNvSpPr/>
              <p:nvPr/>
            </p:nvSpPr>
            <p:spPr>
              <a:xfrm>
                <a:off x="5651" y="8607"/>
                <a:ext cx="842" cy="90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2" name="TextBox 11"/>
              <p:cNvSpPr txBox="1"/>
              <p:nvPr/>
            </p:nvSpPr>
            <p:spPr>
              <a:xfrm>
                <a:off x="5651" y="8672"/>
                <a:ext cx="822" cy="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p>
                <a:r>
                  <a:rPr lang="en-US" altLang="zh-CN" sz="2400" dirty="0">
                    <a:solidFill>
                      <a:schemeClr val="bg1"/>
                    </a:solidFill>
                    <a:cs typeface="+mn-ea"/>
                    <a:sym typeface="+mn-lt"/>
                  </a:rPr>
                  <a:t>07</a:t>
                </a:r>
                <a:endParaRPr lang="zh-CN" altLang="en-US" sz="24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13268" y="6569"/>
              <a:ext cx="4405" cy="907"/>
              <a:chOff x="3369875" y="2263434"/>
              <a:chExt cx="3363128" cy="432048"/>
            </a:xfrm>
            <a:solidFill>
              <a:schemeClr val="accent1"/>
            </a:solidFill>
          </p:grpSpPr>
          <p:sp>
            <p:nvSpPr>
              <p:cNvPr id="44" name="矩形 43"/>
              <p:cNvSpPr/>
              <p:nvPr/>
            </p:nvSpPr>
            <p:spPr>
              <a:xfrm>
                <a:off x="3369875" y="2263434"/>
                <a:ext cx="3362365" cy="4320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5" name="TextBox 14"/>
              <p:cNvSpPr txBox="1"/>
              <p:nvPr/>
            </p:nvSpPr>
            <p:spPr>
              <a:xfrm>
                <a:off x="3497376" y="2310116"/>
                <a:ext cx="3235627" cy="31534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p>
                <a:pPr algn="l"/>
                <a:r>
                  <a:rPr lang="zh-CN" altLang="en-US" sz="2135" dirty="0" smtClean="0">
                    <a:solidFill>
                      <a:schemeClr val="bg1"/>
                    </a:solidFill>
                    <a:cs typeface="+mn-ea"/>
                    <a:sym typeface="+mn-lt"/>
                  </a:rPr>
                  <a:t>class_name 定位</a:t>
                </a:r>
                <a:endPara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10934" y="8598"/>
              <a:ext cx="842" cy="907"/>
              <a:chOff x="5651" y="9736"/>
              <a:chExt cx="842" cy="907"/>
            </a:xfrm>
          </p:grpSpPr>
          <p:sp>
            <p:nvSpPr>
              <p:cNvPr id="47" name="矩形 46"/>
              <p:cNvSpPr/>
              <p:nvPr/>
            </p:nvSpPr>
            <p:spPr>
              <a:xfrm>
                <a:off x="5651" y="9736"/>
                <a:ext cx="842" cy="90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48" name="TextBox 11"/>
              <p:cNvSpPr txBox="1"/>
              <p:nvPr/>
            </p:nvSpPr>
            <p:spPr>
              <a:xfrm>
                <a:off x="5651" y="9801"/>
                <a:ext cx="822" cy="7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p>
                <a:r>
                  <a:rPr lang="en-US" altLang="zh-CN" sz="2400" dirty="0">
                    <a:solidFill>
                      <a:schemeClr val="bg1"/>
                    </a:solidFill>
                    <a:cs typeface="+mn-ea"/>
                    <a:sym typeface="+mn-lt"/>
                  </a:rPr>
                  <a:t>08</a:t>
                </a:r>
                <a:endParaRPr lang="zh-CN" altLang="en-US" sz="2400" dirty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49" name="组合 48"/>
            <p:cNvGrpSpPr/>
            <p:nvPr/>
          </p:nvGrpSpPr>
          <p:grpSpPr>
            <a:xfrm>
              <a:off x="13268" y="8632"/>
              <a:ext cx="4405" cy="907"/>
              <a:chOff x="3369875" y="2263434"/>
              <a:chExt cx="3362365" cy="432048"/>
            </a:xfrm>
            <a:solidFill>
              <a:schemeClr val="accent1"/>
            </a:solidFill>
          </p:grpSpPr>
          <p:sp>
            <p:nvSpPr>
              <p:cNvPr id="50" name="矩形 49"/>
              <p:cNvSpPr/>
              <p:nvPr/>
            </p:nvSpPr>
            <p:spPr>
              <a:xfrm>
                <a:off x="3369875" y="2263434"/>
                <a:ext cx="3362365" cy="4320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240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1" name="TextBox 14"/>
              <p:cNvSpPr txBox="1"/>
              <p:nvPr/>
            </p:nvSpPr>
            <p:spPr>
              <a:xfrm>
                <a:off x="3497347" y="2310116"/>
                <a:ext cx="3155509" cy="31534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p>
                <a:pPr algn="l"/>
                <a:r>
                  <a:rPr lang="zh-CN" altLang="en-US" sz="2135" dirty="0" smtClean="0">
                    <a:solidFill>
                      <a:schemeClr val="bg1"/>
                    </a:solidFill>
                    <a:cs typeface="+mn-ea"/>
                    <a:sym typeface="+mn-lt"/>
                  </a:rPr>
                  <a:t>tag_name 定位</a:t>
                </a:r>
                <a:endPara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2" name="TextBox 5"/>
          <p:cNvSpPr txBox="1"/>
          <p:nvPr/>
        </p:nvSpPr>
        <p:spPr>
          <a:xfrm>
            <a:off x="557319" y="278897"/>
            <a:ext cx="233045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link_text 定位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98475" y="998855"/>
            <a:ext cx="1159891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link_text是根据超链接的文本来定位，如果要单击超链接文本，进行从一个页面跳转到另元素定位方外一个页面，那么可以使用此元素定位方式进行定位。</a:t>
            </a:r>
            <a:endParaRPr lang="zh-CN" altLang="en-US"/>
          </a:p>
          <a:p>
            <a:r>
              <a:rPr lang="zh-CN" altLang="en-US"/>
              <a:t>以人力资源综合服务系统中的人资工作台按钮为例，右击查看元素，如图所示。</a:t>
            </a: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6850" y="1898650"/>
            <a:ext cx="9258300" cy="49593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678180" y="1312545"/>
            <a:ext cx="1083500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通过元素属性可以分析出，当标签属性为a，且href ="/suthr/home"，说明它是个超链接，对于这种</a:t>
            </a:r>
            <a:endParaRPr lang="zh-CN" altLang="en-US"/>
          </a:p>
          <a:p>
            <a:r>
              <a:rPr lang="zh-CN" altLang="en-US"/>
              <a:t>元素，可以用link_text方法。</a:t>
            </a:r>
            <a:endParaRPr lang="zh-CN" altLang="en-US"/>
          </a:p>
          <a:p>
            <a:r>
              <a:rPr lang="zh-CN" altLang="en-US"/>
              <a:t>格式：find_element_by_link_text("")</a:t>
            </a:r>
            <a:endParaRPr lang="zh-CN" altLang="en-US"/>
          </a:p>
        </p:txBody>
      </p:sp>
      <p:sp>
        <p:nvSpPr>
          <p:cNvPr id="5" name="五边形 4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7319" y="278897"/>
            <a:ext cx="233045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link_text 定位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445635" y="2234565"/>
            <a:ext cx="9911080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在PyCharm中进行代码编写：</a:t>
            </a:r>
            <a:endParaRPr lang="zh-CN" altLang="en-US"/>
          </a:p>
          <a:p>
            <a:r>
              <a:rPr lang="zh-CN" altLang="en-US"/>
              <a:t>from selenium import webdriver</a:t>
            </a:r>
            <a:endParaRPr lang="zh-CN" altLang="en-US"/>
          </a:p>
          <a:p>
            <a:r>
              <a:rPr lang="zh-CN" altLang="en-US"/>
              <a:t>driver=webdriver.Chrome()</a:t>
            </a:r>
            <a:endParaRPr lang="zh-CN" altLang="en-US"/>
          </a:p>
          <a:p>
            <a:r>
              <a:rPr lang="zh-CN" altLang="en-US"/>
              <a:t>driver.get("http://192.168.X.XXX/suthr/logon")</a:t>
            </a:r>
            <a:endParaRPr lang="zh-CN" altLang="en-US"/>
          </a:p>
          <a:p>
            <a:r>
              <a:rPr lang="zh-CN" altLang="en-US"/>
              <a:t>#进入人力资源综合服务系统登录页面</a:t>
            </a:r>
            <a:endParaRPr lang="zh-CN" altLang="en-US"/>
          </a:p>
          <a:p>
            <a:r>
              <a:rPr lang="zh-CN" altLang="en-US"/>
              <a:t>driver.find_element_by_id("username").send_keys("hrteacher")</a:t>
            </a:r>
            <a:endParaRPr lang="zh-CN" altLang="en-US"/>
          </a:p>
          <a:p>
            <a:r>
              <a:rPr lang="zh-CN" altLang="en-US"/>
              <a:t>#输入用户名</a:t>
            </a:r>
            <a:endParaRPr lang="zh-CN" altLang="en-US"/>
          </a:p>
          <a:p>
            <a:r>
              <a:rPr lang="zh-CN" altLang="en-US"/>
              <a:t>driver.find_element_by_id("password").send_keys("123456")</a:t>
            </a:r>
            <a:endParaRPr lang="zh-CN" altLang="en-US"/>
          </a:p>
          <a:p>
            <a:r>
              <a:rPr lang="zh-CN" altLang="en-US"/>
              <a:t>#输入密码</a:t>
            </a:r>
            <a:endParaRPr lang="zh-CN" altLang="en-US"/>
          </a:p>
          <a:p>
            <a:r>
              <a:rPr lang="zh-CN" altLang="en-US"/>
              <a:t>driver.find_element_by_id("loginBtn").click()</a:t>
            </a:r>
            <a:endParaRPr lang="zh-CN" altLang="en-US"/>
          </a:p>
          <a:p>
            <a:r>
              <a:rPr lang="zh-CN" altLang="en-US"/>
              <a:t>#单击“登录”按钮</a:t>
            </a:r>
            <a:endParaRPr lang="zh-CN" altLang="en-US"/>
          </a:p>
          <a:p>
            <a:r>
              <a:rPr lang="zh-CN" altLang="en-US"/>
              <a:t>文前-04.indd 155 2021-11-11 12:01:53</a:t>
            </a:r>
            <a:endParaRPr lang="zh-CN" altLang="en-US"/>
          </a:p>
          <a:p>
            <a:r>
              <a:rPr lang="zh-CN" altLang="en-US"/>
              <a:t>Web 应用软件测试（中级） </a:t>
            </a:r>
            <a:endParaRPr lang="zh-CN" altLang="en-US"/>
          </a:p>
          <a:p>
            <a:r>
              <a:rPr lang="zh-CN" altLang="en-US"/>
              <a:t>156</a:t>
            </a:r>
            <a:endParaRPr lang="zh-CN" altLang="en-US"/>
          </a:p>
          <a:p>
            <a:r>
              <a:rPr lang="zh-CN" altLang="en-US"/>
              <a:t>driver.find_element_by_link_text("人资工作台").click()</a:t>
            </a:r>
            <a:endParaRPr lang="zh-CN" altLang="en-US"/>
          </a:p>
          <a:p>
            <a:r>
              <a:rPr lang="zh-CN" altLang="en-US"/>
              <a:t>#通过link_text()方法定位页面元素，进入人资工作台页面</a:t>
            </a: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977900" y="2898775"/>
            <a:ext cx="2540000" cy="2584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ym typeface="+mn-ea"/>
              </a:rPr>
              <a:t>实例：</a:t>
            </a:r>
            <a:endParaRPr lang="zh-CN" altLang="en-US"/>
          </a:p>
          <a:p>
            <a:r>
              <a:rPr lang="zh-CN" altLang="en-US">
                <a:sym typeface="+mn-ea"/>
              </a:rPr>
              <a:t>（1）进入人力资源综合服务系统登录页面；</a:t>
            </a:r>
            <a:endParaRPr lang="zh-CN" altLang="en-US"/>
          </a:p>
          <a:p>
            <a:r>
              <a:rPr lang="zh-CN" altLang="en-US">
                <a:sym typeface="+mn-ea"/>
              </a:rPr>
              <a:t>（2）输入用户名和密码；</a:t>
            </a:r>
            <a:endParaRPr lang="zh-CN" altLang="en-US"/>
          </a:p>
          <a:p>
            <a:r>
              <a:rPr lang="zh-CN" altLang="en-US">
                <a:sym typeface="+mn-ea"/>
              </a:rPr>
              <a:t>（3）单击“登录”按钮；</a:t>
            </a:r>
            <a:endParaRPr lang="zh-CN" altLang="en-US"/>
          </a:p>
          <a:p>
            <a:r>
              <a:rPr lang="zh-CN" altLang="en-US">
                <a:sym typeface="+mn-ea"/>
              </a:rPr>
              <a:t>（4）单击“人资工作台”按钮。</a:t>
            </a:r>
            <a:endParaRPr lang="zh-CN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partial_link_text 定位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06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2" name="TextBox 5"/>
          <p:cNvSpPr txBox="1"/>
          <p:nvPr/>
        </p:nvSpPr>
        <p:spPr>
          <a:xfrm>
            <a:off x="557319" y="278897"/>
            <a:ext cx="3536315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partial_link_text 定位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98475" y="833755"/>
            <a:ext cx="1158938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上面讲的link_text定位方法是找到超链接文本进行定位，有时一个超链接文本的字符串可能比较长，如果输入全称，会显示很长，占用编写脚本地方，而且不好看，这时可以用partial_link_text定位。这是一种模糊匹配方式，只要截取超链接文本中一部分字符串即可。</a:t>
            </a:r>
            <a:endParaRPr lang="zh-CN" altLang="en-US"/>
          </a:p>
          <a:p>
            <a:r>
              <a:rPr lang="zh-CN" altLang="en-US"/>
              <a:t>以人力资源综合服务系统中的人资工作台按钮为例，右击查看元素，如图所示。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1600" y="2085975"/>
            <a:ext cx="8915400" cy="47758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98475" y="1089660"/>
            <a:ext cx="127889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从图中可以看出，当要通过“人资工作台”进行定位的时候，只需输入“工作台”即可。</a:t>
            </a:r>
            <a:endParaRPr lang="zh-CN" altLang="en-US"/>
          </a:p>
          <a:p>
            <a:r>
              <a:rPr lang="zh-CN" altLang="en-US"/>
              <a:t>格式：find_element_by_partial_link_text("")</a:t>
            </a:r>
            <a:endParaRPr lang="zh-CN" altLang="en-US"/>
          </a:p>
        </p:txBody>
      </p:sp>
      <p:sp>
        <p:nvSpPr>
          <p:cNvPr id="5" name="五边形 4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7319" y="278897"/>
            <a:ext cx="3536315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partial_link_text 定位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817745" y="2180590"/>
            <a:ext cx="9102090" cy="3692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在PyCharm中进行代码编写：</a:t>
            </a:r>
            <a:endParaRPr lang="zh-CN" altLang="en-US"/>
          </a:p>
          <a:p>
            <a:r>
              <a:rPr lang="zh-CN" altLang="en-US"/>
              <a:t>from selenium import webdriver</a:t>
            </a:r>
            <a:endParaRPr lang="zh-CN" altLang="en-US"/>
          </a:p>
          <a:p>
            <a:r>
              <a:rPr lang="zh-CN" altLang="en-US"/>
              <a:t>driver=webdriver.Chrome()</a:t>
            </a:r>
            <a:endParaRPr lang="zh-CN" altLang="en-US"/>
          </a:p>
          <a:p>
            <a:r>
              <a:rPr lang="zh-CN" altLang="en-US"/>
              <a:t>driver.get("http://192.168.X.XXX/suthr/logon")</a:t>
            </a:r>
            <a:endParaRPr lang="zh-CN" altLang="en-US"/>
          </a:p>
          <a:p>
            <a:r>
              <a:rPr lang="zh-CN" altLang="en-US"/>
              <a:t>#进入人力资源综合服务系统登录页面</a:t>
            </a:r>
            <a:endParaRPr lang="zh-CN" altLang="en-US"/>
          </a:p>
          <a:p>
            <a:r>
              <a:rPr lang="zh-CN" altLang="en-US"/>
              <a:t>driver.find_element_by_id("username").send_keys("hrteacher")</a:t>
            </a:r>
            <a:endParaRPr lang="zh-CN" altLang="en-US"/>
          </a:p>
          <a:p>
            <a:r>
              <a:rPr lang="zh-CN" altLang="en-US"/>
              <a:t>#输入用户名</a:t>
            </a:r>
            <a:endParaRPr lang="zh-CN" altLang="en-US"/>
          </a:p>
          <a:p>
            <a:r>
              <a:rPr lang="zh-CN" altLang="en-US"/>
              <a:t>driver.find_element_by_id("password").send_keys("123456")</a:t>
            </a:r>
            <a:endParaRPr lang="zh-CN" altLang="en-US"/>
          </a:p>
          <a:p>
            <a:r>
              <a:rPr lang="zh-CN" altLang="en-US"/>
              <a:t>#输入密码</a:t>
            </a:r>
            <a:endParaRPr lang="zh-CN" altLang="en-US"/>
          </a:p>
          <a:p>
            <a:r>
              <a:rPr lang="zh-CN" altLang="en-US"/>
              <a:t>driver.find_element_by_id("loginBtn").click()</a:t>
            </a:r>
            <a:endParaRPr lang="zh-CN" altLang="en-US"/>
          </a:p>
          <a:p>
            <a:r>
              <a:rPr lang="zh-CN" altLang="en-US"/>
              <a:t>#单击“登录”按钮</a:t>
            </a:r>
            <a:endParaRPr lang="zh-CN" altLang="en-US"/>
          </a:p>
          <a:p>
            <a:r>
              <a:rPr lang="zh-CN" altLang="en-US"/>
              <a:t>driver.find_element_by_partial_link_text("工作台").click()</a:t>
            </a:r>
            <a:endParaRPr lang="zh-CN" altLang="en-US"/>
          </a:p>
          <a:p>
            <a:r>
              <a:rPr lang="zh-CN" altLang="en-US"/>
              <a:t>#通过partial_link_text()方法定位页面元素，进入人资工作台页面</a:t>
            </a: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330325" y="2622550"/>
            <a:ext cx="2540000" cy="2584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ym typeface="+mn-ea"/>
              </a:rPr>
              <a:t>实例：</a:t>
            </a:r>
            <a:endParaRPr lang="zh-CN" altLang="en-US"/>
          </a:p>
          <a:p>
            <a:r>
              <a:rPr lang="zh-CN" altLang="en-US">
                <a:sym typeface="+mn-ea"/>
              </a:rPr>
              <a:t>（1）进入人力资源综合服务系统登录页面；</a:t>
            </a:r>
            <a:endParaRPr lang="zh-CN" altLang="en-US"/>
          </a:p>
          <a:p>
            <a:r>
              <a:rPr lang="zh-CN" altLang="en-US">
                <a:sym typeface="+mn-ea"/>
              </a:rPr>
              <a:t>（2）输入用户名和密码；</a:t>
            </a:r>
            <a:endParaRPr lang="zh-CN" altLang="en-US"/>
          </a:p>
          <a:p>
            <a:r>
              <a:rPr lang="zh-CN" altLang="en-US">
                <a:sym typeface="+mn-ea"/>
              </a:rPr>
              <a:t>（3）单击“登录”按钮；</a:t>
            </a:r>
            <a:endParaRPr lang="zh-CN" altLang="en-US"/>
          </a:p>
          <a:p>
            <a:r>
              <a:rPr lang="zh-CN" altLang="en-US">
                <a:sym typeface="+mn-ea"/>
              </a:rPr>
              <a:t>（4）单击“人资工作台”按钮。</a:t>
            </a:r>
            <a:endParaRPr lang="zh-CN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class_name 定位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07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2" name="TextBox 5"/>
          <p:cNvSpPr txBox="1"/>
          <p:nvPr/>
        </p:nvSpPr>
        <p:spPr>
          <a:xfrm>
            <a:off x="557319" y="278897"/>
            <a:ext cx="287782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class_name 定位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98475" y="833755"/>
            <a:ext cx="1158938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在编写自动化脚本的时候，如果某个页面元素既没有id属性，也没有name属性，但可以在定位的页面中找到class=""元素，那么就可以使用class_name元素实现定位。</a:t>
            </a:r>
            <a:endParaRPr lang="zh-CN" altLang="en-US"/>
          </a:p>
          <a:p>
            <a:r>
              <a:rPr lang="zh-CN" altLang="en-US"/>
              <a:t>以人力资源综合服务系统页面左侧的“培训进修”按钮为例，右击查看元素，如图所示。</a:t>
            </a: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42135" y="1809115"/>
            <a:ext cx="8507730" cy="47656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96850" y="1194435"/>
            <a:ext cx="127889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从图中定位到的元素属性可以看到有个class属性：class="icon-badge"，这里可以通过它的class属性定位到这个元素。</a:t>
            </a:r>
            <a:endParaRPr lang="zh-CN" altLang="en-US"/>
          </a:p>
          <a:p>
            <a:r>
              <a:rPr lang="zh-CN" altLang="en-US"/>
              <a:t>格式：find_element_by_class_name("")</a:t>
            </a:r>
            <a:endParaRPr lang="zh-CN" altLang="en-US"/>
          </a:p>
        </p:txBody>
      </p:sp>
      <p:sp>
        <p:nvSpPr>
          <p:cNvPr id="5" name="五边形 4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7319" y="278897"/>
            <a:ext cx="287782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class_name 定位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759325" y="2487295"/>
            <a:ext cx="8921115" cy="3692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在PyCharm中进行代码编写：</a:t>
            </a:r>
            <a:endParaRPr lang="zh-CN" altLang="en-US"/>
          </a:p>
          <a:p>
            <a:r>
              <a:rPr lang="zh-CN" altLang="en-US"/>
              <a:t>from selenium import webdriver</a:t>
            </a:r>
            <a:endParaRPr lang="zh-CN" altLang="en-US"/>
          </a:p>
          <a:p>
            <a:r>
              <a:rPr lang="zh-CN" altLang="en-US"/>
              <a:t>driver=webdriver.Chrome()</a:t>
            </a:r>
            <a:endParaRPr lang="zh-CN" altLang="en-US"/>
          </a:p>
          <a:p>
            <a:r>
              <a:rPr lang="zh-CN" altLang="en-US"/>
              <a:t>driver.get("http://192.168.X.XXX/suthr/logon")</a:t>
            </a:r>
            <a:endParaRPr lang="zh-CN" altLang="en-US"/>
          </a:p>
          <a:p>
            <a:r>
              <a:rPr lang="zh-CN" altLang="en-US"/>
              <a:t>#进入人力资源综合服务系统登录页面</a:t>
            </a:r>
            <a:endParaRPr lang="zh-CN" altLang="en-US"/>
          </a:p>
          <a:p>
            <a:r>
              <a:rPr lang="zh-CN" altLang="en-US"/>
              <a:t>driver.find_element_by_name("username").send_keys("hrteacher")</a:t>
            </a:r>
            <a:endParaRPr lang="zh-CN" altLang="en-US"/>
          </a:p>
          <a:p>
            <a:r>
              <a:rPr lang="zh-CN" altLang="en-US"/>
              <a:t>#输入用户名</a:t>
            </a:r>
            <a:endParaRPr lang="zh-CN" altLang="en-US"/>
          </a:p>
          <a:p>
            <a:r>
              <a:rPr lang="zh-CN" altLang="en-US"/>
              <a:t>driver.find_element_by_name("password").send_keys("123456")</a:t>
            </a:r>
            <a:endParaRPr lang="zh-CN" altLang="en-US"/>
          </a:p>
          <a:p>
            <a:r>
              <a:rPr lang="zh-CN" altLang="en-US"/>
              <a:t>#输入密码</a:t>
            </a:r>
            <a:endParaRPr lang="zh-CN" altLang="en-US"/>
          </a:p>
          <a:p>
            <a:r>
              <a:rPr lang="zh-CN" altLang="en-US"/>
              <a:t>driver.find_element_by_id("loginBtn").click()</a:t>
            </a:r>
            <a:endParaRPr lang="zh-CN" altLang="en-US"/>
          </a:p>
          <a:p>
            <a:r>
              <a:rPr lang="zh-CN" altLang="en-US"/>
              <a:t>#单击“登录”按钮</a:t>
            </a:r>
            <a:endParaRPr lang="zh-CN" altLang="en-US"/>
          </a:p>
          <a:p>
            <a:r>
              <a:rPr lang="zh-CN" altLang="en-US"/>
              <a:t>driver.find_element_by_class_name("icon-badge").click()</a:t>
            </a:r>
            <a:endParaRPr lang="zh-CN" altLang="en-US"/>
          </a:p>
          <a:p>
            <a:r>
              <a:rPr lang="zh-CN" altLang="en-US"/>
              <a:t>#通过class_name()方法定位页面元素，进入培训进修页面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463675" y="2803525"/>
            <a:ext cx="2540000" cy="2584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ym typeface="+mn-ea"/>
              </a:rPr>
              <a:t>实例：</a:t>
            </a:r>
            <a:endParaRPr lang="zh-CN" altLang="en-US"/>
          </a:p>
          <a:p>
            <a:r>
              <a:rPr lang="zh-CN" altLang="en-US">
                <a:sym typeface="+mn-ea"/>
              </a:rPr>
              <a:t>（1）进入人力资源综合服务系统登录页面；</a:t>
            </a:r>
            <a:endParaRPr lang="zh-CN" altLang="en-US"/>
          </a:p>
          <a:p>
            <a:r>
              <a:rPr lang="zh-CN" altLang="en-US">
                <a:sym typeface="+mn-ea"/>
              </a:rPr>
              <a:t>（2）输入用户名和密码；</a:t>
            </a:r>
            <a:endParaRPr lang="zh-CN" altLang="en-US"/>
          </a:p>
          <a:p>
            <a:r>
              <a:rPr lang="zh-CN" altLang="en-US">
                <a:sym typeface="+mn-ea"/>
              </a:rPr>
              <a:t>（3）单击“登录”按钮；</a:t>
            </a:r>
            <a:endParaRPr lang="zh-CN" altLang="en-US"/>
          </a:p>
          <a:p>
            <a:r>
              <a:rPr lang="zh-CN" altLang="en-US">
                <a:sym typeface="+mn-ea"/>
              </a:rPr>
              <a:t>（4）单击页面左侧的“培训进修”按钮。</a:t>
            </a:r>
            <a:endParaRPr lang="zh-CN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五边形 4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7319" y="278897"/>
            <a:ext cx="287782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class_name 定位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5475" y="1115060"/>
            <a:ext cx="1055941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特殊情况：在HTML脚本中，会出现class属性中出现空格的情况，如图所示。</a:t>
            </a: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32965" y="1818005"/>
            <a:ext cx="8458835" cy="453136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016125" y="2620010"/>
            <a:ext cx="10302875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实例2：</a:t>
            </a:r>
            <a:endParaRPr lang="zh-CN" altLang="en-US"/>
          </a:p>
          <a:p>
            <a:r>
              <a:rPr lang="zh-CN" altLang="en-US"/>
              <a:t>（1）进入人力资源综合服务系统登录页面；</a:t>
            </a:r>
            <a:endParaRPr lang="zh-CN" altLang="en-US"/>
          </a:p>
          <a:p>
            <a:r>
              <a:rPr lang="zh-CN" altLang="en-US"/>
              <a:t>（2）输入用户名。</a:t>
            </a:r>
            <a:endParaRPr lang="zh-CN" altLang="en-US"/>
          </a:p>
          <a:p>
            <a:r>
              <a:rPr lang="zh-CN" altLang="en-US"/>
              <a:t>在PyCharm中进行代码编写：</a:t>
            </a:r>
            <a:endParaRPr lang="zh-CN" altLang="en-US"/>
          </a:p>
          <a:p>
            <a:r>
              <a:rPr lang="zh-CN" altLang="en-US"/>
              <a:t>from selenium import webdriver</a:t>
            </a:r>
            <a:endParaRPr lang="zh-CN" altLang="en-US"/>
          </a:p>
          <a:p>
            <a:r>
              <a:rPr lang="zh-CN" altLang="en-US"/>
              <a:t>driver=webdriver.Chrome()</a:t>
            </a:r>
            <a:endParaRPr lang="zh-CN" altLang="en-US"/>
          </a:p>
          <a:p>
            <a:r>
              <a:rPr lang="zh-CN" altLang="en-US"/>
              <a:t>driver.get("http://192.168.X.XXX/suthr/logon")</a:t>
            </a:r>
            <a:endParaRPr lang="zh-CN" altLang="en-US"/>
          </a:p>
          <a:p>
            <a:r>
              <a:rPr lang="zh-CN" altLang="en-US"/>
              <a:t>#进入人力资源综合服务系统登录页面</a:t>
            </a:r>
            <a:endParaRPr lang="zh-CN" altLang="en-US"/>
          </a:p>
          <a:p>
            <a:r>
              <a:rPr lang="zh-CN" altLang="en-US"/>
              <a:t>driver.find_element_by_class_name("form-control").send_keys("hrteacher")</a:t>
            </a:r>
            <a:endParaRPr lang="zh-CN" altLang="en-US"/>
          </a:p>
          <a:p>
            <a:r>
              <a:rPr lang="zh-CN" altLang="en-US"/>
              <a:t>#输入用户名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557530" y="965835"/>
            <a:ext cx="693039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ym typeface="+mn-ea"/>
              </a:rPr>
              <a:t>对于这种出现空格的情况，实际上是class属性中出现多个名字，空格前面一个名字，空格后面一个</a:t>
            </a:r>
            <a:endParaRPr lang="zh-CN" altLang="en-US"/>
          </a:p>
          <a:p>
            <a:r>
              <a:rPr lang="zh-CN" altLang="en-US">
                <a:sym typeface="+mn-ea"/>
              </a:rPr>
              <a:t>名字，在定位的时候用哪个名字都可以。</a:t>
            </a:r>
            <a:endParaRPr lang="zh-CN" altLang="en-US"/>
          </a:p>
        </p:txBody>
      </p:sp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287782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class_name 定位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id 定位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01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tag_name 定位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08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2" name="TextBox 5"/>
          <p:cNvSpPr txBox="1"/>
          <p:nvPr/>
        </p:nvSpPr>
        <p:spPr>
          <a:xfrm>
            <a:off x="557319" y="278897"/>
            <a:ext cx="2538095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tag_name 定位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98475" y="833755"/>
            <a:ext cx="1158938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HTML的本质就是通过tag来定义实现不同的功能，每一个元素本质上也是一个tag。tag往往用来定义一类功能，所以通过tag识别某个元素的概率很低，因此用得比较少。例如，页面中存在大量的&lt;div&gt;、&lt;input&gt;、&lt;a&gt;等tag。</a:t>
            </a:r>
            <a:endParaRPr lang="zh-CN" altLang="en-US"/>
          </a:p>
          <a:p>
            <a:r>
              <a:rPr lang="zh-CN" altLang="en-US"/>
              <a:t>以人力资源综合服务系统登录页面的“登录”按钮为例，先打开人力资源系统登录页面，选择“登录”按钮，右击查看元素，如图所示。</a:t>
            </a:r>
            <a:endParaRPr lang="zh-CN" altLang="en-US"/>
          </a:p>
          <a:p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68500" y="2053590"/>
            <a:ext cx="8648700" cy="46329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96850" y="1194435"/>
            <a:ext cx="127889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ym typeface="+mn-ea"/>
              </a:rPr>
              <a:t>从图中定位到的元素属性可以看到有个area属性：&lt;button type="submit" class="submit_btn"</a:t>
            </a:r>
            <a:endParaRPr lang="zh-CN" altLang="en-US"/>
          </a:p>
          <a:p>
            <a:r>
              <a:rPr lang="zh-CN" altLang="en-US">
                <a:sym typeface="+mn-ea"/>
              </a:rPr>
              <a:t>style=""&gt;登录&lt;/button&gt;，area是页面中独一无二的元素，这里可以通过它的area属性定位到这个</a:t>
            </a:r>
            <a:endParaRPr lang="zh-CN" altLang="en-US"/>
          </a:p>
          <a:p>
            <a:r>
              <a:rPr lang="zh-CN" altLang="en-US">
                <a:sym typeface="+mn-ea"/>
              </a:rPr>
              <a:t>元素。</a:t>
            </a:r>
            <a:endParaRPr lang="zh-CN" altLang="en-US"/>
          </a:p>
          <a:p>
            <a:r>
              <a:rPr lang="zh-CN" altLang="en-US">
                <a:sym typeface="+mn-ea"/>
              </a:rPr>
              <a:t>格式：find_element_by_tag_name("")</a:t>
            </a:r>
            <a:endParaRPr lang="zh-CN" altLang="en-US"/>
          </a:p>
        </p:txBody>
      </p:sp>
      <p:sp>
        <p:nvSpPr>
          <p:cNvPr id="5" name="五边形 4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7319" y="278897"/>
            <a:ext cx="2538095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tag_name 定位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413000" y="3075940"/>
            <a:ext cx="7366000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实例：</a:t>
            </a:r>
            <a:endParaRPr lang="zh-CN" altLang="en-US"/>
          </a:p>
          <a:p>
            <a:r>
              <a:rPr lang="zh-CN" altLang="en-US"/>
              <a:t>（1）进入人力资源综合服务系统登录页面；</a:t>
            </a:r>
            <a:endParaRPr lang="zh-CN" altLang="en-US"/>
          </a:p>
          <a:p>
            <a:r>
              <a:rPr lang="zh-CN" altLang="en-US"/>
              <a:t>（2）单击“登录”按钮。</a:t>
            </a:r>
            <a:endParaRPr lang="zh-CN" altLang="en-US"/>
          </a:p>
          <a:p>
            <a:r>
              <a:rPr lang="zh-CN" altLang="en-US"/>
              <a:t>在PyCharm中进行代码编写：</a:t>
            </a:r>
            <a:endParaRPr lang="zh-CN" altLang="en-US"/>
          </a:p>
          <a:p>
            <a:r>
              <a:rPr lang="zh-CN" altLang="en-US"/>
              <a:t>from selenium import webdriver</a:t>
            </a:r>
            <a:endParaRPr lang="zh-CN" altLang="en-US"/>
          </a:p>
          <a:p>
            <a:r>
              <a:rPr lang="zh-CN" altLang="en-US"/>
              <a:t>driver=webdriver.Chrome()</a:t>
            </a:r>
            <a:endParaRPr lang="zh-CN" altLang="en-US"/>
          </a:p>
          <a:p>
            <a:r>
              <a:rPr lang="zh-CN" altLang="en-US"/>
              <a:t>driver.get("http://192.168.X.XXX/suthr/logon")</a:t>
            </a:r>
            <a:endParaRPr lang="zh-CN" altLang="en-US"/>
          </a:p>
          <a:p>
            <a:r>
              <a:rPr lang="zh-CN" altLang="en-US"/>
              <a:t>#进入人力资源综合服务系统登录页面</a:t>
            </a:r>
            <a:endParaRPr lang="zh-CN" altLang="en-US"/>
          </a:p>
          <a:p>
            <a:r>
              <a:rPr lang="zh-CN" altLang="en-US"/>
              <a:t>driver.find_element_by_tag_name("button").click()</a:t>
            </a:r>
            <a:endParaRPr lang="zh-CN" altLang="en-US"/>
          </a:p>
          <a:p>
            <a:r>
              <a:rPr lang="zh-CN" altLang="en-US"/>
              <a:t>#单击“登录”按钮</a:t>
            </a:r>
            <a:endParaRPr lang="zh-CN" alt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4321596" y="4355777"/>
            <a:ext cx="3548808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451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2" name="TextBox 5"/>
          <p:cNvSpPr txBox="1"/>
          <p:nvPr/>
        </p:nvSpPr>
        <p:spPr>
          <a:xfrm>
            <a:off x="557319" y="278897"/>
            <a:ext cx="125603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id 定位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6595" y="780415"/>
            <a:ext cx="8766175" cy="604329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394970" y="1753235"/>
            <a:ext cx="2579370" cy="4246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>
                <a:sym typeface="+mn-ea"/>
              </a:rPr>
              <a:t>      </a:t>
            </a:r>
            <a:r>
              <a:rPr lang="zh-CN" altLang="en-US">
                <a:sym typeface="+mn-ea"/>
              </a:rPr>
              <a:t>日常生活中，身边可能存在相同名字的人，但是每个人的身份证号是唯一的；在Web界面</a:t>
            </a:r>
            <a:endParaRPr lang="zh-CN" altLang="en-US"/>
          </a:p>
          <a:p>
            <a:r>
              <a:rPr lang="zh-CN" altLang="en-US">
                <a:sym typeface="+mn-ea"/>
              </a:rPr>
              <a:t>元素中可以使用id值来区分不同的元素，然后进行定位操作。</a:t>
            </a:r>
            <a:endParaRPr lang="zh-CN" altLang="en-US"/>
          </a:p>
          <a:p>
            <a:r>
              <a:rPr lang="zh-CN" altLang="en-US">
                <a:sym typeface="+mn-ea"/>
              </a:rPr>
              <a:t>以人力资源综合服务系统登录页面的用户名输入框为例，先打开人力资源系统登录页面，</a:t>
            </a:r>
            <a:endParaRPr lang="zh-CN" altLang="en-US"/>
          </a:p>
          <a:p>
            <a:r>
              <a:rPr lang="zh-CN" altLang="en-US">
                <a:sym typeface="+mn-ea"/>
              </a:rPr>
              <a:t>选择用户名输入框，右击查看元素，如下图所示。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2" name="TextBox 5"/>
          <p:cNvSpPr txBox="1"/>
          <p:nvPr/>
        </p:nvSpPr>
        <p:spPr>
          <a:xfrm>
            <a:off x="557319" y="278897"/>
            <a:ext cx="125603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id 定位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81990" y="1214120"/>
            <a:ext cx="10380980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ym typeface="+mn-ea"/>
              </a:rPr>
              <a:t>从上面定位到的元素属性中可以看到有个id属性：id="username"，这里可以通过id属性定位到这个</a:t>
            </a:r>
            <a:endParaRPr lang="zh-CN" altLang="en-US"/>
          </a:p>
          <a:p>
            <a:r>
              <a:rPr lang="zh-CN" altLang="en-US">
                <a:sym typeface="+mn-ea"/>
              </a:rPr>
              <a:t>元素。定位到用户名输入框后，需要对其赋值，这里用send_keys( )方法进行文本输入。如果需要对其单</a:t>
            </a:r>
            <a:endParaRPr lang="zh-CN" altLang="en-US"/>
          </a:p>
          <a:p>
            <a:r>
              <a:rPr lang="zh-CN" altLang="en-US">
                <a:sym typeface="+mn-ea"/>
              </a:rPr>
              <a:t>击操作，可以使用click( )方法。</a:t>
            </a:r>
            <a:endParaRPr lang="zh-CN" altLang="en-US"/>
          </a:p>
          <a:p>
            <a:r>
              <a:rPr lang="zh-CN" altLang="en-US">
                <a:sym typeface="+mn-ea"/>
              </a:rPr>
              <a:t>格式：find_element_by_id("")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2333625" y="3124200"/>
            <a:ext cx="6930390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实例：</a:t>
            </a:r>
            <a:endParaRPr lang="zh-CN" altLang="en-US"/>
          </a:p>
          <a:p>
            <a:r>
              <a:rPr lang="zh-CN" altLang="en-US"/>
              <a:t>（1）进入人力资源综合服务系统登录页面；</a:t>
            </a:r>
            <a:endParaRPr lang="zh-CN" altLang="en-US"/>
          </a:p>
          <a:p>
            <a:r>
              <a:rPr lang="zh-CN" altLang="en-US"/>
              <a:t>（2）输入用户名。</a:t>
            </a:r>
            <a:endParaRPr lang="zh-CN" altLang="en-US"/>
          </a:p>
          <a:p>
            <a:r>
              <a:rPr lang="zh-CN" altLang="en-US"/>
              <a:t>在PyCharm中进行代码编写：</a:t>
            </a:r>
            <a:endParaRPr lang="zh-CN" altLang="en-US"/>
          </a:p>
          <a:p>
            <a:r>
              <a:rPr lang="zh-CN" altLang="en-US"/>
              <a:t>from selenium import webdriver</a:t>
            </a:r>
            <a:endParaRPr lang="zh-CN" altLang="en-US"/>
          </a:p>
          <a:p>
            <a:r>
              <a:rPr lang="zh-CN" altLang="en-US"/>
              <a:t>driver=webdriver.Chrome()</a:t>
            </a:r>
            <a:endParaRPr lang="zh-CN" altLang="en-US"/>
          </a:p>
          <a:p>
            <a:r>
              <a:rPr lang="zh-CN" altLang="en-US"/>
              <a:t>driver.get("http://192.168.X.XXX/suthr/logon")</a:t>
            </a:r>
            <a:endParaRPr lang="zh-CN" altLang="en-US"/>
          </a:p>
          <a:p>
            <a:r>
              <a:rPr lang="zh-CN" altLang="en-US"/>
              <a:t>#进入人力资源综合服务系统登录页面</a:t>
            </a:r>
            <a:endParaRPr lang="zh-CN" altLang="en-US"/>
          </a:p>
          <a:p>
            <a:r>
              <a:rPr lang="zh-CN" altLang="en-US"/>
              <a:t>driver.find_element_by_id("username").send_keys(" hrteacher")</a:t>
            </a:r>
            <a:endParaRPr lang="zh-CN" altLang="en-US"/>
          </a:p>
          <a:p>
            <a:r>
              <a:rPr lang="zh-CN" altLang="en-US"/>
              <a:t>#通过id()方法定位页面元素，输入用户名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name 定位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02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2" name="TextBox 5"/>
          <p:cNvSpPr txBox="1"/>
          <p:nvPr/>
        </p:nvSpPr>
        <p:spPr>
          <a:xfrm>
            <a:off x="557319" y="278897"/>
            <a:ext cx="1840865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name 定位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94970" y="1753235"/>
            <a:ext cx="2579370" cy="4246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>
                <a:sym typeface="+mn-ea"/>
              </a:rPr>
              <a:t>在编写自动化脚本的时候，如果页面中某个元素没有id属性，那就没有办法通过id属性定</a:t>
            </a:r>
            <a:endParaRPr>
              <a:sym typeface="+mn-ea"/>
            </a:endParaRPr>
          </a:p>
          <a:p>
            <a:r>
              <a:rPr>
                <a:sym typeface="+mn-ea"/>
              </a:rPr>
              <a:t>位页面元素，但是如果页面中存在唯一的name属性，那么就可以使用name元素来定位。</a:t>
            </a:r>
            <a:endParaRPr>
              <a:sym typeface="+mn-ea"/>
            </a:endParaRPr>
          </a:p>
          <a:p>
            <a:r>
              <a:rPr>
                <a:sym typeface="+mn-ea"/>
              </a:rPr>
              <a:t>以人力资源综合服务系统登录页面的用户名输入框为例，先打开人力资源系统登录页面，</a:t>
            </a:r>
            <a:endParaRPr>
              <a:sym typeface="+mn-ea"/>
            </a:endParaRPr>
          </a:p>
          <a:p>
            <a:r>
              <a:rPr>
                <a:sym typeface="+mn-ea"/>
              </a:rPr>
              <a:t>选择用户名输入框，右击查看元素，如图所示。</a:t>
            </a:r>
            <a:endParaRPr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61690" y="770255"/>
            <a:ext cx="8830310" cy="60877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2" name="TextBox 5"/>
          <p:cNvSpPr txBox="1"/>
          <p:nvPr/>
        </p:nvSpPr>
        <p:spPr>
          <a:xfrm>
            <a:off x="557319" y="278897"/>
            <a:ext cx="1840865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name 定位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57530" y="1424305"/>
            <a:ext cx="1080643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从定位到的元素属性可以看到有个name属性：name="username"，这里可以通过其name属性定位到</a:t>
            </a:r>
            <a:endParaRPr lang="zh-CN" altLang="en-US"/>
          </a:p>
          <a:p>
            <a:r>
              <a:rPr lang="zh-CN" altLang="en-US"/>
              <a:t>这个元素。定位到用户名输入框后，需要对其赋值。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2310130" y="3350895"/>
            <a:ext cx="7301865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实例：</a:t>
            </a:r>
            <a:endParaRPr lang="zh-CN" altLang="en-US"/>
          </a:p>
          <a:p>
            <a:r>
              <a:rPr lang="zh-CN" altLang="en-US"/>
              <a:t>（1）进入人力资源综合服务系统登录页面；</a:t>
            </a:r>
            <a:endParaRPr lang="zh-CN" altLang="en-US"/>
          </a:p>
          <a:p>
            <a:r>
              <a:rPr lang="zh-CN" altLang="en-US"/>
              <a:t>（2）输入用户名。</a:t>
            </a:r>
            <a:endParaRPr lang="zh-CN" altLang="en-US"/>
          </a:p>
          <a:p>
            <a:r>
              <a:rPr lang="zh-CN" altLang="en-US"/>
              <a:t>在PyCharm中进行代码编写：</a:t>
            </a:r>
            <a:endParaRPr lang="zh-CN" altLang="en-US"/>
          </a:p>
          <a:p>
            <a:r>
              <a:rPr lang="zh-CN" altLang="en-US"/>
              <a:t>from selenium import webdriver</a:t>
            </a:r>
            <a:endParaRPr lang="zh-CN" altLang="en-US"/>
          </a:p>
          <a:p>
            <a:r>
              <a:rPr lang="zh-CN" altLang="en-US"/>
              <a:t>driver=webdriver.Chrome()</a:t>
            </a:r>
            <a:endParaRPr lang="zh-CN" altLang="en-US"/>
          </a:p>
          <a:p>
            <a:r>
              <a:rPr lang="zh-CN" altLang="en-US"/>
              <a:t>driver.get("http://192.168.X.XXX/suthr/logon")</a:t>
            </a:r>
            <a:endParaRPr lang="zh-CN" altLang="en-US"/>
          </a:p>
          <a:p>
            <a:r>
              <a:rPr lang="zh-CN" altLang="en-US"/>
              <a:t>#进入人力资源综合服务系统登录页面</a:t>
            </a:r>
            <a:endParaRPr lang="zh-CN" altLang="en-US"/>
          </a:p>
          <a:p>
            <a:r>
              <a:rPr lang="zh-CN" altLang="en-US"/>
              <a:t>driver.find_element_by_name("username").send_keys("hrteacher")</a:t>
            </a:r>
            <a:endParaRPr lang="zh-CN" altLang="en-US"/>
          </a:p>
          <a:p>
            <a:r>
              <a:rPr lang="zh-CN" altLang="en-US"/>
              <a:t>#通过name()方法定位页面元素，输入用户名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xpath 定位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03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PLACING_PICTURE_USER_VIEWPORT" val="{&quot;height&quot;:10620,&quot;width&quot;:15405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5921</Words>
  <Application>WPS 演示</Application>
  <PresentationFormat>宽屏</PresentationFormat>
  <Paragraphs>338</Paragraphs>
  <Slides>33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1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蒋英羽</dc:creator>
  <cp:lastModifiedBy>蒋英羽</cp:lastModifiedBy>
  <cp:revision>155</cp:revision>
  <dcterms:created xsi:type="dcterms:W3CDTF">2019-06-19T02:08:00Z</dcterms:created>
  <dcterms:modified xsi:type="dcterms:W3CDTF">2022-02-10T08:13:34Z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6EC6BFAD0C4F4448B3961D2006A4EBEE</vt:lpwstr>
  </property>
</Properties>
</file>