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7" r:id="rId3"/>
    <p:sldId id="258" r:id="rId5"/>
    <p:sldId id="259" r:id="rId6"/>
    <p:sldId id="262" r:id="rId7"/>
    <p:sldId id="264" r:id="rId8"/>
    <p:sldId id="263" r:id="rId9"/>
    <p:sldId id="261" r:id="rId10"/>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p:cViewPr varScale="1">
        <p:scale>
          <a:sx n="99" d="100"/>
          <a:sy n="99" d="100"/>
        </p:scale>
        <p:origin x="84" y="582"/>
      </p:cViewPr>
      <p:guideLst>
        <p:guide orient="horz" pos="2173"/>
        <p:guide pos="3866"/>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3" Type="http://schemas.openxmlformats.org/officeDocument/2006/relationships/tableStyles" Target="tableStyles.xml"/><Relationship Id="rId12" Type="http://schemas.openxmlformats.org/officeDocument/2006/relationships/viewProps" Target="viewProps.xml"/><Relationship Id="rId11" Type="http://schemas.openxmlformats.org/officeDocument/2006/relationships/presProps" Target="presProps.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r>
              <a:rPr lang="en-US" altLang="zh-CN">
                <a:solidFill>
                  <a:prstClr val="black"/>
                </a:solidFill>
              </a:rPr>
              <a:t>1</a:t>
            </a:r>
            <a:endParaRPr lang="zh-CN" alt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a:t>
            </a:r>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3</a:t>
            </a:r>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20</a:t>
            </a:r>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3</a:t>
            </a:r>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20</a:t>
            </a:r>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r>
              <a:rPr lang="en-US" altLang="zh-CN">
                <a:solidFill>
                  <a:prstClr val="black"/>
                </a:solidFill>
              </a:rPr>
              <a:t>1</a:t>
            </a:r>
            <a:endParaRPr lang="zh-CN" alt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tags" Target="../tags/tag62.xml"/><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7"/>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文本框 2"/>
          <p:cNvSpPr txBox="1">
            <a:spLocks noChangeArrowheads="1"/>
          </p:cNvSpPr>
          <p:nvPr/>
        </p:nvSpPr>
        <p:spPr bwMode="auto">
          <a:xfrm>
            <a:off x="3215680" y="4429840"/>
            <a:ext cx="6142891" cy="815340"/>
          </a:xfrm>
          <a:prstGeom prst="rect">
            <a:avLst/>
          </a:prstGeom>
          <a:noFill/>
          <a:ln>
            <a:noFill/>
          </a:ln>
        </p:spPr>
        <p:txBody>
          <a:bodyPr wrap="square" lIns="121370" tIns="60685" rIns="121370" bIns="60685">
            <a:spAutoFit/>
          </a:bodyPr>
          <a:lstStyle>
            <a:lvl1pPr>
              <a:defRPr sz="1900">
                <a:solidFill>
                  <a:schemeClr val="tx1"/>
                </a:solidFill>
                <a:latin typeface="Arial" panose="020B0604020202020204" pitchFamily="34" charset="0"/>
                <a:ea typeface="微软雅黑" panose="020B0503020204020204" charset="-122"/>
              </a:defRPr>
            </a:lvl1pPr>
            <a:lvl2pPr marL="742950" indent="-285750">
              <a:defRPr sz="1900">
                <a:solidFill>
                  <a:schemeClr val="tx1"/>
                </a:solidFill>
                <a:latin typeface="Arial" panose="020B0604020202020204" pitchFamily="34" charset="0"/>
                <a:ea typeface="微软雅黑" panose="020B0503020204020204" charset="-122"/>
              </a:defRPr>
            </a:lvl2pPr>
            <a:lvl3pPr marL="1143000" indent="-228600">
              <a:defRPr sz="1900">
                <a:solidFill>
                  <a:schemeClr val="tx1"/>
                </a:solidFill>
                <a:latin typeface="Arial" panose="020B0604020202020204" pitchFamily="34" charset="0"/>
                <a:ea typeface="微软雅黑" panose="020B0503020204020204" charset="-122"/>
              </a:defRPr>
            </a:lvl3pPr>
            <a:lvl4pPr marL="1600200" indent="-228600">
              <a:defRPr sz="1900">
                <a:solidFill>
                  <a:schemeClr val="tx1"/>
                </a:solidFill>
                <a:latin typeface="Arial" panose="020B0604020202020204" pitchFamily="34" charset="0"/>
                <a:ea typeface="微软雅黑" panose="020B0503020204020204" charset="-122"/>
              </a:defRPr>
            </a:lvl4pPr>
            <a:lvl5pPr marL="2057400" indent="-228600">
              <a:defRPr sz="1900">
                <a:solidFill>
                  <a:schemeClr val="tx1"/>
                </a:solidFill>
                <a:latin typeface="Arial" panose="020B0604020202020204" pitchFamily="34" charset="0"/>
                <a:ea typeface="微软雅黑" panose="020B0503020204020204" charset="-122"/>
              </a:defRPr>
            </a:lvl5pPr>
            <a:lvl6pPr marL="25146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charset="-122"/>
              </a:defRPr>
            </a:lvl6pPr>
            <a:lvl7pPr marL="29718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charset="-122"/>
              </a:defRPr>
            </a:lvl7pPr>
            <a:lvl8pPr marL="34290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charset="-122"/>
              </a:defRPr>
            </a:lvl8pPr>
            <a:lvl9pPr marL="38862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charset="-122"/>
              </a:defRPr>
            </a:lvl9pPr>
          </a:lstStyle>
          <a:p>
            <a:pPr algn="ctr" defTabSz="682625"/>
            <a:r>
              <a:rPr lang="zh-CN" altLang="en-US" sz="4515" b="1" spc="282" dirty="0" smtClean="0">
                <a:solidFill>
                  <a:schemeClr val="accent1"/>
                </a:solidFill>
                <a:latin typeface="+mn-lt"/>
                <a:ea typeface="+mn-ea"/>
                <a:cs typeface="+mn-ea"/>
                <a:sym typeface="+mn-lt"/>
              </a:rPr>
              <a:t>自动化测试分类说明</a:t>
            </a:r>
            <a:endParaRPr lang="zh-CN" altLang="en-US" sz="4515" b="1" spc="282" dirty="0">
              <a:solidFill>
                <a:schemeClr val="accent1"/>
              </a:solidFill>
              <a:latin typeface="+mn-lt"/>
              <a:ea typeface="+mn-ea"/>
              <a:cs typeface="+mn-ea"/>
              <a:sym typeface="+mn-lt"/>
            </a:endParaRPr>
          </a:p>
        </p:txBody>
      </p:sp>
      <p:grpSp>
        <p:nvGrpSpPr>
          <p:cNvPr id="17" name="组合 16"/>
          <p:cNvGrpSpPr/>
          <p:nvPr/>
        </p:nvGrpSpPr>
        <p:grpSpPr>
          <a:xfrm>
            <a:off x="0" y="6680355"/>
            <a:ext cx="12192000" cy="181456"/>
            <a:chOff x="0" y="532828"/>
            <a:chExt cx="759125" cy="568897"/>
          </a:xfrm>
          <a:solidFill>
            <a:schemeClr val="accent1"/>
          </a:solidFill>
        </p:grpSpPr>
        <p:sp>
          <p:nvSpPr>
            <p:cNvPr id="18" name="矩形 17"/>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solidFill>
                <a:cs typeface="+mn-ea"/>
                <a:sym typeface="+mn-lt"/>
              </a:endParaRPr>
            </a:p>
          </p:txBody>
        </p:sp>
        <p:sp>
          <p:nvSpPr>
            <p:cNvPr id="19" name="矩形 18"/>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solidFill>
                <a:cs typeface="+mn-ea"/>
                <a:sym typeface="+mn-lt"/>
              </a:endParaRPr>
            </a:p>
          </p:txBody>
        </p:sp>
        <p:sp>
          <p:nvSpPr>
            <p:cNvPr id="20" name="矩形 19"/>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solidFill>
                <a:cs typeface="+mn-ea"/>
                <a:sym typeface="+mn-lt"/>
              </a:endParaRPr>
            </a:p>
          </p:txBody>
        </p:sp>
        <p:sp>
          <p:nvSpPr>
            <p:cNvPr id="21" name="矩形 20"/>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solidFill>
                <a:cs typeface="+mn-ea"/>
                <a:sym typeface="+mn-lt"/>
              </a:endParaRPr>
            </a:p>
          </p:txBody>
        </p:sp>
      </p:grpSp>
      <p:pic>
        <p:nvPicPr>
          <p:cNvPr id="22" name="图片 21"/>
          <p:cNvPicPr>
            <a:picLocks noChangeAspect="1"/>
          </p:cNvPicPr>
          <p:nvPr/>
        </p:nvPicPr>
        <p:blipFill rotWithShape="1">
          <a:blip r:embed="rId1">
            <a:extLst>
              <a:ext uri="{28A0092B-C50C-407E-A947-70E740481C1C}">
                <a14:useLocalDpi xmlns:a14="http://schemas.microsoft.com/office/drawing/2010/main" val="0"/>
              </a:ext>
            </a:extLst>
          </a:blip>
          <a:srcRect t="59347"/>
          <a:stretch>
            <a:fillRect/>
          </a:stretch>
        </p:blipFill>
        <p:spPr>
          <a:xfrm>
            <a:off x="0" y="160409"/>
            <a:ext cx="12192000" cy="3505345"/>
          </a:xfrm>
          <a:prstGeom prst="rect">
            <a:avLst/>
          </a:prstGeom>
        </p:spPr>
      </p:pic>
      <p:grpSp>
        <p:nvGrpSpPr>
          <p:cNvPr id="23" name="组合 22"/>
          <p:cNvGrpSpPr/>
          <p:nvPr/>
        </p:nvGrpSpPr>
        <p:grpSpPr>
          <a:xfrm>
            <a:off x="0" y="-21047"/>
            <a:ext cx="12192000" cy="181456"/>
            <a:chOff x="0" y="532828"/>
            <a:chExt cx="759125" cy="568897"/>
          </a:xfrm>
          <a:solidFill>
            <a:schemeClr val="accent1"/>
          </a:solidFill>
        </p:grpSpPr>
        <p:sp>
          <p:nvSpPr>
            <p:cNvPr id="24" name="矩形 23"/>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solidFill>
                <a:cs typeface="+mn-ea"/>
                <a:sym typeface="+mn-lt"/>
              </a:endParaRPr>
            </a:p>
          </p:txBody>
        </p:sp>
        <p:sp>
          <p:nvSpPr>
            <p:cNvPr id="25" name="矩形 24"/>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solidFill>
                <a:cs typeface="+mn-ea"/>
                <a:sym typeface="+mn-lt"/>
              </a:endParaRPr>
            </a:p>
          </p:txBody>
        </p:sp>
        <p:sp>
          <p:nvSpPr>
            <p:cNvPr id="26" name="矩形 25"/>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solidFill>
                <a:cs typeface="+mn-ea"/>
                <a:sym typeface="+mn-lt"/>
              </a:endParaRPr>
            </a:p>
          </p:txBody>
        </p:sp>
        <p:sp>
          <p:nvSpPr>
            <p:cNvPr id="27" name="矩形 26"/>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solidFill>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组合 21"/>
          <p:cNvGrpSpPr/>
          <p:nvPr/>
        </p:nvGrpSpPr>
        <p:grpSpPr>
          <a:xfrm>
            <a:off x="2466340" y="2110740"/>
            <a:ext cx="534670" cy="575310"/>
            <a:chOff x="5651" y="3548"/>
            <a:chExt cx="842" cy="906"/>
          </a:xfrm>
        </p:grpSpPr>
        <p:sp>
          <p:nvSpPr>
            <p:cNvPr id="6" name="矩形 5"/>
            <p:cNvSpPr/>
            <p:nvPr/>
          </p:nvSpPr>
          <p:spPr>
            <a:xfrm>
              <a:off x="5651" y="3548"/>
              <a:ext cx="842" cy="90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bg1"/>
                </a:solidFill>
                <a:cs typeface="+mn-ea"/>
                <a:sym typeface="+mn-lt"/>
              </a:endParaRPr>
            </a:p>
          </p:txBody>
        </p:sp>
        <p:sp>
          <p:nvSpPr>
            <p:cNvPr id="7" name="TextBox 6"/>
            <p:cNvSpPr txBox="1"/>
            <p:nvPr/>
          </p:nvSpPr>
          <p:spPr>
            <a:xfrm>
              <a:off x="5651" y="3614"/>
              <a:ext cx="822" cy="725"/>
            </a:xfrm>
            <a:prstGeom prst="rect">
              <a:avLst/>
            </a:prstGeom>
            <a:noFill/>
          </p:spPr>
          <p:txBody>
            <a:bodyPr wrap="none" rtlCol="0">
              <a:spAutoFit/>
            </a:bodyPr>
            <a:lstStyle/>
            <a:p>
              <a:r>
                <a:rPr lang="en-US" altLang="zh-CN" sz="2400">
                  <a:solidFill>
                    <a:schemeClr val="bg1"/>
                  </a:solidFill>
                  <a:cs typeface="+mn-ea"/>
                  <a:sym typeface="+mn-lt"/>
                </a:rPr>
                <a:t>01</a:t>
              </a:r>
              <a:endParaRPr lang="zh-CN" altLang="en-US" sz="2400" dirty="0">
                <a:solidFill>
                  <a:schemeClr val="bg1"/>
                </a:solidFill>
                <a:cs typeface="+mn-ea"/>
                <a:sym typeface="+mn-lt"/>
              </a:endParaRPr>
            </a:p>
          </p:txBody>
        </p:sp>
      </p:grpSp>
      <p:grpSp>
        <p:nvGrpSpPr>
          <p:cNvPr id="8" name="组合 7"/>
          <p:cNvGrpSpPr/>
          <p:nvPr/>
        </p:nvGrpSpPr>
        <p:grpSpPr>
          <a:xfrm>
            <a:off x="4310067" y="2094754"/>
            <a:ext cx="4483153" cy="576064"/>
            <a:chOff x="3369875" y="1633364"/>
            <a:chExt cx="3362365" cy="432048"/>
          </a:xfrm>
          <a:solidFill>
            <a:schemeClr val="accent1"/>
          </a:solidFill>
        </p:grpSpPr>
        <p:sp>
          <p:nvSpPr>
            <p:cNvPr id="9" name="矩形 8"/>
            <p:cNvSpPr/>
            <p:nvPr/>
          </p:nvSpPr>
          <p:spPr>
            <a:xfrm>
              <a:off x="3369875" y="1633364"/>
              <a:ext cx="3362365" cy="4320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bg1"/>
                </a:solidFill>
                <a:cs typeface="+mn-ea"/>
                <a:sym typeface="+mn-lt"/>
              </a:endParaRPr>
            </a:p>
          </p:txBody>
        </p:sp>
        <p:sp>
          <p:nvSpPr>
            <p:cNvPr id="10" name="TextBox 9"/>
            <p:cNvSpPr txBox="1"/>
            <p:nvPr/>
          </p:nvSpPr>
          <p:spPr>
            <a:xfrm>
              <a:off x="3497320" y="1680111"/>
              <a:ext cx="1971675" cy="315278"/>
            </a:xfrm>
            <a:prstGeom prst="rect">
              <a:avLst/>
            </a:prstGeom>
            <a:grpFill/>
          </p:spPr>
          <p:txBody>
            <a:bodyPr wrap="none" rtlCol="0">
              <a:spAutoFit/>
            </a:bodyPr>
            <a:lstStyle/>
            <a:p>
              <a:r>
                <a:rPr lang="zh-CN" altLang="en-US" sz="2135" dirty="0" smtClean="0">
                  <a:solidFill>
                    <a:schemeClr val="bg1"/>
                  </a:solidFill>
                  <a:cs typeface="+mn-ea"/>
                  <a:sym typeface="+mn-lt"/>
                </a:rPr>
                <a:t>按测试目的分类划分</a:t>
              </a:r>
              <a:endParaRPr lang="zh-CN" altLang="en-US" sz="2135" dirty="0">
                <a:solidFill>
                  <a:schemeClr val="bg1"/>
                </a:solidFill>
                <a:cs typeface="+mn-ea"/>
                <a:sym typeface="+mn-lt"/>
              </a:endParaRPr>
            </a:p>
          </p:txBody>
        </p:sp>
      </p:grpSp>
      <p:grpSp>
        <p:nvGrpSpPr>
          <p:cNvPr id="23" name="组合 22"/>
          <p:cNvGrpSpPr/>
          <p:nvPr/>
        </p:nvGrpSpPr>
        <p:grpSpPr>
          <a:xfrm>
            <a:off x="2466340" y="4369435"/>
            <a:ext cx="534670" cy="575310"/>
            <a:chOff x="5651" y="6610"/>
            <a:chExt cx="842" cy="906"/>
          </a:xfrm>
        </p:grpSpPr>
        <p:sp>
          <p:nvSpPr>
            <p:cNvPr id="11" name="矩形 10"/>
            <p:cNvSpPr/>
            <p:nvPr/>
          </p:nvSpPr>
          <p:spPr>
            <a:xfrm>
              <a:off x="5651" y="6610"/>
              <a:ext cx="842" cy="90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bg1"/>
                </a:solidFill>
                <a:cs typeface="+mn-ea"/>
                <a:sym typeface="+mn-lt"/>
              </a:endParaRPr>
            </a:p>
          </p:txBody>
        </p:sp>
        <p:sp>
          <p:nvSpPr>
            <p:cNvPr id="12" name="TextBox 11"/>
            <p:cNvSpPr txBox="1"/>
            <p:nvPr/>
          </p:nvSpPr>
          <p:spPr>
            <a:xfrm>
              <a:off x="5651" y="6675"/>
              <a:ext cx="822" cy="725"/>
            </a:xfrm>
            <a:prstGeom prst="rect">
              <a:avLst/>
            </a:prstGeom>
            <a:noFill/>
          </p:spPr>
          <p:txBody>
            <a:bodyPr wrap="none" rtlCol="0">
              <a:spAutoFit/>
            </a:bodyPr>
            <a:lstStyle/>
            <a:p>
              <a:r>
                <a:rPr lang="en-US" altLang="zh-CN" sz="2400" dirty="0">
                  <a:solidFill>
                    <a:schemeClr val="bg1"/>
                  </a:solidFill>
                  <a:cs typeface="+mn-ea"/>
                  <a:sym typeface="+mn-lt"/>
                </a:rPr>
                <a:t>02</a:t>
              </a:r>
              <a:endParaRPr lang="zh-CN" altLang="en-US" sz="2400" dirty="0">
                <a:solidFill>
                  <a:schemeClr val="bg1"/>
                </a:solidFill>
                <a:cs typeface="+mn-ea"/>
                <a:sym typeface="+mn-lt"/>
              </a:endParaRPr>
            </a:p>
          </p:txBody>
        </p:sp>
      </p:grpSp>
      <p:grpSp>
        <p:nvGrpSpPr>
          <p:cNvPr id="13" name="组合 12"/>
          <p:cNvGrpSpPr/>
          <p:nvPr/>
        </p:nvGrpSpPr>
        <p:grpSpPr>
          <a:xfrm>
            <a:off x="4310067" y="4353186"/>
            <a:ext cx="4483153" cy="576064"/>
            <a:chOff x="3369875" y="2263434"/>
            <a:chExt cx="3362365" cy="432048"/>
          </a:xfrm>
          <a:solidFill>
            <a:schemeClr val="accent1"/>
          </a:solidFill>
        </p:grpSpPr>
        <p:sp>
          <p:nvSpPr>
            <p:cNvPr id="14" name="矩形 13"/>
            <p:cNvSpPr/>
            <p:nvPr/>
          </p:nvSpPr>
          <p:spPr>
            <a:xfrm>
              <a:off x="3369875" y="2263434"/>
              <a:ext cx="3362365" cy="4320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bg1"/>
                </a:solidFill>
                <a:cs typeface="+mn-ea"/>
                <a:sym typeface="+mn-lt"/>
              </a:endParaRPr>
            </a:p>
          </p:txBody>
        </p:sp>
        <p:sp>
          <p:nvSpPr>
            <p:cNvPr id="15" name="TextBox 14"/>
            <p:cNvSpPr txBox="1"/>
            <p:nvPr/>
          </p:nvSpPr>
          <p:spPr>
            <a:xfrm>
              <a:off x="3497320" y="2310181"/>
              <a:ext cx="1971675" cy="315278"/>
            </a:xfrm>
            <a:prstGeom prst="rect">
              <a:avLst/>
            </a:prstGeom>
            <a:grpFill/>
          </p:spPr>
          <p:txBody>
            <a:bodyPr wrap="none" rtlCol="0">
              <a:spAutoFit/>
            </a:bodyPr>
            <a:lstStyle/>
            <a:p>
              <a:r>
                <a:rPr lang="zh-CN" altLang="en-US" sz="2135" dirty="0" smtClean="0">
                  <a:solidFill>
                    <a:schemeClr val="bg1"/>
                  </a:solidFill>
                  <a:cs typeface="+mn-ea"/>
                  <a:sym typeface="+mn-lt"/>
                </a:rPr>
                <a:t>按测试对象分类划分</a:t>
              </a:r>
              <a:endParaRPr lang="zh-CN" altLang="en-US" sz="2135" dirty="0">
                <a:solidFill>
                  <a:schemeClr val="bg1"/>
                </a:solidFill>
                <a:cs typeface="+mn-ea"/>
                <a:sym typeface="+mn-lt"/>
              </a:endParaRPr>
            </a:p>
          </p:txBody>
        </p:sp>
      </p:grpSp>
      <p:sp>
        <p:nvSpPr>
          <p:cNvPr id="31" name="五边形 30"/>
          <p:cNvSpPr/>
          <p:nvPr/>
        </p:nvSpPr>
        <p:spPr>
          <a:xfrm>
            <a:off x="0" y="257605"/>
            <a:ext cx="498191" cy="576064"/>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accent1"/>
              </a:solidFill>
              <a:cs typeface="+mn-ea"/>
              <a:sym typeface="+mn-lt"/>
            </a:endParaRPr>
          </a:p>
        </p:txBody>
      </p:sp>
      <p:sp>
        <p:nvSpPr>
          <p:cNvPr id="32" name="TextBox 31"/>
          <p:cNvSpPr txBox="1"/>
          <p:nvPr/>
        </p:nvSpPr>
        <p:spPr>
          <a:xfrm>
            <a:off x="557319" y="278897"/>
            <a:ext cx="861060" cy="501650"/>
          </a:xfrm>
          <a:prstGeom prst="rect">
            <a:avLst/>
          </a:prstGeom>
          <a:noFill/>
        </p:spPr>
        <p:txBody>
          <a:bodyPr wrap="none" rtlCol="0">
            <a:spAutoFit/>
          </a:bodyPr>
          <a:lstStyle/>
          <a:p>
            <a:r>
              <a:rPr lang="zh-CN" altLang="en-US" sz="2665" b="1">
                <a:solidFill>
                  <a:srgbClr val="483018"/>
                </a:solidFill>
                <a:cs typeface="+mn-ea"/>
                <a:sym typeface="+mn-lt"/>
              </a:rPr>
              <a:t>目录</a:t>
            </a:r>
            <a:endParaRPr lang="zh-CN" altLang="en-US" sz="2665" b="1" dirty="0">
              <a:solidFill>
                <a:srgbClr val="483018"/>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五边形 3"/>
          <p:cNvSpPr/>
          <p:nvPr/>
        </p:nvSpPr>
        <p:spPr>
          <a:xfrm>
            <a:off x="0" y="2468133"/>
            <a:ext cx="4271797" cy="19217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6" name="TextBox 5"/>
          <p:cNvSpPr txBox="1"/>
          <p:nvPr/>
        </p:nvSpPr>
        <p:spPr>
          <a:xfrm>
            <a:off x="6930959" y="3525011"/>
            <a:ext cx="4061585" cy="501650"/>
          </a:xfrm>
          <a:prstGeom prst="rect">
            <a:avLst/>
          </a:prstGeom>
          <a:noFill/>
        </p:spPr>
        <p:txBody>
          <a:bodyPr wrap="square">
            <a:spAutoFit/>
          </a:bodyPr>
          <a:lstStyle/>
          <a:p>
            <a:pPr fontAlgn="auto">
              <a:spcBef>
                <a:spcPts val="0"/>
              </a:spcBef>
              <a:spcAft>
                <a:spcPts val="0"/>
              </a:spcAft>
              <a:defRPr/>
            </a:pPr>
            <a:r>
              <a:rPr lang="zh-CN" altLang="en-US" sz="2665" dirty="0" smtClean="0">
                <a:solidFill>
                  <a:schemeClr val="tx1">
                    <a:lumMod val="95000"/>
                    <a:lumOff val="5000"/>
                  </a:schemeClr>
                </a:solidFill>
                <a:cs typeface="+mn-ea"/>
                <a:sym typeface="+mn-lt"/>
              </a:rPr>
              <a:t>按测试目的分类划分</a:t>
            </a:r>
            <a:endParaRPr lang="zh-CN" altLang="en-US" sz="2665" dirty="0" smtClean="0">
              <a:solidFill>
                <a:schemeClr val="tx1">
                  <a:lumMod val="95000"/>
                  <a:lumOff val="5000"/>
                </a:schemeClr>
              </a:solidFill>
              <a:cs typeface="+mn-ea"/>
              <a:sym typeface="+mn-lt"/>
            </a:endParaRPr>
          </a:p>
        </p:txBody>
      </p:sp>
      <p:sp>
        <p:nvSpPr>
          <p:cNvPr id="7" name="TextBox 6"/>
          <p:cNvSpPr txBox="1">
            <a:spLocks noChangeArrowheads="1"/>
          </p:cNvSpPr>
          <p:nvPr/>
        </p:nvSpPr>
        <p:spPr bwMode="auto">
          <a:xfrm>
            <a:off x="4556124" y="2419351"/>
            <a:ext cx="1991360" cy="2061210"/>
          </a:xfrm>
          <a:prstGeom prst="rect">
            <a:avLst/>
          </a:prstGeom>
          <a:noFill/>
          <a:ln w="9525">
            <a:noFill/>
            <a:miter lim="800000"/>
          </a:ln>
        </p:spPr>
        <p:txBody>
          <a:bodyPr wrap="none">
            <a:spAutoFit/>
          </a:bodyPr>
          <a:lstStyle/>
          <a:p>
            <a:r>
              <a:rPr lang="en-US" altLang="zh-CN" sz="12800" b="1" dirty="0">
                <a:solidFill>
                  <a:schemeClr val="tx1">
                    <a:lumMod val="95000"/>
                    <a:lumOff val="5000"/>
                  </a:schemeClr>
                </a:solidFill>
                <a:cs typeface="+mn-ea"/>
                <a:sym typeface="+mn-lt"/>
              </a:rPr>
              <a:t>01</a:t>
            </a:r>
            <a:endParaRPr lang="zh-CN" altLang="en-US" sz="12800" b="1" dirty="0">
              <a:solidFill>
                <a:schemeClr val="tx1">
                  <a:lumMod val="95000"/>
                  <a:lumOff val="5000"/>
                </a:schemeClr>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257605"/>
            <a:ext cx="498191" cy="576064"/>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6" name="TextBox 5"/>
          <p:cNvSpPr txBox="1"/>
          <p:nvPr/>
        </p:nvSpPr>
        <p:spPr>
          <a:xfrm>
            <a:off x="557319" y="278897"/>
            <a:ext cx="3234690" cy="501650"/>
          </a:xfrm>
          <a:prstGeom prst="rect">
            <a:avLst/>
          </a:prstGeom>
          <a:noFill/>
        </p:spPr>
        <p:txBody>
          <a:bodyPr wrap="none" rtlCol="0">
            <a:spAutoFit/>
          </a:bodyPr>
          <a:lstStyle/>
          <a:p>
            <a:pPr algn="l"/>
            <a:r>
              <a:rPr lang="zh-CN" altLang="en-US" sz="2665" b="1" dirty="0" smtClean="0">
                <a:solidFill>
                  <a:schemeClr val="tx1">
                    <a:lumMod val="95000"/>
                    <a:lumOff val="5000"/>
                  </a:schemeClr>
                </a:solidFill>
                <a:cs typeface="+mn-ea"/>
                <a:sym typeface="+mn-lt"/>
              </a:rPr>
              <a:t>按测试目的分类划分</a:t>
            </a:r>
            <a:endParaRPr lang="zh-CN" altLang="en-US" sz="2665" b="1" dirty="0" smtClean="0">
              <a:solidFill>
                <a:schemeClr val="tx1">
                  <a:lumMod val="95000"/>
                  <a:lumOff val="5000"/>
                </a:schemeClr>
              </a:solidFill>
              <a:cs typeface="+mn-ea"/>
              <a:sym typeface="+mn-lt"/>
            </a:endParaRPr>
          </a:p>
        </p:txBody>
      </p:sp>
      <p:grpSp>
        <p:nvGrpSpPr>
          <p:cNvPr id="34" name="组合 33"/>
          <p:cNvGrpSpPr/>
          <p:nvPr/>
        </p:nvGrpSpPr>
        <p:grpSpPr>
          <a:xfrm>
            <a:off x="719403" y="2549640"/>
            <a:ext cx="1769965" cy="1880589"/>
            <a:chOff x="395537" y="2426415"/>
            <a:chExt cx="1327474" cy="1410442"/>
          </a:xfrm>
          <a:solidFill>
            <a:schemeClr val="accent1"/>
          </a:solidFill>
        </p:grpSpPr>
        <p:sp>
          <p:nvSpPr>
            <p:cNvPr id="35" name="六边形 34"/>
            <p:cNvSpPr/>
            <p:nvPr/>
          </p:nvSpPr>
          <p:spPr>
            <a:xfrm rot="16200000">
              <a:off x="354053" y="2467899"/>
              <a:ext cx="1410442" cy="1327474"/>
            </a:xfrm>
            <a:prstGeom prst="hexagon">
              <a:avLst/>
            </a:prstGeom>
            <a:grpFill/>
            <a:ln w="15875"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bg1"/>
                </a:solidFill>
                <a:cs typeface="+mn-ea"/>
                <a:sym typeface="+mn-lt"/>
              </a:endParaRPr>
            </a:p>
          </p:txBody>
        </p:sp>
        <p:sp>
          <p:nvSpPr>
            <p:cNvPr id="36" name="TextBox 35"/>
            <p:cNvSpPr txBox="1"/>
            <p:nvPr/>
          </p:nvSpPr>
          <p:spPr>
            <a:xfrm>
              <a:off x="671052" y="2820783"/>
              <a:ext cx="1042966" cy="683895"/>
            </a:xfrm>
            <a:prstGeom prst="rect">
              <a:avLst/>
            </a:prstGeom>
            <a:grpFill/>
            <a:ln>
              <a:noFill/>
            </a:ln>
          </p:spPr>
          <p:txBody>
            <a:bodyPr wrap="square" rtlCol="0">
              <a:spAutoFit/>
            </a:bodyPr>
            <a:lstStyle/>
            <a:p>
              <a:r>
                <a:rPr lang="zh-CN" altLang="en-US" sz="2665" b="1" dirty="0" smtClean="0">
                  <a:solidFill>
                    <a:schemeClr val="bg1"/>
                  </a:solidFill>
                  <a:cs typeface="+mn-ea"/>
                  <a:sym typeface="+mn-lt"/>
                </a:rPr>
                <a:t>按测试目的</a:t>
              </a:r>
              <a:endParaRPr lang="zh-CN" altLang="en-US" sz="2665" b="1" dirty="0">
                <a:solidFill>
                  <a:schemeClr val="bg1"/>
                </a:solidFill>
                <a:cs typeface="+mn-ea"/>
                <a:sym typeface="+mn-lt"/>
              </a:endParaRPr>
            </a:p>
          </p:txBody>
        </p:sp>
      </p:grpSp>
      <p:sp>
        <p:nvSpPr>
          <p:cNvPr id="37" name="等腰三角形 36"/>
          <p:cNvSpPr/>
          <p:nvPr/>
        </p:nvSpPr>
        <p:spPr>
          <a:xfrm rot="5400000">
            <a:off x="2596467" y="3393924"/>
            <a:ext cx="299888" cy="258524"/>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bg1"/>
              </a:solidFill>
              <a:cs typeface="+mn-ea"/>
              <a:sym typeface="+mn-lt"/>
            </a:endParaRPr>
          </a:p>
        </p:txBody>
      </p:sp>
      <p:sp>
        <p:nvSpPr>
          <p:cNvPr id="38" name="等腰三角形 37"/>
          <p:cNvSpPr/>
          <p:nvPr/>
        </p:nvSpPr>
        <p:spPr>
          <a:xfrm rot="5400000">
            <a:off x="2914005" y="3389569"/>
            <a:ext cx="299888" cy="258524"/>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bg1"/>
              </a:solidFill>
              <a:cs typeface="+mn-ea"/>
              <a:sym typeface="+mn-lt"/>
            </a:endParaRPr>
          </a:p>
        </p:txBody>
      </p:sp>
      <p:sp>
        <p:nvSpPr>
          <p:cNvPr id="39" name="六边形 38"/>
          <p:cNvSpPr/>
          <p:nvPr/>
        </p:nvSpPr>
        <p:spPr>
          <a:xfrm rot="16200000">
            <a:off x="3194676" y="1617725"/>
            <a:ext cx="3978445" cy="3744417"/>
          </a:xfrm>
          <a:prstGeom prst="hexagon">
            <a:avLst/>
          </a:prstGeom>
          <a:blipFill dpi="0" rotWithShape="1">
            <a:blip r:embed="rId1" cstate="print">
              <a:extLst>
                <a:ext uri="{28A0092B-C50C-407E-A947-70E740481C1C}">
                  <a14:useLocalDpi xmlns:a14="http://schemas.microsoft.com/office/drawing/2010/main" val="0"/>
                </a:ext>
              </a:extLst>
            </a:blip>
            <a:srcRect/>
            <a:stretch>
              <a:fillRect/>
            </a:stretch>
          </a:blipFill>
          <a:ln w="15875" cap="rnd">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40" name="六边形 39"/>
          <p:cNvSpPr/>
          <p:nvPr/>
        </p:nvSpPr>
        <p:spPr>
          <a:xfrm rot="16200000">
            <a:off x="5701717" y="1530544"/>
            <a:ext cx="1063155" cy="1000616"/>
          </a:xfrm>
          <a:prstGeom prst="hexagon">
            <a:avLst/>
          </a:prstGeom>
          <a:solidFill>
            <a:schemeClr val="accent2"/>
          </a:solidFill>
          <a:ln w="15875"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41" name="TextBox 40"/>
          <p:cNvSpPr txBox="1"/>
          <p:nvPr/>
        </p:nvSpPr>
        <p:spPr>
          <a:xfrm>
            <a:off x="5807968" y="1679683"/>
            <a:ext cx="786130" cy="748030"/>
          </a:xfrm>
          <a:prstGeom prst="rect">
            <a:avLst/>
          </a:prstGeom>
          <a:noFill/>
        </p:spPr>
        <p:txBody>
          <a:bodyPr wrap="none" rtlCol="0">
            <a:spAutoFit/>
          </a:bodyPr>
          <a:lstStyle/>
          <a:p>
            <a:r>
              <a:rPr lang="en-US" altLang="zh-CN" sz="4265">
                <a:solidFill>
                  <a:schemeClr val="bg1"/>
                </a:solidFill>
                <a:cs typeface="+mn-ea"/>
                <a:sym typeface="+mn-lt"/>
              </a:rPr>
              <a:t>01</a:t>
            </a:r>
            <a:endParaRPr lang="zh-CN" altLang="en-US" sz="4265" dirty="0">
              <a:solidFill>
                <a:schemeClr val="bg1"/>
              </a:solidFill>
              <a:cs typeface="+mn-ea"/>
              <a:sym typeface="+mn-lt"/>
            </a:endParaRPr>
          </a:p>
        </p:txBody>
      </p:sp>
      <p:sp>
        <p:nvSpPr>
          <p:cNvPr id="42" name="六边形 41"/>
          <p:cNvSpPr/>
          <p:nvPr/>
        </p:nvSpPr>
        <p:spPr>
          <a:xfrm rot="16200000">
            <a:off x="5684411" y="4474972"/>
            <a:ext cx="1063155" cy="1000616"/>
          </a:xfrm>
          <a:prstGeom prst="hexagon">
            <a:avLst/>
          </a:prstGeom>
          <a:solidFill>
            <a:schemeClr val="accent2"/>
          </a:solidFill>
          <a:ln w="15875"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95000"/>
                  <a:lumOff val="5000"/>
                </a:schemeClr>
              </a:solidFill>
              <a:cs typeface="+mn-ea"/>
              <a:sym typeface="+mn-lt"/>
            </a:endParaRPr>
          </a:p>
        </p:txBody>
      </p:sp>
      <p:sp>
        <p:nvSpPr>
          <p:cNvPr id="43" name="TextBox 42"/>
          <p:cNvSpPr txBox="1"/>
          <p:nvPr/>
        </p:nvSpPr>
        <p:spPr>
          <a:xfrm>
            <a:off x="5790661" y="4624111"/>
            <a:ext cx="786130" cy="748030"/>
          </a:xfrm>
          <a:prstGeom prst="rect">
            <a:avLst/>
          </a:prstGeom>
          <a:noFill/>
        </p:spPr>
        <p:txBody>
          <a:bodyPr wrap="none" rtlCol="0">
            <a:spAutoFit/>
          </a:bodyPr>
          <a:lstStyle/>
          <a:p>
            <a:r>
              <a:rPr lang="en-US" altLang="zh-CN" sz="4265" dirty="0">
                <a:solidFill>
                  <a:schemeClr val="bg1"/>
                </a:solidFill>
                <a:cs typeface="+mn-ea"/>
                <a:sym typeface="+mn-lt"/>
              </a:rPr>
              <a:t>02</a:t>
            </a:r>
            <a:endParaRPr lang="zh-CN" altLang="en-US" sz="4265" dirty="0">
              <a:solidFill>
                <a:schemeClr val="bg1"/>
              </a:solidFill>
              <a:cs typeface="+mn-ea"/>
              <a:sym typeface="+mn-lt"/>
            </a:endParaRPr>
          </a:p>
        </p:txBody>
      </p:sp>
      <p:sp>
        <p:nvSpPr>
          <p:cNvPr id="46" name="TextBox 45"/>
          <p:cNvSpPr txBox="1"/>
          <p:nvPr/>
        </p:nvSpPr>
        <p:spPr bwMode="auto">
          <a:xfrm>
            <a:off x="7056108" y="1392245"/>
            <a:ext cx="4320479" cy="1938020"/>
          </a:xfrm>
          <a:prstGeom prst="rect">
            <a:avLst/>
          </a:prstGeom>
          <a:noFill/>
        </p:spPr>
        <p:txBody>
          <a:bodyPr wrap="square">
            <a:spAutoFit/>
          </a:bodyPr>
          <a:lstStyle/>
          <a:p>
            <a:pPr>
              <a:lnSpc>
                <a:spcPct val="150000"/>
              </a:lnSpc>
            </a:pPr>
            <a:r>
              <a:rPr lang="zh-CN" altLang="en-US" sz="1600" b="1" dirty="0" smtClean="0">
                <a:solidFill>
                  <a:schemeClr val="tx1">
                    <a:lumMod val="95000"/>
                    <a:lumOff val="5000"/>
                  </a:schemeClr>
                </a:solidFill>
                <a:cs typeface="+mn-ea"/>
                <a:sym typeface="+mn-lt"/>
              </a:rPr>
              <a:t>功能自动化测试</a:t>
            </a:r>
            <a:endParaRPr lang="en-US" altLang="zh-CN" sz="1600" b="1" dirty="0" smtClean="0">
              <a:solidFill>
                <a:schemeClr val="tx1">
                  <a:lumMod val="95000"/>
                  <a:lumOff val="5000"/>
                </a:schemeClr>
              </a:solidFill>
              <a:cs typeface="+mn-ea"/>
              <a:sym typeface="+mn-lt"/>
            </a:endParaRPr>
          </a:p>
          <a:p>
            <a:pPr>
              <a:lnSpc>
                <a:spcPct val="150000"/>
              </a:lnSpc>
            </a:pPr>
            <a:r>
              <a:rPr lang="zh-CN" altLang="zh-CN" sz="1600" dirty="0"/>
              <a:t>除了可以基于</a:t>
            </a:r>
            <a:r>
              <a:rPr lang="en-US" altLang="zh-CN" sz="1600" dirty="0"/>
              <a:t>UI</a:t>
            </a:r>
            <a:r>
              <a:rPr lang="zh-CN" altLang="zh-CN" sz="1600" dirty="0"/>
              <a:t>进行自动化测试，我们还可以基于网络服务接口提供者进行测试</a:t>
            </a:r>
            <a:r>
              <a:rPr lang="zh-CN" altLang="zh-CN" sz="1600" dirty="0" smtClean="0"/>
              <a:t>，</a:t>
            </a:r>
            <a:r>
              <a:rPr lang="zh-CN" altLang="zh-CN" sz="1600" dirty="0"/>
              <a:t>另外还可以基于系统基础代码进行测试</a:t>
            </a:r>
            <a:r>
              <a:rPr lang="zh-CN" altLang="zh-CN" sz="1600" dirty="0" smtClean="0"/>
              <a:t>，这</a:t>
            </a:r>
            <a:r>
              <a:rPr lang="zh-CN" altLang="zh-CN" sz="1600" dirty="0"/>
              <a:t>一阶段的测试也称白盒测试。</a:t>
            </a:r>
            <a:endParaRPr lang="zh-CN" altLang="en-US" sz="1600" dirty="0">
              <a:solidFill>
                <a:schemeClr val="tx1">
                  <a:lumMod val="95000"/>
                  <a:lumOff val="5000"/>
                </a:schemeClr>
              </a:solidFill>
              <a:cs typeface="+mn-ea"/>
              <a:sym typeface="+mn-lt"/>
            </a:endParaRPr>
          </a:p>
        </p:txBody>
      </p:sp>
      <p:sp>
        <p:nvSpPr>
          <p:cNvPr id="47" name="TextBox 46"/>
          <p:cNvSpPr txBox="1"/>
          <p:nvPr/>
        </p:nvSpPr>
        <p:spPr bwMode="auto">
          <a:xfrm>
            <a:off x="7056105" y="4197085"/>
            <a:ext cx="4320479" cy="1568450"/>
          </a:xfrm>
          <a:prstGeom prst="rect">
            <a:avLst/>
          </a:prstGeom>
          <a:noFill/>
        </p:spPr>
        <p:txBody>
          <a:bodyPr wrap="square">
            <a:spAutoFit/>
          </a:bodyPr>
          <a:lstStyle/>
          <a:p>
            <a:pPr>
              <a:lnSpc>
                <a:spcPct val="150000"/>
              </a:lnSpc>
            </a:pPr>
            <a:r>
              <a:rPr lang="zh-CN" altLang="en-US" sz="1600" b="1" dirty="0" smtClean="0">
                <a:solidFill>
                  <a:schemeClr val="tx1">
                    <a:lumMod val="95000"/>
                    <a:lumOff val="5000"/>
                  </a:schemeClr>
                </a:solidFill>
                <a:cs typeface="+mn-ea"/>
                <a:sym typeface="+mn-lt"/>
              </a:rPr>
              <a:t>性能自动化测试</a:t>
            </a:r>
            <a:endParaRPr lang="en-US" altLang="zh-CN" sz="1600" b="1" dirty="0" smtClean="0">
              <a:solidFill>
                <a:schemeClr val="tx1">
                  <a:lumMod val="95000"/>
                  <a:lumOff val="5000"/>
                </a:schemeClr>
              </a:solidFill>
              <a:cs typeface="+mn-ea"/>
              <a:sym typeface="+mn-lt"/>
            </a:endParaRPr>
          </a:p>
          <a:p>
            <a:pPr>
              <a:lnSpc>
                <a:spcPct val="150000"/>
              </a:lnSpc>
            </a:pPr>
            <a:r>
              <a:rPr lang="zh-CN" altLang="zh-CN" sz="1600" dirty="0"/>
              <a:t>性能自动化测试是通过测试工具模拟高并发负载进行压力测试，以发现软件系统在高负载情况下运行</a:t>
            </a:r>
            <a:r>
              <a:rPr lang="zh-CN" altLang="zh-CN" sz="1600" dirty="0" smtClean="0"/>
              <a:t>瓶颈。</a:t>
            </a:r>
            <a:endParaRPr lang="zh-CN" altLang="en-US" sz="1600" dirty="0">
              <a:solidFill>
                <a:schemeClr val="tx1">
                  <a:lumMod val="95000"/>
                  <a:lumOff val="5000"/>
                </a:schemeClr>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五边形 3"/>
          <p:cNvSpPr/>
          <p:nvPr/>
        </p:nvSpPr>
        <p:spPr>
          <a:xfrm>
            <a:off x="0" y="2468133"/>
            <a:ext cx="4271797" cy="19217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6" name="TextBox 5"/>
          <p:cNvSpPr txBox="1"/>
          <p:nvPr/>
        </p:nvSpPr>
        <p:spPr>
          <a:xfrm>
            <a:off x="6930959" y="3525011"/>
            <a:ext cx="4061585" cy="501650"/>
          </a:xfrm>
          <a:prstGeom prst="rect">
            <a:avLst/>
          </a:prstGeom>
          <a:noFill/>
        </p:spPr>
        <p:txBody>
          <a:bodyPr wrap="square">
            <a:spAutoFit/>
          </a:bodyPr>
          <a:lstStyle/>
          <a:p>
            <a:pPr fontAlgn="auto">
              <a:spcBef>
                <a:spcPts val="0"/>
              </a:spcBef>
              <a:spcAft>
                <a:spcPts val="0"/>
              </a:spcAft>
              <a:defRPr/>
            </a:pPr>
            <a:r>
              <a:rPr lang="zh-CN" altLang="en-US" sz="2665" dirty="0" smtClean="0">
                <a:solidFill>
                  <a:schemeClr val="tx1">
                    <a:lumMod val="95000"/>
                    <a:lumOff val="5000"/>
                  </a:schemeClr>
                </a:solidFill>
                <a:cs typeface="+mn-ea"/>
                <a:sym typeface="+mn-lt"/>
              </a:rPr>
              <a:t>按测试对象分类划分</a:t>
            </a:r>
            <a:endParaRPr lang="zh-CN" altLang="en-US" sz="2665" dirty="0" smtClean="0">
              <a:solidFill>
                <a:schemeClr val="tx1">
                  <a:lumMod val="95000"/>
                  <a:lumOff val="5000"/>
                </a:schemeClr>
              </a:solidFill>
              <a:cs typeface="+mn-ea"/>
              <a:sym typeface="+mn-lt"/>
            </a:endParaRPr>
          </a:p>
        </p:txBody>
      </p:sp>
      <p:sp>
        <p:nvSpPr>
          <p:cNvPr id="7" name="TextBox 6"/>
          <p:cNvSpPr txBox="1">
            <a:spLocks noChangeArrowheads="1"/>
          </p:cNvSpPr>
          <p:nvPr/>
        </p:nvSpPr>
        <p:spPr bwMode="auto">
          <a:xfrm>
            <a:off x="4556124" y="2419351"/>
            <a:ext cx="1991360" cy="2061210"/>
          </a:xfrm>
          <a:prstGeom prst="rect">
            <a:avLst/>
          </a:prstGeom>
          <a:noFill/>
          <a:ln w="9525">
            <a:noFill/>
            <a:miter lim="800000"/>
          </a:ln>
        </p:spPr>
        <p:txBody>
          <a:bodyPr wrap="none">
            <a:spAutoFit/>
          </a:bodyPr>
          <a:lstStyle/>
          <a:p>
            <a:r>
              <a:rPr lang="en-US" altLang="zh-CN" sz="12800" b="1" dirty="0">
                <a:solidFill>
                  <a:schemeClr val="tx1">
                    <a:lumMod val="95000"/>
                    <a:lumOff val="5000"/>
                  </a:schemeClr>
                </a:solidFill>
                <a:cs typeface="+mn-ea"/>
                <a:sym typeface="+mn-lt"/>
              </a:rPr>
              <a:t>02</a:t>
            </a:r>
            <a:endParaRPr lang="zh-CN" altLang="en-US" sz="12800" b="1" dirty="0">
              <a:solidFill>
                <a:schemeClr val="tx1">
                  <a:lumMod val="95000"/>
                  <a:lumOff val="5000"/>
                </a:schemeClr>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257605"/>
            <a:ext cx="498191" cy="576064"/>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6" name="TextBox 5"/>
          <p:cNvSpPr txBox="1"/>
          <p:nvPr/>
        </p:nvSpPr>
        <p:spPr>
          <a:xfrm>
            <a:off x="557319" y="278897"/>
            <a:ext cx="3234690" cy="501650"/>
          </a:xfrm>
          <a:prstGeom prst="rect">
            <a:avLst/>
          </a:prstGeom>
          <a:noFill/>
        </p:spPr>
        <p:txBody>
          <a:bodyPr wrap="none" rtlCol="0">
            <a:spAutoFit/>
          </a:bodyPr>
          <a:lstStyle/>
          <a:p>
            <a:pPr algn="l"/>
            <a:r>
              <a:rPr lang="zh-CN" altLang="en-US" sz="2665" b="1" dirty="0">
                <a:solidFill>
                  <a:schemeClr val="tx1">
                    <a:lumMod val="95000"/>
                    <a:lumOff val="5000"/>
                  </a:schemeClr>
                </a:solidFill>
                <a:cs typeface="+mn-ea"/>
                <a:sym typeface="+mn-lt"/>
              </a:rPr>
              <a:t>按测试对象分类划分</a:t>
            </a:r>
            <a:endParaRPr lang="zh-CN" altLang="en-US" sz="2665" b="1" dirty="0">
              <a:solidFill>
                <a:schemeClr val="tx1">
                  <a:lumMod val="95000"/>
                  <a:lumOff val="5000"/>
                </a:schemeClr>
              </a:solidFill>
              <a:cs typeface="+mn-ea"/>
              <a:sym typeface="+mn-lt"/>
            </a:endParaRPr>
          </a:p>
        </p:txBody>
      </p:sp>
      <p:grpSp>
        <p:nvGrpSpPr>
          <p:cNvPr id="34" name="组合 33"/>
          <p:cNvGrpSpPr/>
          <p:nvPr/>
        </p:nvGrpSpPr>
        <p:grpSpPr>
          <a:xfrm>
            <a:off x="719403" y="2871252"/>
            <a:ext cx="1769965" cy="1880589"/>
            <a:chOff x="395537" y="2426415"/>
            <a:chExt cx="1327474" cy="1410442"/>
          </a:xfrm>
          <a:solidFill>
            <a:schemeClr val="accent1"/>
          </a:solidFill>
        </p:grpSpPr>
        <p:sp>
          <p:nvSpPr>
            <p:cNvPr id="35" name="六边形 34"/>
            <p:cNvSpPr/>
            <p:nvPr/>
          </p:nvSpPr>
          <p:spPr>
            <a:xfrm rot="16200000">
              <a:off x="354053" y="2467899"/>
              <a:ext cx="1410442" cy="1327474"/>
            </a:xfrm>
            <a:prstGeom prst="hexagon">
              <a:avLst/>
            </a:prstGeom>
            <a:grpFill/>
            <a:ln w="15875"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bg1"/>
                </a:solidFill>
                <a:cs typeface="+mn-ea"/>
                <a:sym typeface="+mn-lt"/>
              </a:endParaRPr>
            </a:p>
          </p:txBody>
        </p:sp>
        <p:sp>
          <p:nvSpPr>
            <p:cNvPr id="36" name="TextBox 35"/>
            <p:cNvSpPr txBox="1"/>
            <p:nvPr/>
          </p:nvSpPr>
          <p:spPr>
            <a:xfrm>
              <a:off x="615587" y="2808100"/>
              <a:ext cx="1107424" cy="683895"/>
            </a:xfrm>
            <a:prstGeom prst="rect">
              <a:avLst/>
            </a:prstGeom>
            <a:grpFill/>
            <a:ln>
              <a:noFill/>
            </a:ln>
          </p:spPr>
          <p:txBody>
            <a:bodyPr wrap="square" rtlCol="0">
              <a:spAutoFit/>
            </a:bodyPr>
            <a:lstStyle/>
            <a:p>
              <a:r>
                <a:rPr lang="zh-CN" altLang="en-US" sz="2665" b="1" dirty="0" smtClean="0">
                  <a:solidFill>
                    <a:schemeClr val="bg1"/>
                  </a:solidFill>
                  <a:cs typeface="+mn-ea"/>
                  <a:sym typeface="+mn-lt"/>
                </a:rPr>
                <a:t>按测试对象</a:t>
              </a:r>
              <a:endParaRPr lang="zh-CN" altLang="en-US" sz="2665" b="1" dirty="0">
                <a:solidFill>
                  <a:schemeClr val="bg1"/>
                </a:solidFill>
                <a:cs typeface="+mn-ea"/>
                <a:sym typeface="+mn-lt"/>
              </a:endParaRPr>
            </a:p>
          </p:txBody>
        </p:sp>
      </p:grpSp>
      <p:sp>
        <p:nvSpPr>
          <p:cNvPr id="37" name="等腰三角形 36"/>
          <p:cNvSpPr/>
          <p:nvPr/>
        </p:nvSpPr>
        <p:spPr>
          <a:xfrm rot="5400000">
            <a:off x="2596467" y="3715536"/>
            <a:ext cx="299888" cy="258524"/>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bg1"/>
              </a:solidFill>
              <a:cs typeface="+mn-ea"/>
              <a:sym typeface="+mn-lt"/>
            </a:endParaRPr>
          </a:p>
        </p:txBody>
      </p:sp>
      <p:sp>
        <p:nvSpPr>
          <p:cNvPr id="38" name="等腰三角形 37"/>
          <p:cNvSpPr/>
          <p:nvPr/>
        </p:nvSpPr>
        <p:spPr>
          <a:xfrm rot="5400000">
            <a:off x="2914005" y="3711181"/>
            <a:ext cx="299888" cy="258524"/>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bg1"/>
              </a:solidFill>
              <a:cs typeface="+mn-ea"/>
              <a:sym typeface="+mn-lt"/>
            </a:endParaRPr>
          </a:p>
        </p:txBody>
      </p:sp>
      <p:sp>
        <p:nvSpPr>
          <p:cNvPr id="39" name="六边形 38"/>
          <p:cNvSpPr/>
          <p:nvPr/>
        </p:nvSpPr>
        <p:spPr>
          <a:xfrm rot="16200000">
            <a:off x="3194676" y="1939337"/>
            <a:ext cx="3978445" cy="3744417"/>
          </a:xfrm>
          <a:prstGeom prst="hexagon">
            <a:avLst/>
          </a:prstGeom>
          <a:blipFill dpi="0" rotWithShape="1">
            <a:blip r:embed="rId1" cstate="print">
              <a:extLst>
                <a:ext uri="{28A0092B-C50C-407E-A947-70E740481C1C}">
                  <a14:useLocalDpi xmlns:a14="http://schemas.microsoft.com/office/drawing/2010/main" val="0"/>
                </a:ext>
              </a:extLst>
            </a:blip>
            <a:srcRect/>
            <a:stretch>
              <a:fillRect/>
            </a:stretch>
          </a:blipFill>
          <a:ln w="15875" cap="rnd">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40" name="六边形 39"/>
          <p:cNvSpPr/>
          <p:nvPr/>
        </p:nvSpPr>
        <p:spPr>
          <a:xfrm rot="16200000">
            <a:off x="5242705" y="1673184"/>
            <a:ext cx="1063155" cy="1000616"/>
          </a:xfrm>
          <a:prstGeom prst="hexagon">
            <a:avLst/>
          </a:prstGeom>
          <a:solidFill>
            <a:schemeClr val="accent2"/>
          </a:solidFill>
          <a:ln w="15875"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41" name="TextBox 40"/>
          <p:cNvSpPr txBox="1"/>
          <p:nvPr/>
        </p:nvSpPr>
        <p:spPr>
          <a:xfrm>
            <a:off x="5348956" y="1822323"/>
            <a:ext cx="786130" cy="748030"/>
          </a:xfrm>
          <a:prstGeom prst="rect">
            <a:avLst/>
          </a:prstGeom>
          <a:noFill/>
        </p:spPr>
        <p:txBody>
          <a:bodyPr wrap="none" rtlCol="0">
            <a:spAutoFit/>
          </a:bodyPr>
          <a:lstStyle/>
          <a:p>
            <a:r>
              <a:rPr lang="en-US" altLang="zh-CN" sz="4265">
                <a:solidFill>
                  <a:schemeClr val="bg1"/>
                </a:solidFill>
                <a:cs typeface="+mn-ea"/>
                <a:sym typeface="+mn-lt"/>
              </a:rPr>
              <a:t>01</a:t>
            </a:r>
            <a:endParaRPr lang="zh-CN" altLang="en-US" sz="4265" dirty="0">
              <a:solidFill>
                <a:schemeClr val="bg1"/>
              </a:solidFill>
              <a:cs typeface="+mn-ea"/>
              <a:sym typeface="+mn-lt"/>
            </a:endParaRPr>
          </a:p>
        </p:txBody>
      </p:sp>
      <p:sp>
        <p:nvSpPr>
          <p:cNvPr id="42" name="六边形 41"/>
          <p:cNvSpPr/>
          <p:nvPr/>
        </p:nvSpPr>
        <p:spPr>
          <a:xfrm rot="16200000">
            <a:off x="6524531" y="2633032"/>
            <a:ext cx="1063155" cy="1000616"/>
          </a:xfrm>
          <a:prstGeom prst="hexagon">
            <a:avLst/>
          </a:prstGeom>
          <a:solidFill>
            <a:schemeClr val="accent2"/>
          </a:solidFill>
          <a:ln w="15875"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95000"/>
                  <a:lumOff val="5000"/>
                </a:schemeClr>
              </a:solidFill>
              <a:cs typeface="+mn-ea"/>
              <a:sym typeface="+mn-lt"/>
            </a:endParaRPr>
          </a:p>
        </p:txBody>
      </p:sp>
      <p:sp>
        <p:nvSpPr>
          <p:cNvPr id="43" name="TextBox 42"/>
          <p:cNvSpPr txBox="1"/>
          <p:nvPr/>
        </p:nvSpPr>
        <p:spPr>
          <a:xfrm>
            <a:off x="6630781" y="2782171"/>
            <a:ext cx="786130" cy="748030"/>
          </a:xfrm>
          <a:prstGeom prst="rect">
            <a:avLst/>
          </a:prstGeom>
          <a:noFill/>
        </p:spPr>
        <p:txBody>
          <a:bodyPr wrap="none" rtlCol="0">
            <a:spAutoFit/>
          </a:bodyPr>
          <a:lstStyle/>
          <a:p>
            <a:r>
              <a:rPr lang="en-US" altLang="zh-CN" sz="4265" dirty="0">
                <a:solidFill>
                  <a:schemeClr val="bg1"/>
                </a:solidFill>
                <a:cs typeface="+mn-ea"/>
                <a:sym typeface="+mn-lt"/>
              </a:rPr>
              <a:t>02</a:t>
            </a:r>
            <a:endParaRPr lang="zh-CN" altLang="en-US" sz="4265" dirty="0">
              <a:solidFill>
                <a:schemeClr val="bg1"/>
              </a:solidFill>
              <a:cs typeface="+mn-ea"/>
              <a:sym typeface="+mn-lt"/>
            </a:endParaRPr>
          </a:p>
        </p:txBody>
      </p:sp>
      <p:sp>
        <p:nvSpPr>
          <p:cNvPr id="44" name="六边形 43"/>
          <p:cNvSpPr/>
          <p:nvPr/>
        </p:nvSpPr>
        <p:spPr>
          <a:xfrm rot="16200000">
            <a:off x="6523244" y="4034835"/>
            <a:ext cx="1063155" cy="1000616"/>
          </a:xfrm>
          <a:prstGeom prst="hexagon">
            <a:avLst/>
          </a:prstGeom>
          <a:solidFill>
            <a:schemeClr val="accent2"/>
          </a:solidFill>
          <a:ln w="15875"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45" name="TextBox 44"/>
          <p:cNvSpPr txBox="1"/>
          <p:nvPr/>
        </p:nvSpPr>
        <p:spPr>
          <a:xfrm>
            <a:off x="6629495" y="4183973"/>
            <a:ext cx="786130" cy="748030"/>
          </a:xfrm>
          <a:prstGeom prst="rect">
            <a:avLst/>
          </a:prstGeom>
          <a:noFill/>
        </p:spPr>
        <p:txBody>
          <a:bodyPr wrap="none" rtlCol="0">
            <a:spAutoFit/>
          </a:bodyPr>
          <a:lstStyle/>
          <a:p>
            <a:r>
              <a:rPr lang="en-US" altLang="zh-CN" sz="4265">
                <a:solidFill>
                  <a:schemeClr val="bg1"/>
                </a:solidFill>
                <a:cs typeface="+mn-ea"/>
                <a:sym typeface="+mn-lt"/>
              </a:rPr>
              <a:t>03</a:t>
            </a:r>
            <a:endParaRPr lang="zh-CN" altLang="en-US" sz="4265" dirty="0">
              <a:solidFill>
                <a:schemeClr val="bg1"/>
              </a:solidFill>
              <a:cs typeface="+mn-ea"/>
              <a:sym typeface="+mn-lt"/>
            </a:endParaRPr>
          </a:p>
        </p:txBody>
      </p:sp>
      <p:sp>
        <p:nvSpPr>
          <p:cNvPr id="46" name="TextBox 45"/>
          <p:cNvSpPr txBox="1"/>
          <p:nvPr/>
        </p:nvSpPr>
        <p:spPr bwMode="auto">
          <a:xfrm>
            <a:off x="6580383" y="1026361"/>
            <a:ext cx="4097355" cy="1198880"/>
          </a:xfrm>
          <a:prstGeom prst="rect">
            <a:avLst/>
          </a:prstGeom>
          <a:noFill/>
        </p:spPr>
        <p:txBody>
          <a:bodyPr wrap="square">
            <a:spAutoFit/>
          </a:bodyPr>
          <a:lstStyle/>
          <a:p>
            <a:pPr>
              <a:lnSpc>
                <a:spcPct val="150000"/>
              </a:lnSpc>
            </a:pPr>
            <a:r>
              <a:rPr lang="zh-CN" altLang="en-US" sz="1600" b="1" dirty="0" smtClean="0">
                <a:solidFill>
                  <a:schemeClr val="tx1">
                    <a:lumMod val="95000"/>
                    <a:lumOff val="5000"/>
                  </a:schemeClr>
                </a:solidFill>
                <a:cs typeface="+mn-ea"/>
                <a:sym typeface="+mn-lt"/>
              </a:rPr>
              <a:t>单元测试</a:t>
            </a:r>
            <a:r>
              <a:rPr lang="zh-CN" altLang="en-US" sz="1600" b="1" dirty="0">
                <a:solidFill>
                  <a:schemeClr val="tx1">
                    <a:lumMod val="95000"/>
                    <a:lumOff val="5000"/>
                  </a:schemeClr>
                </a:solidFill>
                <a:cs typeface="+mn-ea"/>
                <a:sym typeface="+mn-lt"/>
              </a:rPr>
              <a:t>：</a:t>
            </a:r>
            <a:r>
              <a:rPr lang="zh-CN" altLang="zh-CN" sz="1600" dirty="0" smtClean="0"/>
              <a:t>关注</a:t>
            </a:r>
            <a:r>
              <a:rPr lang="zh-CN" altLang="zh-CN" sz="1600" dirty="0"/>
              <a:t>某一个函数或模块的正确性，一般需要开发人员编写相关的测试代码来进行自动化测试。</a:t>
            </a:r>
            <a:endParaRPr lang="zh-CN" altLang="en-US" sz="1600" dirty="0">
              <a:solidFill>
                <a:schemeClr val="tx1">
                  <a:lumMod val="95000"/>
                  <a:lumOff val="5000"/>
                </a:schemeClr>
              </a:solidFill>
              <a:cs typeface="+mn-ea"/>
              <a:sym typeface="+mn-lt"/>
            </a:endParaRPr>
          </a:p>
        </p:txBody>
      </p:sp>
      <p:sp>
        <p:nvSpPr>
          <p:cNvPr id="47" name="TextBox 46"/>
          <p:cNvSpPr txBox="1"/>
          <p:nvPr/>
        </p:nvSpPr>
        <p:spPr bwMode="auto">
          <a:xfrm>
            <a:off x="7722884" y="2430160"/>
            <a:ext cx="4139797" cy="1198880"/>
          </a:xfrm>
          <a:prstGeom prst="rect">
            <a:avLst/>
          </a:prstGeom>
          <a:noFill/>
        </p:spPr>
        <p:txBody>
          <a:bodyPr wrap="square">
            <a:spAutoFit/>
          </a:bodyPr>
          <a:lstStyle/>
          <a:p>
            <a:pPr>
              <a:lnSpc>
                <a:spcPct val="150000"/>
              </a:lnSpc>
            </a:pPr>
            <a:r>
              <a:rPr lang="zh-CN" altLang="zh-CN" sz="1600" b="1" dirty="0" smtClean="0"/>
              <a:t>集成测试</a:t>
            </a:r>
            <a:r>
              <a:rPr lang="zh-CN" altLang="en-US" sz="1600" b="1" dirty="0" smtClean="0"/>
              <a:t>：</a:t>
            </a:r>
            <a:r>
              <a:rPr lang="zh-CN" altLang="zh-CN" sz="1600" dirty="0" smtClean="0"/>
              <a:t>也</a:t>
            </a:r>
            <a:r>
              <a:rPr lang="zh-CN" altLang="zh-CN" sz="1600" dirty="0"/>
              <a:t>叫组装测试或联合测试。在单元测试的基础上，将所有模块按照设计要求组装成为子系统或系统，进行集成测试。</a:t>
            </a:r>
            <a:endParaRPr lang="zh-CN" altLang="en-US" sz="1600" dirty="0">
              <a:solidFill>
                <a:schemeClr val="tx1">
                  <a:lumMod val="95000"/>
                  <a:lumOff val="5000"/>
                </a:schemeClr>
              </a:solidFill>
              <a:cs typeface="+mn-ea"/>
              <a:sym typeface="+mn-lt"/>
            </a:endParaRPr>
          </a:p>
        </p:txBody>
      </p:sp>
      <p:sp>
        <p:nvSpPr>
          <p:cNvPr id="48" name="TextBox 47"/>
          <p:cNvSpPr txBox="1"/>
          <p:nvPr/>
        </p:nvSpPr>
        <p:spPr bwMode="auto">
          <a:xfrm>
            <a:off x="7722884" y="3893516"/>
            <a:ext cx="4139797" cy="1198880"/>
          </a:xfrm>
          <a:prstGeom prst="rect">
            <a:avLst/>
          </a:prstGeom>
          <a:noFill/>
        </p:spPr>
        <p:txBody>
          <a:bodyPr wrap="square">
            <a:spAutoFit/>
          </a:bodyPr>
          <a:lstStyle/>
          <a:p>
            <a:pPr>
              <a:lnSpc>
                <a:spcPct val="150000"/>
              </a:lnSpc>
            </a:pPr>
            <a:r>
              <a:rPr lang="zh-CN" altLang="zh-CN" sz="1600" b="1" dirty="0"/>
              <a:t>用户</a:t>
            </a:r>
            <a:r>
              <a:rPr lang="zh-CN" altLang="zh-CN" sz="1600" b="1" dirty="0" smtClean="0"/>
              <a:t>验收测试</a:t>
            </a:r>
            <a:r>
              <a:rPr lang="zh-CN" altLang="en-US" sz="1600" b="1" dirty="0" smtClean="0"/>
              <a:t>：</a:t>
            </a:r>
            <a:r>
              <a:rPr lang="zh-CN" altLang="zh-CN" sz="1600" dirty="0" smtClean="0"/>
              <a:t>也</a:t>
            </a:r>
            <a:r>
              <a:rPr lang="zh-CN" altLang="zh-CN" sz="1600" dirty="0"/>
              <a:t>叫用户可接受测试，一般在项目流程的最后阶段</a:t>
            </a:r>
            <a:r>
              <a:rPr lang="zh-CN" altLang="zh-CN" sz="1600" dirty="0" smtClean="0"/>
              <a:t>，它</a:t>
            </a:r>
            <a:r>
              <a:rPr lang="zh-CN" altLang="zh-CN" sz="1600" dirty="0"/>
              <a:t>是一项确定产品是否能够满足合同或用户所规定需求的测试。</a:t>
            </a:r>
            <a:endParaRPr lang="zh-CN" altLang="en-US" sz="1600" dirty="0">
              <a:solidFill>
                <a:schemeClr val="tx1">
                  <a:lumMod val="95000"/>
                  <a:lumOff val="5000"/>
                </a:schemeClr>
              </a:solidFill>
              <a:cs typeface="+mn-ea"/>
              <a:sym typeface="+mn-lt"/>
            </a:endParaRPr>
          </a:p>
        </p:txBody>
      </p:sp>
      <p:sp>
        <p:nvSpPr>
          <p:cNvPr id="19" name="六边形 18"/>
          <p:cNvSpPr/>
          <p:nvPr/>
        </p:nvSpPr>
        <p:spPr>
          <a:xfrm rot="16200000">
            <a:off x="5245049" y="4975484"/>
            <a:ext cx="1063155" cy="1000616"/>
          </a:xfrm>
          <a:prstGeom prst="hexagon">
            <a:avLst/>
          </a:prstGeom>
          <a:solidFill>
            <a:schemeClr val="accent2"/>
          </a:solidFill>
          <a:ln w="15875"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20" name="TextBox 19"/>
          <p:cNvSpPr txBox="1"/>
          <p:nvPr/>
        </p:nvSpPr>
        <p:spPr>
          <a:xfrm>
            <a:off x="5351300" y="5124623"/>
            <a:ext cx="786130" cy="748030"/>
          </a:xfrm>
          <a:prstGeom prst="rect">
            <a:avLst/>
          </a:prstGeom>
          <a:noFill/>
        </p:spPr>
        <p:txBody>
          <a:bodyPr wrap="none" rtlCol="0">
            <a:spAutoFit/>
          </a:bodyPr>
          <a:lstStyle/>
          <a:p>
            <a:r>
              <a:rPr lang="en-US" altLang="zh-CN" sz="4265" dirty="0" smtClean="0">
                <a:solidFill>
                  <a:schemeClr val="bg1"/>
                </a:solidFill>
                <a:cs typeface="+mn-ea"/>
                <a:sym typeface="+mn-lt"/>
              </a:rPr>
              <a:t>04</a:t>
            </a:r>
            <a:endParaRPr lang="zh-CN" altLang="en-US" sz="4265" dirty="0">
              <a:solidFill>
                <a:schemeClr val="bg1"/>
              </a:solidFill>
              <a:cs typeface="+mn-ea"/>
              <a:sym typeface="+mn-lt"/>
            </a:endParaRPr>
          </a:p>
        </p:txBody>
      </p:sp>
      <p:sp>
        <p:nvSpPr>
          <p:cNvPr id="21" name="TextBox 20"/>
          <p:cNvSpPr txBox="1"/>
          <p:nvPr/>
        </p:nvSpPr>
        <p:spPr bwMode="auto">
          <a:xfrm>
            <a:off x="6728021" y="5288769"/>
            <a:ext cx="4128459" cy="1198880"/>
          </a:xfrm>
          <a:prstGeom prst="rect">
            <a:avLst/>
          </a:prstGeom>
          <a:noFill/>
        </p:spPr>
        <p:txBody>
          <a:bodyPr wrap="square">
            <a:spAutoFit/>
          </a:bodyPr>
          <a:lstStyle/>
          <a:p>
            <a:pPr>
              <a:lnSpc>
                <a:spcPct val="150000"/>
              </a:lnSpc>
            </a:pPr>
            <a:r>
              <a:rPr lang="zh-CN" altLang="zh-CN" sz="1600" b="1" dirty="0" smtClean="0"/>
              <a:t>回归测试</a:t>
            </a:r>
            <a:r>
              <a:rPr lang="zh-CN" altLang="en-US" sz="1600" b="1" dirty="0" smtClean="0"/>
              <a:t>：</a:t>
            </a:r>
            <a:r>
              <a:rPr lang="zh-CN" altLang="zh-CN" sz="1600" dirty="0" smtClean="0"/>
              <a:t>是</a:t>
            </a:r>
            <a:r>
              <a:rPr lang="zh-CN" altLang="zh-CN" sz="1600" dirty="0"/>
              <a:t>指修改了旧代码后，重新进行测试以确认修改没有引入新的错误或导致其他代码产生错误。</a:t>
            </a:r>
            <a:endParaRPr lang="zh-CN" altLang="en-US" sz="1600" dirty="0">
              <a:solidFill>
                <a:schemeClr val="tx1">
                  <a:lumMod val="95000"/>
                  <a:lumOff val="5000"/>
                </a:schemeClr>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文本框 2"/>
          <p:cNvSpPr txBox="1">
            <a:spLocks noChangeArrowheads="1"/>
          </p:cNvSpPr>
          <p:nvPr/>
        </p:nvSpPr>
        <p:spPr bwMode="auto">
          <a:xfrm>
            <a:off x="4321596" y="4355777"/>
            <a:ext cx="3548808" cy="815340"/>
          </a:xfrm>
          <a:prstGeom prst="rect">
            <a:avLst/>
          </a:prstGeom>
          <a:noFill/>
          <a:ln>
            <a:noFill/>
          </a:ln>
        </p:spPr>
        <p:txBody>
          <a:bodyPr wrap="square" lIns="121370" tIns="60685" rIns="121370" bIns="60685">
            <a:spAutoFit/>
          </a:bodyPr>
          <a:lstStyle>
            <a:lvl1pPr>
              <a:defRPr sz="1900">
                <a:solidFill>
                  <a:schemeClr val="tx1"/>
                </a:solidFill>
                <a:latin typeface="Arial" panose="020B0604020202020204" pitchFamily="34" charset="0"/>
                <a:ea typeface="微软雅黑" panose="020B0503020204020204" charset="-122"/>
              </a:defRPr>
            </a:lvl1pPr>
            <a:lvl2pPr marL="742950" indent="-285750">
              <a:defRPr sz="1900">
                <a:solidFill>
                  <a:schemeClr val="tx1"/>
                </a:solidFill>
                <a:latin typeface="Arial" panose="020B0604020202020204" pitchFamily="34" charset="0"/>
                <a:ea typeface="微软雅黑" panose="020B0503020204020204" charset="-122"/>
              </a:defRPr>
            </a:lvl2pPr>
            <a:lvl3pPr marL="1143000" indent="-228600">
              <a:defRPr sz="1900">
                <a:solidFill>
                  <a:schemeClr val="tx1"/>
                </a:solidFill>
                <a:latin typeface="Arial" panose="020B0604020202020204" pitchFamily="34" charset="0"/>
                <a:ea typeface="微软雅黑" panose="020B0503020204020204" charset="-122"/>
              </a:defRPr>
            </a:lvl3pPr>
            <a:lvl4pPr marL="1600200" indent="-228600">
              <a:defRPr sz="1900">
                <a:solidFill>
                  <a:schemeClr val="tx1"/>
                </a:solidFill>
                <a:latin typeface="Arial" panose="020B0604020202020204" pitchFamily="34" charset="0"/>
                <a:ea typeface="微软雅黑" panose="020B0503020204020204" charset="-122"/>
              </a:defRPr>
            </a:lvl4pPr>
            <a:lvl5pPr marL="2057400" indent="-228600">
              <a:defRPr sz="1900">
                <a:solidFill>
                  <a:schemeClr val="tx1"/>
                </a:solidFill>
                <a:latin typeface="Arial" panose="020B0604020202020204" pitchFamily="34" charset="0"/>
                <a:ea typeface="微软雅黑" panose="020B0503020204020204" charset="-122"/>
              </a:defRPr>
            </a:lvl5pPr>
            <a:lvl6pPr marL="25146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charset="-122"/>
              </a:defRPr>
            </a:lvl6pPr>
            <a:lvl7pPr marL="29718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charset="-122"/>
              </a:defRPr>
            </a:lvl7pPr>
            <a:lvl8pPr marL="34290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charset="-122"/>
              </a:defRPr>
            </a:lvl8pPr>
            <a:lvl9pPr marL="38862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charset="-122"/>
              </a:defRPr>
            </a:lvl9pPr>
          </a:lstStyle>
          <a:p>
            <a:pPr algn="ctr" defTabSz="682625"/>
            <a:r>
              <a:rPr lang="zh-CN" altLang="en-US" sz="4515" b="1" spc="282" dirty="0" smtClean="0">
                <a:solidFill>
                  <a:schemeClr val="accent1"/>
                </a:solidFill>
                <a:latin typeface="+mn-lt"/>
                <a:ea typeface="+mn-ea"/>
                <a:cs typeface="+mn-ea"/>
                <a:sym typeface="+mn-lt"/>
              </a:rPr>
              <a:t>感谢观看</a:t>
            </a:r>
            <a:endParaRPr lang="zh-CN" altLang="en-US" sz="4515" b="1" spc="282" dirty="0">
              <a:solidFill>
                <a:schemeClr val="accent1"/>
              </a:solidFill>
              <a:latin typeface="+mn-lt"/>
              <a:ea typeface="+mn-ea"/>
              <a:cs typeface="+mn-ea"/>
              <a:sym typeface="+mn-lt"/>
            </a:endParaRPr>
          </a:p>
        </p:txBody>
      </p:sp>
      <p:grpSp>
        <p:nvGrpSpPr>
          <p:cNvPr id="17" name="组合 16"/>
          <p:cNvGrpSpPr/>
          <p:nvPr/>
        </p:nvGrpSpPr>
        <p:grpSpPr>
          <a:xfrm>
            <a:off x="0" y="6680355"/>
            <a:ext cx="12192000" cy="181456"/>
            <a:chOff x="0" y="532828"/>
            <a:chExt cx="759125" cy="568897"/>
          </a:xfrm>
          <a:solidFill>
            <a:schemeClr val="accent1"/>
          </a:solidFill>
        </p:grpSpPr>
        <p:sp>
          <p:nvSpPr>
            <p:cNvPr id="18" name="矩形 17"/>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9" name="矩形 18"/>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0" name="矩形 19"/>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1" name="矩形 20"/>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pic>
        <p:nvPicPr>
          <p:cNvPr id="22" name="图片 21"/>
          <p:cNvPicPr>
            <a:picLocks noChangeAspect="1"/>
          </p:cNvPicPr>
          <p:nvPr/>
        </p:nvPicPr>
        <p:blipFill rotWithShape="1">
          <a:blip r:embed="rId1">
            <a:extLst>
              <a:ext uri="{28A0092B-C50C-407E-A947-70E740481C1C}">
                <a14:useLocalDpi xmlns:a14="http://schemas.microsoft.com/office/drawing/2010/main" val="0"/>
              </a:ext>
            </a:extLst>
          </a:blip>
          <a:srcRect t="59347"/>
          <a:stretch>
            <a:fillRect/>
          </a:stretch>
        </p:blipFill>
        <p:spPr>
          <a:xfrm>
            <a:off x="0" y="160409"/>
            <a:ext cx="12192000" cy="3505345"/>
          </a:xfrm>
          <a:prstGeom prst="rect">
            <a:avLst/>
          </a:prstGeom>
        </p:spPr>
      </p:pic>
      <p:grpSp>
        <p:nvGrpSpPr>
          <p:cNvPr id="23" name="组合 22"/>
          <p:cNvGrpSpPr/>
          <p:nvPr/>
        </p:nvGrpSpPr>
        <p:grpSpPr>
          <a:xfrm>
            <a:off x="0" y="-21047"/>
            <a:ext cx="12192000" cy="181456"/>
            <a:chOff x="0" y="532828"/>
            <a:chExt cx="759125" cy="568897"/>
          </a:xfrm>
          <a:solidFill>
            <a:schemeClr val="accent1"/>
          </a:solidFill>
        </p:grpSpPr>
        <p:sp>
          <p:nvSpPr>
            <p:cNvPr id="24" name="矩形 23"/>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solidFill>
                <a:cs typeface="+mn-ea"/>
                <a:sym typeface="+mn-lt"/>
              </a:endParaRPr>
            </a:p>
          </p:txBody>
        </p:sp>
        <p:sp>
          <p:nvSpPr>
            <p:cNvPr id="25" name="矩形 24"/>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solidFill>
                <a:cs typeface="+mn-ea"/>
                <a:sym typeface="+mn-lt"/>
              </a:endParaRPr>
            </a:p>
          </p:txBody>
        </p:sp>
        <p:sp>
          <p:nvSpPr>
            <p:cNvPr id="26" name="矩形 25"/>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solidFill>
                <a:cs typeface="+mn-ea"/>
                <a:sym typeface="+mn-lt"/>
              </a:endParaRPr>
            </a:p>
          </p:txBody>
        </p:sp>
        <p:sp>
          <p:nvSpPr>
            <p:cNvPr id="27" name="矩形 26"/>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solidFill>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par>
    </p:tn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435</Words>
  <Application>WPS 演示</Application>
  <PresentationFormat>宽屏</PresentationFormat>
  <Paragraphs>56</Paragraphs>
  <Slides>7</Slides>
  <Notes>4</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7</vt:i4>
      </vt:variant>
    </vt:vector>
  </HeadingPairs>
  <TitlesOfParts>
    <vt:vector size="15" baseType="lpstr">
      <vt:lpstr>Arial</vt:lpstr>
      <vt:lpstr>宋体</vt:lpstr>
      <vt:lpstr>Wingdings</vt:lpstr>
      <vt:lpstr>Wingdings</vt:lpstr>
      <vt:lpstr>微软雅黑</vt:lpstr>
      <vt:lpstr>Arial Unicode MS</vt:lpstr>
      <vt:lpstr>Calibri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蒋英羽</dc:creator>
  <cp:lastModifiedBy>蒋英羽</cp:lastModifiedBy>
  <cp:revision>150</cp:revision>
  <dcterms:created xsi:type="dcterms:W3CDTF">2019-06-19T02:08:00Z</dcterms:created>
  <dcterms:modified xsi:type="dcterms:W3CDTF">2022-02-09T05:31:37Z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2052-11.1.0.11294</vt:lpwstr>
  </property>
  <property fmtid="{D5CDD505-2E9C-101B-9397-08002B2CF9AE}" pid="3" name="ICV">
    <vt:lpwstr>3A192971F33249FABBB0C4FD06DF48CE</vt:lpwstr>
  </property>
</Properties>
</file>