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61" r:id="rId3"/>
    <p:sldId id="262" r:id="rId5"/>
    <p:sldId id="263" r:id="rId6"/>
    <p:sldId id="266" r:id="rId7"/>
    <p:sldId id="267" r:id="rId8"/>
    <p:sldId id="268" r:id="rId9"/>
    <p:sldId id="269" r:id="rId10"/>
    <p:sldId id="271" r:id="rId11"/>
    <p:sldId id="264" r:id="rId1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varScale="1">
        <p:scale>
          <a:sx n="99" d="100"/>
          <a:sy n="99" d="100"/>
        </p:scale>
        <p:origin x="84" y="582"/>
      </p:cViewPr>
      <p:guideLst>
        <p:guide orient="horz" pos="2160"/>
        <p:guide pos="3857"/>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5" Type="http://schemas.openxmlformats.org/officeDocument/2006/relationships/tableStyles" Target="tableStyles.xml"/><Relationship Id="rId14" Type="http://schemas.openxmlformats.org/officeDocument/2006/relationships/viewProps" Target="viewProps.xml"/><Relationship Id="rId13" Type="http://schemas.openxmlformats.org/officeDocument/2006/relationships/presProps" Target="presProps.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r>
              <a:rPr lang="en-US" altLang="zh-CN">
                <a:solidFill>
                  <a:prstClr val="black"/>
                </a:solidFill>
              </a:rPr>
              <a:t>1</a:t>
            </a:r>
            <a:endParaRPr lang="zh-CN" alt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a:t>
            </a:r>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5</a:t>
            </a:r>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3</a:t>
            </a:r>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5</a:t>
            </a:r>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5</a:t>
            </a:r>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4</a:t>
            </a:r>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r>
              <a:rPr lang="en-US" altLang="zh-CN">
                <a:solidFill>
                  <a:prstClr val="black"/>
                </a:solidFill>
              </a:rPr>
              <a:t>1</a:t>
            </a:r>
            <a:endParaRPr lang="zh-CN" alt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
        <p:nvSpPr>
          <p:cNvPr id="3" name="内容占位符 2"/>
          <p:cNvSpPr>
            <a:spLocks noGrp="1"/>
          </p:cNvSpPr>
          <p:nvPr>
            <p:ph sz="quarter" idx="10" hasCustomPrompt="1"/>
          </p:nvPr>
        </p:nvSpPr>
        <p:spPr>
          <a:xfrm>
            <a:off x="719403" y="1124744"/>
            <a:ext cx="10753195" cy="5280587"/>
          </a:xfrm>
        </p:spPr>
        <p:txBody>
          <a:bodyPr>
            <a:normAutofit/>
          </a:bodyPr>
          <a:lstStyle>
            <a:lvl1pPr marL="0" indent="0">
              <a:buNone/>
              <a:defRPr sz="2400">
                <a:latin typeface="微软雅黑" panose="020B0503020204020204" charset="-122"/>
                <a:ea typeface="微软雅黑" panose="020B0503020204020204" charset="-122"/>
              </a:defRPr>
            </a:lvl1pPr>
          </a:lstStyle>
          <a:p>
            <a:pPr lvl="0"/>
            <a:r>
              <a:rPr lang="zh-CN" altLang="en-US" dirty="0" smtClean="0"/>
              <a:t>在此输入文字内容</a:t>
            </a:r>
            <a:endParaRPr lang="zh-CN" altLang="en-US" dirty="0"/>
          </a:p>
        </p:txBody>
      </p:sp>
    </p:spTree>
  </p:cSld>
  <p:clrMapOvr>
    <a:masterClrMapping/>
  </p:clrMapOvr>
  <p:transition spd="slow" advTm="0">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9" Type="http://schemas.openxmlformats.org/officeDocument/2006/relationships/theme" Target="../theme/theme1.xml"/><Relationship Id="rId18" Type="http://schemas.openxmlformats.org/officeDocument/2006/relationships/tags" Target="../tags/tag62.xml"/><Relationship Id="rId17" Type="http://schemas.openxmlformats.org/officeDocument/2006/relationships/tags" Target="../tags/tag61.xml"/><Relationship Id="rId16" Type="http://schemas.openxmlformats.org/officeDocument/2006/relationships/tags" Target="../tags/tag60.xml"/><Relationship Id="rId15" Type="http://schemas.openxmlformats.org/officeDocument/2006/relationships/tags" Target="../tags/tag59.xml"/><Relationship Id="rId14" Type="http://schemas.openxmlformats.org/officeDocument/2006/relationships/tags" Target="../tags/tag58.xml"/><Relationship Id="rId13" Type="http://schemas.openxmlformats.org/officeDocument/2006/relationships/tags" Target="../tags/tag57.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4"/>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5"/>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6"/>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7"/>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8"/>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2"/>
          <p:cNvSpPr txBox="1">
            <a:spLocks noChangeArrowheads="1"/>
          </p:cNvSpPr>
          <p:nvPr/>
        </p:nvSpPr>
        <p:spPr bwMode="auto">
          <a:xfrm>
            <a:off x="3215680" y="4429840"/>
            <a:ext cx="6142891" cy="815340"/>
          </a:xfrm>
          <a:prstGeom prst="rect">
            <a:avLst/>
          </a:prstGeom>
          <a:noFill/>
          <a:ln>
            <a:noFill/>
          </a:ln>
        </p:spPr>
        <p:txBody>
          <a:bodyPr wrap="square" lIns="121370" tIns="60685" rIns="121370" bIns="60685">
            <a:spAutoFit/>
          </a:bodyPr>
          <a:lstStyle>
            <a:lvl1pPr>
              <a:defRPr sz="1900">
                <a:solidFill>
                  <a:schemeClr val="tx1"/>
                </a:solidFill>
                <a:latin typeface="Arial" panose="020B0604020202020204" pitchFamily="34" charset="0"/>
                <a:ea typeface="微软雅黑" panose="020B0503020204020204" charset="-122"/>
              </a:defRPr>
            </a:lvl1pPr>
            <a:lvl2pPr marL="742950" indent="-285750">
              <a:defRPr sz="1900">
                <a:solidFill>
                  <a:schemeClr val="tx1"/>
                </a:solidFill>
                <a:latin typeface="Arial" panose="020B0604020202020204" pitchFamily="34" charset="0"/>
                <a:ea typeface="微软雅黑" panose="020B0503020204020204" charset="-122"/>
              </a:defRPr>
            </a:lvl2pPr>
            <a:lvl3pPr marL="1143000" indent="-228600">
              <a:defRPr sz="1900">
                <a:solidFill>
                  <a:schemeClr val="tx1"/>
                </a:solidFill>
                <a:latin typeface="Arial" panose="020B0604020202020204" pitchFamily="34" charset="0"/>
                <a:ea typeface="微软雅黑" panose="020B0503020204020204" charset="-122"/>
              </a:defRPr>
            </a:lvl3pPr>
            <a:lvl4pPr marL="1600200" indent="-228600">
              <a:defRPr sz="1900">
                <a:solidFill>
                  <a:schemeClr val="tx1"/>
                </a:solidFill>
                <a:latin typeface="Arial" panose="020B0604020202020204" pitchFamily="34" charset="0"/>
                <a:ea typeface="微软雅黑" panose="020B0503020204020204" charset="-122"/>
              </a:defRPr>
            </a:lvl4pPr>
            <a:lvl5pPr marL="2057400" indent="-228600">
              <a:defRPr sz="1900">
                <a:solidFill>
                  <a:schemeClr val="tx1"/>
                </a:solidFill>
                <a:latin typeface="Arial" panose="020B0604020202020204" pitchFamily="34" charset="0"/>
                <a:ea typeface="微软雅黑" panose="020B0503020204020204" charset="-122"/>
              </a:defRPr>
            </a:lvl5pPr>
            <a:lvl6pPr marL="25146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charset="-122"/>
              </a:defRPr>
            </a:lvl6pPr>
            <a:lvl7pPr marL="29718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charset="-122"/>
              </a:defRPr>
            </a:lvl7pPr>
            <a:lvl8pPr marL="34290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charset="-122"/>
              </a:defRPr>
            </a:lvl8pPr>
            <a:lvl9pPr marL="38862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charset="-122"/>
              </a:defRPr>
            </a:lvl9pPr>
          </a:lstStyle>
          <a:p>
            <a:pPr algn="ctr" defTabSz="682625"/>
            <a:r>
              <a:rPr lang="zh-CN" altLang="en-US" sz="4515" b="1" spc="282" dirty="0" smtClean="0">
                <a:solidFill>
                  <a:schemeClr val="accent1"/>
                </a:solidFill>
                <a:latin typeface="+mn-lt"/>
                <a:ea typeface="+mn-ea"/>
                <a:cs typeface="+mn-ea"/>
                <a:sym typeface="+mn-lt"/>
              </a:rPr>
              <a:t>了解自动化测试</a:t>
            </a:r>
            <a:endParaRPr lang="zh-CN" altLang="en-US" sz="4515" b="1" spc="282" dirty="0">
              <a:solidFill>
                <a:schemeClr val="accent1"/>
              </a:solidFill>
              <a:latin typeface="+mn-lt"/>
              <a:ea typeface="+mn-ea"/>
              <a:cs typeface="+mn-ea"/>
              <a:sym typeface="+mn-lt"/>
            </a:endParaRPr>
          </a:p>
        </p:txBody>
      </p:sp>
      <p:grpSp>
        <p:nvGrpSpPr>
          <p:cNvPr id="17" name="组合 16"/>
          <p:cNvGrpSpPr/>
          <p:nvPr/>
        </p:nvGrpSpPr>
        <p:grpSpPr>
          <a:xfrm>
            <a:off x="0" y="6680355"/>
            <a:ext cx="12192000" cy="181456"/>
            <a:chOff x="0" y="532828"/>
            <a:chExt cx="759125" cy="568897"/>
          </a:xfrm>
          <a:solidFill>
            <a:schemeClr val="accent1"/>
          </a:solidFill>
        </p:grpSpPr>
        <p:sp>
          <p:nvSpPr>
            <p:cNvPr id="18" name="矩形 17"/>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cs typeface="+mn-ea"/>
                <a:sym typeface="+mn-lt"/>
              </a:endParaRPr>
            </a:p>
          </p:txBody>
        </p:sp>
        <p:sp>
          <p:nvSpPr>
            <p:cNvPr id="19" name="矩形 18"/>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cs typeface="+mn-ea"/>
                <a:sym typeface="+mn-lt"/>
              </a:endParaRPr>
            </a:p>
          </p:txBody>
        </p:sp>
        <p:sp>
          <p:nvSpPr>
            <p:cNvPr id="20" name="矩形 19"/>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cs typeface="+mn-ea"/>
                <a:sym typeface="+mn-lt"/>
              </a:endParaRPr>
            </a:p>
          </p:txBody>
        </p:sp>
        <p:sp>
          <p:nvSpPr>
            <p:cNvPr id="21" name="矩形 20"/>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cs typeface="+mn-ea"/>
                <a:sym typeface="+mn-lt"/>
              </a:endParaRPr>
            </a:p>
          </p:txBody>
        </p:sp>
      </p:grpSp>
      <p:pic>
        <p:nvPicPr>
          <p:cNvPr id="22" name="图片 21"/>
          <p:cNvPicPr>
            <a:picLocks noChangeAspect="1"/>
          </p:cNvPicPr>
          <p:nvPr/>
        </p:nvPicPr>
        <p:blipFill rotWithShape="1">
          <a:blip r:embed="rId1">
            <a:extLst>
              <a:ext uri="{28A0092B-C50C-407E-A947-70E740481C1C}">
                <a14:useLocalDpi xmlns:a14="http://schemas.microsoft.com/office/drawing/2010/main" val="0"/>
              </a:ext>
            </a:extLst>
          </a:blip>
          <a:srcRect t="59347"/>
          <a:stretch>
            <a:fillRect/>
          </a:stretch>
        </p:blipFill>
        <p:spPr>
          <a:xfrm>
            <a:off x="0" y="160409"/>
            <a:ext cx="12192000" cy="3505345"/>
          </a:xfrm>
          <a:prstGeom prst="rect">
            <a:avLst/>
          </a:prstGeom>
        </p:spPr>
      </p:pic>
      <p:grpSp>
        <p:nvGrpSpPr>
          <p:cNvPr id="23" name="组合 22"/>
          <p:cNvGrpSpPr/>
          <p:nvPr/>
        </p:nvGrpSpPr>
        <p:grpSpPr>
          <a:xfrm>
            <a:off x="0" y="-21047"/>
            <a:ext cx="12192000" cy="181456"/>
            <a:chOff x="0" y="532828"/>
            <a:chExt cx="759125" cy="568897"/>
          </a:xfrm>
          <a:solidFill>
            <a:schemeClr val="accent1"/>
          </a:solidFill>
        </p:grpSpPr>
        <p:sp>
          <p:nvSpPr>
            <p:cNvPr id="24" name="矩形 23"/>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cs typeface="+mn-ea"/>
                <a:sym typeface="+mn-lt"/>
              </a:endParaRPr>
            </a:p>
          </p:txBody>
        </p:sp>
        <p:sp>
          <p:nvSpPr>
            <p:cNvPr id="25" name="矩形 24"/>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cs typeface="+mn-ea"/>
                <a:sym typeface="+mn-lt"/>
              </a:endParaRPr>
            </a:p>
          </p:txBody>
        </p:sp>
        <p:sp>
          <p:nvSpPr>
            <p:cNvPr id="26" name="矩形 25"/>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cs typeface="+mn-ea"/>
                <a:sym typeface="+mn-lt"/>
              </a:endParaRPr>
            </a:p>
          </p:txBody>
        </p:sp>
        <p:sp>
          <p:nvSpPr>
            <p:cNvPr id="27" name="矩形 26"/>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组合 21"/>
          <p:cNvGrpSpPr/>
          <p:nvPr/>
        </p:nvGrpSpPr>
        <p:grpSpPr>
          <a:xfrm>
            <a:off x="2332990" y="1567815"/>
            <a:ext cx="534670" cy="575310"/>
            <a:chOff x="5651" y="3548"/>
            <a:chExt cx="842" cy="906"/>
          </a:xfrm>
        </p:grpSpPr>
        <p:sp>
          <p:nvSpPr>
            <p:cNvPr id="6" name="矩形 5"/>
            <p:cNvSpPr/>
            <p:nvPr/>
          </p:nvSpPr>
          <p:spPr>
            <a:xfrm>
              <a:off x="5651" y="3548"/>
              <a:ext cx="842" cy="9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bg1"/>
                </a:solidFill>
                <a:cs typeface="+mn-ea"/>
                <a:sym typeface="+mn-lt"/>
              </a:endParaRPr>
            </a:p>
          </p:txBody>
        </p:sp>
        <p:sp>
          <p:nvSpPr>
            <p:cNvPr id="7" name="TextBox 6"/>
            <p:cNvSpPr txBox="1"/>
            <p:nvPr/>
          </p:nvSpPr>
          <p:spPr>
            <a:xfrm>
              <a:off x="5651" y="3614"/>
              <a:ext cx="822" cy="725"/>
            </a:xfrm>
            <a:prstGeom prst="rect">
              <a:avLst/>
            </a:prstGeom>
            <a:noFill/>
          </p:spPr>
          <p:txBody>
            <a:bodyPr wrap="none" rtlCol="0">
              <a:spAutoFit/>
            </a:bodyPr>
            <a:lstStyle/>
            <a:p>
              <a:r>
                <a:rPr lang="en-US" altLang="zh-CN" sz="2400">
                  <a:solidFill>
                    <a:schemeClr val="bg1"/>
                  </a:solidFill>
                  <a:cs typeface="+mn-ea"/>
                  <a:sym typeface="+mn-lt"/>
                </a:rPr>
                <a:t>01</a:t>
              </a:r>
              <a:endParaRPr lang="zh-CN" altLang="en-US" sz="2400" dirty="0">
                <a:solidFill>
                  <a:schemeClr val="bg1"/>
                </a:solidFill>
                <a:cs typeface="+mn-ea"/>
                <a:sym typeface="+mn-lt"/>
              </a:endParaRPr>
            </a:p>
          </p:txBody>
        </p:sp>
      </p:grpSp>
      <p:grpSp>
        <p:nvGrpSpPr>
          <p:cNvPr id="8" name="组合 7"/>
          <p:cNvGrpSpPr/>
          <p:nvPr/>
        </p:nvGrpSpPr>
        <p:grpSpPr>
          <a:xfrm>
            <a:off x="4176717" y="1551829"/>
            <a:ext cx="4483153" cy="576064"/>
            <a:chOff x="3369875" y="1633364"/>
            <a:chExt cx="3362365" cy="432048"/>
          </a:xfrm>
          <a:solidFill>
            <a:schemeClr val="accent1"/>
          </a:solidFill>
        </p:grpSpPr>
        <p:sp>
          <p:nvSpPr>
            <p:cNvPr id="9" name="矩形 8"/>
            <p:cNvSpPr/>
            <p:nvPr/>
          </p:nvSpPr>
          <p:spPr>
            <a:xfrm>
              <a:off x="3369875" y="1633364"/>
              <a:ext cx="3362365" cy="4320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bg1"/>
                </a:solidFill>
                <a:cs typeface="+mn-ea"/>
                <a:sym typeface="+mn-lt"/>
              </a:endParaRPr>
            </a:p>
          </p:txBody>
        </p:sp>
        <p:sp>
          <p:nvSpPr>
            <p:cNvPr id="10" name="TextBox 9"/>
            <p:cNvSpPr txBox="1"/>
            <p:nvPr/>
          </p:nvSpPr>
          <p:spPr>
            <a:xfrm>
              <a:off x="3497320" y="1680111"/>
              <a:ext cx="1564005" cy="315278"/>
            </a:xfrm>
            <a:prstGeom prst="rect">
              <a:avLst/>
            </a:prstGeom>
            <a:grpFill/>
          </p:spPr>
          <p:txBody>
            <a:bodyPr wrap="none" rtlCol="0">
              <a:spAutoFit/>
            </a:bodyPr>
            <a:lstStyle/>
            <a:p>
              <a:r>
                <a:rPr lang="zh-CN" altLang="en-US" sz="2135" dirty="0" smtClean="0">
                  <a:solidFill>
                    <a:schemeClr val="bg1"/>
                  </a:solidFill>
                  <a:cs typeface="+mn-ea"/>
                  <a:sym typeface="+mn-lt"/>
                </a:rPr>
                <a:t>自动化测试概述</a:t>
              </a:r>
              <a:endParaRPr lang="zh-CN" altLang="en-US" sz="2135" dirty="0">
                <a:solidFill>
                  <a:schemeClr val="bg1"/>
                </a:solidFill>
                <a:cs typeface="+mn-ea"/>
                <a:sym typeface="+mn-lt"/>
              </a:endParaRPr>
            </a:p>
          </p:txBody>
        </p:sp>
      </p:grpSp>
      <p:grpSp>
        <p:nvGrpSpPr>
          <p:cNvPr id="23" name="组合 22"/>
          <p:cNvGrpSpPr/>
          <p:nvPr/>
        </p:nvGrpSpPr>
        <p:grpSpPr>
          <a:xfrm>
            <a:off x="2332990" y="2877820"/>
            <a:ext cx="534670" cy="575310"/>
            <a:chOff x="5651" y="6610"/>
            <a:chExt cx="842" cy="906"/>
          </a:xfrm>
        </p:grpSpPr>
        <p:sp>
          <p:nvSpPr>
            <p:cNvPr id="11" name="矩形 10"/>
            <p:cNvSpPr/>
            <p:nvPr/>
          </p:nvSpPr>
          <p:spPr>
            <a:xfrm>
              <a:off x="5651" y="6610"/>
              <a:ext cx="842" cy="9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bg1"/>
                </a:solidFill>
                <a:cs typeface="+mn-ea"/>
                <a:sym typeface="+mn-lt"/>
              </a:endParaRPr>
            </a:p>
          </p:txBody>
        </p:sp>
        <p:sp>
          <p:nvSpPr>
            <p:cNvPr id="12" name="TextBox 11"/>
            <p:cNvSpPr txBox="1"/>
            <p:nvPr/>
          </p:nvSpPr>
          <p:spPr>
            <a:xfrm>
              <a:off x="5651" y="6675"/>
              <a:ext cx="822" cy="725"/>
            </a:xfrm>
            <a:prstGeom prst="rect">
              <a:avLst/>
            </a:prstGeom>
            <a:noFill/>
          </p:spPr>
          <p:txBody>
            <a:bodyPr wrap="none" rtlCol="0">
              <a:spAutoFit/>
            </a:bodyPr>
            <a:lstStyle/>
            <a:p>
              <a:r>
                <a:rPr lang="en-US" altLang="zh-CN" sz="2400" dirty="0">
                  <a:solidFill>
                    <a:schemeClr val="bg1"/>
                  </a:solidFill>
                  <a:cs typeface="+mn-ea"/>
                  <a:sym typeface="+mn-lt"/>
                </a:rPr>
                <a:t>02</a:t>
              </a:r>
              <a:endParaRPr lang="zh-CN" altLang="en-US" sz="2400" dirty="0">
                <a:solidFill>
                  <a:schemeClr val="bg1"/>
                </a:solidFill>
                <a:cs typeface="+mn-ea"/>
                <a:sym typeface="+mn-lt"/>
              </a:endParaRPr>
            </a:p>
          </p:txBody>
        </p:sp>
      </p:grpSp>
      <p:grpSp>
        <p:nvGrpSpPr>
          <p:cNvPr id="13" name="组合 12"/>
          <p:cNvGrpSpPr/>
          <p:nvPr/>
        </p:nvGrpSpPr>
        <p:grpSpPr>
          <a:xfrm>
            <a:off x="4176717" y="2861571"/>
            <a:ext cx="4483153" cy="576064"/>
            <a:chOff x="3369875" y="2263434"/>
            <a:chExt cx="3362365" cy="432048"/>
          </a:xfrm>
          <a:solidFill>
            <a:schemeClr val="accent1"/>
          </a:solidFill>
        </p:grpSpPr>
        <p:sp>
          <p:nvSpPr>
            <p:cNvPr id="14" name="矩形 13"/>
            <p:cNvSpPr/>
            <p:nvPr/>
          </p:nvSpPr>
          <p:spPr>
            <a:xfrm>
              <a:off x="3369875" y="2263434"/>
              <a:ext cx="3362365" cy="4320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bg1"/>
                </a:solidFill>
                <a:cs typeface="+mn-ea"/>
                <a:sym typeface="+mn-lt"/>
              </a:endParaRPr>
            </a:p>
          </p:txBody>
        </p:sp>
        <p:sp>
          <p:nvSpPr>
            <p:cNvPr id="15" name="TextBox 14"/>
            <p:cNvSpPr txBox="1"/>
            <p:nvPr/>
          </p:nvSpPr>
          <p:spPr>
            <a:xfrm>
              <a:off x="3497320" y="2310181"/>
              <a:ext cx="2175510" cy="315278"/>
            </a:xfrm>
            <a:prstGeom prst="rect">
              <a:avLst/>
            </a:prstGeom>
            <a:grpFill/>
          </p:spPr>
          <p:txBody>
            <a:bodyPr wrap="none" rtlCol="0">
              <a:spAutoFit/>
            </a:bodyPr>
            <a:lstStyle/>
            <a:p>
              <a:r>
                <a:rPr lang="zh-CN" altLang="en-US" sz="2135" dirty="0" smtClean="0">
                  <a:solidFill>
                    <a:schemeClr val="bg1"/>
                  </a:solidFill>
                  <a:cs typeface="+mn-ea"/>
                  <a:sym typeface="+mn-lt"/>
                </a:rPr>
                <a:t>自动化测试的前提条件</a:t>
              </a:r>
              <a:endParaRPr lang="zh-CN" altLang="en-US" sz="2135" dirty="0">
                <a:solidFill>
                  <a:schemeClr val="bg1"/>
                </a:solidFill>
                <a:cs typeface="+mn-ea"/>
                <a:sym typeface="+mn-lt"/>
              </a:endParaRPr>
            </a:p>
          </p:txBody>
        </p:sp>
      </p:grpSp>
      <p:sp>
        <p:nvSpPr>
          <p:cNvPr id="31" name="五边形 30"/>
          <p:cNvSpPr/>
          <p:nvPr/>
        </p:nvSpPr>
        <p:spPr>
          <a:xfrm>
            <a:off x="0" y="257605"/>
            <a:ext cx="498191" cy="576064"/>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accent1"/>
              </a:solidFill>
              <a:cs typeface="+mn-ea"/>
              <a:sym typeface="+mn-lt"/>
            </a:endParaRPr>
          </a:p>
        </p:txBody>
      </p:sp>
      <p:sp>
        <p:nvSpPr>
          <p:cNvPr id="32" name="TextBox 31"/>
          <p:cNvSpPr txBox="1"/>
          <p:nvPr/>
        </p:nvSpPr>
        <p:spPr>
          <a:xfrm>
            <a:off x="557319" y="278897"/>
            <a:ext cx="861060" cy="501650"/>
          </a:xfrm>
          <a:prstGeom prst="rect">
            <a:avLst/>
          </a:prstGeom>
          <a:noFill/>
        </p:spPr>
        <p:txBody>
          <a:bodyPr wrap="none" rtlCol="0">
            <a:spAutoFit/>
          </a:bodyPr>
          <a:lstStyle/>
          <a:p>
            <a:r>
              <a:rPr lang="zh-CN" altLang="en-US" sz="2665" b="1">
                <a:solidFill>
                  <a:srgbClr val="483018"/>
                </a:solidFill>
                <a:cs typeface="+mn-ea"/>
                <a:sym typeface="+mn-lt"/>
              </a:rPr>
              <a:t>目录</a:t>
            </a:r>
            <a:endParaRPr lang="zh-CN" altLang="en-US" sz="2665" b="1" dirty="0">
              <a:solidFill>
                <a:srgbClr val="483018"/>
              </a:solidFill>
              <a:cs typeface="+mn-ea"/>
              <a:sym typeface="+mn-lt"/>
            </a:endParaRPr>
          </a:p>
        </p:txBody>
      </p:sp>
      <p:grpSp>
        <p:nvGrpSpPr>
          <p:cNvPr id="24" name="组合 23"/>
          <p:cNvGrpSpPr/>
          <p:nvPr/>
        </p:nvGrpSpPr>
        <p:grpSpPr>
          <a:xfrm>
            <a:off x="2332990" y="4187825"/>
            <a:ext cx="534670" cy="575310"/>
            <a:chOff x="5651" y="8607"/>
            <a:chExt cx="842" cy="906"/>
          </a:xfrm>
        </p:grpSpPr>
        <p:sp>
          <p:nvSpPr>
            <p:cNvPr id="2" name="矩形 1"/>
            <p:cNvSpPr/>
            <p:nvPr/>
          </p:nvSpPr>
          <p:spPr>
            <a:xfrm>
              <a:off x="5651" y="8607"/>
              <a:ext cx="842" cy="9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schemeClr val="bg1"/>
                </a:solidFill>
                <a:cs typeface="+mn-ea"/>
                <a:sym typeface="+mn-lt"/>
              </a:endParaRPr>
            </a:p>
          </p:txBody>
        </p:sp>
        <p:sp>
          <p:nvSpPr>
            <p:cNvPr id="3" name="TextBox 11"/>
            <p:cNvSpPr txBox="1"/>
            <p:nvPr/>
          </p:nvSpPr>
          <p:spPr>
            <a:xfrm>
              <a:off x="5651" y="8672"/>
              <a:ext cx="822" cy="725"/>
            </a:xfrm>
            <a:prstGeom prst="rect">
              <a:avLst/>
            </a:prstGeom>
            <a:noFill/>
          </p:spPr>
          <p:txBody>
            <a:bodyPr wrap="none" rtlCol="0">
              <a:spAutoFit/>
            </a:bodyPr>
            <a:p>
              <a:r>
                <a:rPr lang="en-US" altLang="zh-CN" sz="2400" dirty="0">
                  <a:solidFill>
                    <a:schemeClr val="bg1"/>
                  </a:solidFill>
                  <a:cs typeface="+mn-ea"/>
                  <a:sym typeface="+mn-lt"/>
                </a:rPr>
                <a:t>03</a:t>
              </a:r>
              <a:endParaRPr lang="zh-CN" altLang="en-US" sz="2400" dirty="0">
                <a:solidFill>
                  <a:schemeClr val="bg1"/>
                </a:solidFill>
                <a:cs typeface="+mn-ea"/>
                <a:sym typeface="+mn-lt"/>
              </a:endParaRPr>
            </a:p>
          </p:txBody>
        </p:sp>
      </p:grpSp>
      <p:grpSp>
        <p:nvGrpSpPr>
          <p:cNvPr id="4" name="组合 3"/>
          <p:cNvGrpSpPr/>
          <p:nvPr/>
        </p:nvGrpSpPr>
        <p:grpSpPr>
          <a:xfrm>
            <a:off x="4176717" y="4171313"/>
            <a:ext cx="4483153" cy="576064"/>
            <a:chOff x="3369875" y="2263434"/>
            <a:chExt cx="3362365" cy="432048"/>
          </a:xfrm>
          <a:solidFill>
            <a:schemeClr val="accent1"/>
          </a:solidFill>
        </p:grpSpPr>
        <p:sp>
          <p:nvSpPr>
            <p:cNvPr id="5" name="矩形 4"/>
            <p:cNvSpPr/>
            <p:nvPr/>
          </p:nvSpPr>
          <p:spPr>
            <a:xfrm>
              <a:off x="3369875" y="2263434"/>
              <a:ext cx="3362365" cy="4320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schemeClr val="bg1"/>
                </a:solidFill>
                <a:cs typeface="+mn-ea"/>
                <a:sym typeface="+mn-lt"/>
              </a:endParaRPr>
            </a:p>
          </p:txBody>
        </p:sp>
        <p:sp>
          <p:nvSpPr>
            <p:cNvPr id="16" name="TextBox 14"/>
            <p:cNvSpPr txBox="1"/>
            <p:nvPr/>
          </p:nvSpPr>
          <p:spPr>
            <a:xfrm>
              <a:off x="3497320" y="2310181"/>
              <a:ext cx="1971675" cy="315278"/>
            </a:xfrm>
            <a:prstGeom prst="rect">
              <a:avLst/>
            </a:prstGeom>
            <a:grpFill/>
          </p:spPr>
          <p:txBody>
            <a:bodyPr wrap="none" rtlCol="0">
              <a:spAutoFit/>
            </a:bodyPr>
            <a:p>
              <a:r>
                <a:rPr lang="zh-CN" altLang="en-US" sz="2135" dirty="0" smtClean="0">
                  <a:solidFill>
                    <a:schemeClr val="bg1"/>
                  </a:solidFill>
                  <a:cs typeface="+mn-ea"/>
                  <a:sym typeface="+mn-lt"/>
                </a:rPr>
                <a:t>自动化测试的优缺点</a:t>
              </a:r>
              <a:endParaRPr lang="zh-CN" altLang="en-US" sz="2135" dirty="0">
                <a:solidFill>
                  <a:schemeClr val="bg1"/>
                </a:solidFill>
                <a:cs typeface="+mn-ea"/>
                <a:sym typeface="+mn-lt"/>
              </a:endParaRPr>
            </a:p>
          </p:txBody>
        </p:sp>
      </p:grpSp>
      <p:grpSp>
        <p:nvGrpSpPr>
          <p:cNvPr id="25" name="组合 24"/>
          <p:cNvGrpSpPr/>
          <p:nvPr/>
        </p:nvGrpSpPr>
        <p:grpSpPr>
          <a:xfrm>
            <a:off x="2332990" y="5497830"/>
            <a:ext cx="534670" cy="575310"/>
            <a:chOff x="5651" y="9736"/>
            <a:chExt cx="842" cy="906"/>
          </a:xfrm>
        </p:grpSpPr>
        <p:sp>
          <p:nvSpPr>
            <p:cNvPr id="17" name="矩形 16"/>
            <p:cNvSpPr/>
            <p:nvPr/>
          </p:nvSpPr>
          <p:spPr>
            <a:xfrm>
              <a:off x="5651" y="9736"/>
              <a:ext cx="842" cy="9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bg1"/>
                </a:solidFill>
                <a:cs typeface="+mn-ea"/>
                <a:sym typeface="+mn-lt"/>
              </a:endParaRPr>
            </a:p>
          </p:txBody>
        </p:sp>
        <p:sp>
          <p:nvSpPr>
            <p:cNvPr id="18" name="TextBox 11"/>
            <p:cNvSpPr txBox="1"/>
            <p:nvPr/>
          </p:nvSpPr>
          <p:spPr>
            <a:xfrm>
              <a:off x="5651" y="9801"/>
              <a:ext cx="822" cy="725"/>
            </a:xfrm>
            <a:prstGeom prst="rect">
              <a:avLst/>
            </a:prstGeom>
            <a:noFill/>
          </p:spPr>
          <p:txBody>
            <a:bodyPr wrap="none" rtlCol="0">
              <a:spAutoFit/>
            </a:bodyPr>
            <a:lstStyle/>
            <a:p>
              <a:r>
                <a:rPr lang="en-US" altLang="zh-CN" sz="2400" dirty="0">
                  <a:solidFill>
                    <a:schemeClr val="bg1"/>
                  </a:solidFill>
                  <a:cs typeface="+mn-ea"/>
                  <a:sym typeface="+mn-lt"/>
                </a:rPr>
                <a:t>04</a:t>
              </a:r>
              <a:endParaRPr lang="zh-CN" altLang="en-US" sz="2400" dirty="0">
                <a:solidFill>
                  <a:schemeClr val="bg1"/>
                </a:solidFill>
                <a:cs typeface="+mn-ea"/>
                <a:sym typeface="+mn-lt"/>
              </a:endParaRPr>
            </a:p>
          </p:txBody>
        </p:sp>
      </p:grpSp>
      <p:grpSp>
        <p:nvGrpSpPr>
          <p:cNvPr id="19" name="组合 18"/>
          <p:cNvGrpSpPr/>
          <p:nvPr/>
        </p:nvGrpSpPr>
        <p:grpSpPr>
          <a:xfrm>
            <a:off x="4176717" y="5481056"/>
            <a:ext cx="4483153" cy="576064"/>
            <a:chOff x="3369875" y="2263434"/>
            <a:chExt cx="3362365" cy="432048"/>
          </a:xfrm>
          <a:solidFill>
            <a:schemeClr val="accent1"/>
          </a:solidFill>
        </p:grpSpPr>
        <p:sp>
          <p:nvSpPr>
            <p:cNvPr id="20" name="矩形 19"/>
            <p:cNvSpPr/>
            <p:nvPr/>
          </p:nvSpPr>
          <p:spPr>
            <a:xfrm>
              <a:off x="3369875" y="2263434"/>
              <a:ext cx="3362365" cy="4320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bg1"/>
                </a:solidFill>
                <a:cs typeface="+mn-ea"/>
                <a:sym typeface="+mn-lt"/>
              </a:endParaRPr>
            </a:p>
          </p:txBody>
        </p:sp>
        <p:sp>
          <p:nvSpPr>
            <p:cNvPr id="21" name="TextBox 14"/>
            <p:cNvSpPr txBox="1"/>
            <p:nvPr/>
          </p:nvSpPr>
          <p:spPr>
            <a:xfrm>
              <a:off x="3497320" y="2310181"/>
              <a:ext cx="2787015" cy="315278"/>
            </a:xfrm>
            <a:prstGeom prst="rect">
              <a:avLst/>
            </a:prstGeom>
            <a:grpFill/>
          </p:spPr>
          <p:txBody>
            <a:bodyPr wrap="none" rtlCol="0">
              <a:spAutoFit/>
            </a:bodyPr>
            <a:lstStyle/>
            <a:p>
              <a:pPr algn="l"/>
              <a:r>
                <a:rPr lang="zh-CN" altLang="en-US" sz="2135" dirty="0" smtClean="0">
                  <a:solidFill>
                    <a:schemeClr val="bg1"/>
                  </a:solidFill>
                  <a:cs typeface="+mn-ea"/>
                  <a:sym typeface="+mn-lt"/>
                </a:rPr>
                <a:t>自动化测试和手工测试的区别</a:t>
              </a:r>
              <a:endParaRPr lang="zh-CN" altLang="en-US" sz="2135" dirty="0" smtClean="0">
                <a:solidFill>
                  <a:schemeClr val="bg1"/>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五边形 3"/>
          <p:cNvSpPr/>
          <p:nvPr/>
        </p:nvSpPr>
        <p:spPr>
          <a:xfrm>
            <a:off x="0" y="2468133"/>
            <a:ext cx="4271797" cy="19217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6" name="TextBox 5"/>
          <p:cNvSpPr txBox="1"/>
          <p:nvPr/>
        </p:nvSpPr>
        <p:spPr>
          <a:xfrm>
            <a:off x="6930959" y="3525011"/>
            <a:ext cx="4061585" cy="501650"/>
          </a:xfrm>
          <a:prstGeom prst="rect">
            <a:avLst/>
          </a:prstGeom>
          <a:noFill/>
        </p:spPr>
        <p:txBody>
          <a:bodyPr wrap="square">
            <a:spAutoFit/>
          </a:bodyPr>
          <a:lstStyle/>
          <a:p>
            <a:pPr fontAlgn="auto">
              <a:spcBef>
                <a:spcPts val="0"/>
              </a:spcBef>
              <a:spcAft>
                <a:spcPts val="0"/>
              </a:spcAft>
              <a:defRPr/>
            </a:pPr>
            <a:r>
              <a:rPr lang="zh-CN" altLang="en-US" sz="2665" dirty="0" smtClean="0">
                <a:solidFill>
                  <a:schemeClr val="tx1">
                    <a:lumMod val="95000"/>
                    <a:lumOff val="5000"/>
                  </a:schemeClr>
                </a:solidFill>
                <a:cs typeface="+mn-ea"/>
                <a:sym typeface="+mn-lt"/>
              </a:rPr>
              <a:t>自动化测试概述</a:t>
            </a:r>
            <a:endParaRPr lang="zh-CN" altLang="en-US" sz="2665" dirty="0">
              <a:solidFill>
                <a:schemeClr val="tx1">
                  <a:lumMod val="95000"/>
                  <a:lumOff val="5000"/>
                </a:schemeClr>
              </a:solidFill>
              <a:cs typeface="+mn-ea"/>
              <a:sym typeface="+mn-lt"/>
            </a:endParaRPr>
          </a:p>
        </p:txBody>
      </p:sp>
      <p:sp>
        <p:nvSpPr>
          <p:cNvPr id="7" name="TextBox 6"/>
          <p:cNvSpPr txBox="1">
            <a:spLocks noChangeArrowheads="1"/>
          </p:cNvSpPr>
          <p:nvPr/>
        </p:nvSpPr>
        <p:spPr bwMode="auto">
          <a:xfrm>
            <a:off x="4556124" y="2419351"/>
            <a:ext cx="1991360" cy="2061210"/>
          </a:xfrm>
          <a:prstGeom prst="rect">
            <a:avLst/>
          </a:prstGeom>
          <a:noFill/>
          <a:ln w="9525">
            <a:noFill/>
            <a:miter lim="800000"/>
          </a:ln>
        </p:spPr>
        <p:txBody>
          <a:bodyPr wrap="none">
            <a:spAutoFit/>
          </a:bodyPr>
          <a:lstStyle/>
          <a:p>
            <a:r>
              <a:rPr lang="en-US" altLang="zh-CN" sz="12800" b="1" dirty="0">
                <a:solidFill>
                  <a:schemeClr val="tx1">
                    <a:lumMod val="95000"/>
                    <a:lumOff val="5000"/>
                  </a:schemeClr>
                </a:solidFill>
                <a:cs typeface="+mn-ea"/>
                <a:sym typeface="+mn-lt"/>
              </a:rPr>
              <a:t>01</a:t>
            </a:r>
            <a:endParaRPr lang="zh-CN" altLang="en-US" sz="12800" b="1" dirty="0">
              <a:solidFill>
                <a:schemeClr val="tx1">
                  <a:lumMod val="95000"/>
                  <a:lumOff val="5000"/>
                </a:schemeClr>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257605"/>
            <a:ext cx="498191" cy="576064"/>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6" name="TextBox 5"/>
          <p:cNvSpPr txBox="1"/>
          <p:nvPr/>
        </p:nvSpPr>
        <p:spPr>
          <a:xfrm>
            <a:off x="706259" y="278897"/>
            <a:ext cx="2556510" cy="501650"/>
          </a:xfrm>
          <a:prstGeom prst="rect">
            <a:avLst/>
          </a:prstGeom>
          <a:noFill/>
        </p:spPr>
        <p:txBody>
          <a:bodyPr wrap="none" rtlCol="0">
            <a:spAutoFit/>
          </a:bodyPr>
          <a:lstStyle/>
          <a:p>
            <a:r>
              <a:rPr lang="zh-CN" altLang="en-US" sz="2665" b="1" dirty="0" smtClean="0">
                <a:solidFill>
                  <a:schemeClr val="tx1">
                    <a:lumMod val="95000"/>
                    <a:lumOff val="5000"/>
                  </a:schemeClr>
                </a:solidFill>
                <a:cs typeface="+mn-ea"/>
                <a:sym typeface="+mn-lt"/>
              </a:rPr>
              <a:t>自动化测试概述</a:t>
            </a:r>
            <a:endParaRPr lang="zh-CN" altLang="en-US" sz="2665" b="1" dirty="0">
              <a:solidFill>
                <a:schemeClr val="tx1">
                  <a:lumMod val="95000"/>
                  <a:lumOff val="5000"/>
                </a:schemeClr>
              </a:solidFill>
              <a:cs typeface="+mn-ea"/>
              <a:sym typeface="+mn-lt"/>
            </a:endParaRPr>
          </a:p>
        </p:txBody>
      </p:sp>
      <p:sp>
        <p:nvSpPr>
          <p:cNvPr id="10" name="矩形 9"/>
          <p:cNvSpPr/>
          <p:nvPr/>
        </p:nvSpPr>
        <p:spPr>
          <a:xfrm flipH="1">
            <a:off x="1304925" y="1622425"/>
            <a:ext cx="10113645" cy="3613150"/>
          </a:xfrm>
          <a:prstGeom prst="rect">
            <a:avLst/>
          </a:prstGeom>
          <a:effectLst/>
        </p:spPr>
        <p:txBody>
          <a:bodyPr wrap="square" lIns="162524" tIns="81261" rIns="162524" bIns="81261">
            <a:spAutoFit/>
          </a:bodyPr>
          <a:lstStyle/>
          <a:p>
            <a:pPr fontAlgn="auto" latinLnBrk="1">
              <a:lnSpc>
                <a:spcPct val="150000"/>
              </a:lnSpc>
            </a:pPr>
            <a:r>
              <a:rPr lang="en-US" altLang="zh-CN" sz="1865" dirty="0"/>
              <a:t>	</a:t>
            </a:r>
            <a:r>
              <a:rPr lang="zh-CN" altLang="zh-CN" sz="1865" dirty="0"/>
              <a:t>自动化测试是把以人为驱动的测试行为转化为机器执行的一种过程，即模拟手工测试步骤通过执行程序语言编制的测试脚本自动地测试软件，包括所有测试阶段。它是跨平台兼容的，并且是进程无</a:t>
            </a:r>
            <a:endParaRPr lang="zh-CN" altLang="zh-CN" sz="1865" dirty="0"/>
          </a:p>
          <a:p>
            <a:pPr fontAlgn="auto" latinLnBrk="1">
              <a:lnSpc>
                <a:spcPct val="150000"/>
              </a:lnSpc>
            </a:pPr>
            <a:r>
              <a:rPr lang="zh-CN" altLang="zh-CN" sz="1865" dirty="0"/>
              <a:t>关的。</a:t>
            </a:r>
            <a:endParaRPr lang="zh-CN" altLang="zh-CN" sz="1865" dirty="0"/>
          </a:p>
          <a:p>
            <a:pPr fontAlgn="auto" latinLnBrk="1">
              <a:lnSpc>
                <a:spcPct val="150000"/>
              </a:lnSpc>
            </a:pPr>
            <a:r>
              <a:rPr lang="en-US" altLang="zh-CN" sz="1865" dirty="0"/>
              <a:t>	</a:t>
            </a:r>
            <a:r>
              <a:rPr lang="zh-CN" altLang="zh-CN" sz="1865" dirty="0"/>
              <a:t>实际上严格地说，自动化测试是分广义和狭义的。广义的就是测试自动化，它强调的是整个测试过程都由计算机系统完成，范围更广。狭义的就是通常所说的自动化测试，主要是指通过某个自动化工具自动执行某项测试任务，处理范围比较小。本任务针对什么是自动化测试进行介绍。</a:t>
            </a:r>
            <a:endParaRPr lang="zh-CN" altLang="zh-CN" sz="1865" dirty="0"/>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五边形 3"/>
          <p:cNvSpPr/>
          <p:nvPr/>
        </p:nvSpPr>
        <p:spPr>
          <a:xfrm>
            <a:off x="0" y="2468133"/>
            <a:ext cx="4271797" cy="19217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6" name="TextBox 5"/>
          <p:cNvSpPr txBox="1"/>
          <p:nvPr/>
        </p:nvSpPr>
        <p:spPr>
          <a:xfrm>
            <a:off x="6930959" y="3525011"/>
            <a:ext cx="4061585" cy="501650"/>
          </a:xfrm>
          <a:prstGeom prst="rect">
            <a:avLst/>
          </a:prstGeom>
          <a:noFill/>
        </p:spPr>
        <p:txBody>
          <a:bodyPr wrap="square">
            <a:spAutoFit/>
          </a:bodyPr>
          <a:lstStyle/>
          <a:p>
            <a:pPr fontAlgn="auto">
              <a:spcBef>
                <a:spcPts val="0"/>
              </a:spcBef>
              <a:spcAft>
                <a:spcPts val="0"/>
              </a:spcAft>
              <a:defRPr/>
            </a:pPr>
            <a:r>
              <a:rPr lang="zh-CN" altLang="en-US" sz="2665" dirty="0" smtClean="0">
                <a:solidFill>
                  <a:schemeClr val="tx1">
                    <a:lumMod val="95000"/>
                    <a:lumOff val="5000"/>
                  </a:schemeClr>
                </a:solidFill>
                <a:cs typeface="+mn-ea"/>
                <a:sym typeface="+mn-lt"/>
              </a:rPr>
              <a:t>自动化测试的前提条件</a:t>
            </a:r>
            <a:endParaRPr lang="zh-CN" altLang="en-US" sz="2665" dirty="0" smtClean="0">
              <a:solidFill>
                <a:schemeClr val="tx1">
                  <a:lumMod val="95000"/>
                  <a:lumOff val="5000"/>
                </a:schemeClr>
              </a:solidFill>
              <a:cs typeface="+mn-ea"/>
              <a:sym typeface="+mn-lt"/>
            </a:endParaRPr>
          </a:p>
        </p:txBody>
      </p:sp>
      <p:sp>
        <p:nvSpPr>
          <p:cNvPr id="7" name="TextBox 6"/>
          <p:cNvSpPr txBox="1">
            <a:spLocks noChangeArrowheads="1"/>
          </p:cNvSpPr>
          <p:nvPr/>
        </p:nvSpPr>
        <p:spPr bwMode="auto">
          <a:xfrm>
            <a:off x="4556124" y="2419351"/>
            <a:ext cx="1991360" cy="2061210"/>
          </a:xfrm>
          <a:prstGeom prst="rect">
            <a:avLst/>
          </a:prstGeom>
          <a:noFill/>
          <a:ln w="9525">
            <a:noFill/>
            <a:miter lim="800000"/>
          </a:ln>
        </p:spPr>
        <p:txBody>
          <a:bodyPr wrap="none">
            <a:spAutoFit/>
          </a:bodyPr>
          <a:lstStyle/>
          <a:p>
            <a:r>
              <a:rPr lang="en-US" altLang="zh-CN" sz="12800" b="1" dirty="0">
                <a:solidFill>
                  <a:schemeClr val="tx1">
                    <a:lumMod val="95000"/>
                    <a:lumOff val="5000"/>
                  </a:schemeClr>
                </a:solidFill>
                <a:cs typeface="+mn-ea"/>
                <a:sym typeface="+mn-lt"/>
              </a:rPr>
              <a:t>02</a:t>
            </a:r>
            <a:endParaRPr lang="zh-CN" altLang="en-US" sz="12800" b="1" dirty="0">
              <a:solidFill>
                <a:schemeClr val="tx1">
                  <a:lumMod val="95000"/>
                  <a:lumOff val="5000"/>
                </a:schemeClr>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257605"/>
            <a:ext cx="498191" cy="576064"/>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6" name="TextBox 5"/>
          <p:cNvSpPr txBox="1"/>
          <p:nvPr/>
        </p:nvSpPr>
        <p:spPr>
          <a:xfrm>
            <a:off x="706259" y="278897"/>
            <a:ext cx="3573780" cy="501650"/>
          </a:xfrm>
          <a:prstGeom prst="rect">
            <a:avLst/>
          </a:prstGeom>
          <a:noFill/>
        </p:spPr>
        <p:txBody>
          <a:bodyPr wrap="none" rtlCol="0">
            <a:spAutoFit/>
          </a:bodyPr>
          <a:lstStyle/>
          <a:p>
            <a:r>
              <a:rPr lang="zh-CN" altLang="en-US" sz="2665" b="1" dirty="0" smtClean="0">
                <a:solidFill>
                  <a:schemeClr val="tx1">
                    <a:lumMod val="95000"/>
                    <a:lumOff val="5000"/>
                  </a:schemeClr>
                </a:solidFill>
                <a:cs typeface="+mn-ea"/>
                <a:sym typeface="+mn-lt"/>
              </a:rPr>
              <a:t>自动化测试的前提条件</a:t>
            </a:r>
            <a:endParaRPr lang="zh-CN" altLang="en-US" sz="2665" b="1" dirty="0">
              <a:solidFill>
                <a:schemeClr val="tx1">
                  <a:lumMod val="95000"/>
                  <a:lumOff val="5000"/>
                </a:schemeClr>
              </a:solidFill>
              <a:cs typeface="+mn-ea"/>
              <a:sym typeface="+mn-lt"/>
            </a:endParaRPr>
          </a:p>
        </p:txBody>
      </p:sp>
      <p:sp>
        <p:nvSpPr>
          <p:cNvPr id="10" name="矩形 9"/>
          <p:cNvSpPr/>
          <p:nvPr/>
        </p:nvSpPr>
        <p:spPr>
          <a:xfrm flipH="1">
            <a:off x="1304925" y="1622425"/>
            <a:ext cx="10113645" cy="3613150"/>
          </a:xfrm>
          <a:prstGeom prst="rect">
            <a:avLst/>
          </a:prstGeom>
          <a:effectLst/>
        </p:spPr>
        <p:txBody>
          <a:bodyPr wrap="square" lIns="162524" tIns="81261" rIns="162524" bIns="81261">
            <a:spAutoFit/>
          </a:bodyPr>
          <a:lstStyle/>
          <a:p>
            <a:pPr fontAlgn="auto" latinLnBrk="1">
              <a:lnSpc>
                <a:spcPct val="150000"/>
              </a:lnSpc>
            </a:pPr>
            <a:r>
              <a:rPr lang="en-US" altLang="zh-CN" sz="1865" dirty="0"/>
              <a:t>	</a:t>
            </a:r>
            <a:r>
              <a:rPr lang="zh-CN" altLang="zh-CN" sz="1865" dirty="0"/>
              <a:t>自动化测试是把以人为驱动的测试行为转化为机器执行的一种过程，即模拟手工测试步骤通过执行程序语言编制的测试脚本自动地测试软件，包括所有测试阶段。它是跨平台兼容的，并且是进程无</a:t>
            </a:r>
            <a:endParaRPr lang="zh-CN" altLang="zh-CN" sz="1865" dirty="0"/>
          </a:p>
          <a:p>
            <a:pPr fontAlgn="auto" latinLnBrk="1">
              <a:lnSpc>
                <a:spcPct val="150000"/>
              </a:lnSpc>
            </a:pPr>
            <a:r>
              <a:rPr lang="zh-CN" altLang="zh-CN" sz="1865" dirty="0"/>
              <a:t>关的。</a:t>
            </a:r>
            <a:endParaRPr lang="zh-CN" altLang="zh-CN" sz="1865" dirty="0"/>
          </a:p>
          <a:p>
            <a:pPr fontAlgn="auto" latinLnBrk="1">
              <a:lnSpc>
                <a:spcPct val="150000"/>
              </a:lnSpc>
            </a:pPr>
            <a:r>
              <a:rPr lang="en-US" altLang="zh-CN" sz="1865" dirty="0"/>
              <a:t>	</a:t>
            </a:r>
            <a:r>
              <a:rPr lang="zh-CN" altLang="zh-CN" sz="1865" dirty="0"/>
              <a:t>实际上严格地说，自动化测试是分广义和狭义的。广义的就是测试自动化，它强调的是整个测试过程都由计算机系统完成，范围更广。狭义的就是通常所说的自动化测试，主要是指通过某个自动化工具自动执行某项测试任务，处理范围比较小。本任务针对什么是自动化测试进行介绍。</a:t>
            </a:r>
            <a:endParaRPr lang="zh-CN" altLang="zh-CN" sz="1865" dirty="0"/>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257605"/>
            <a:ext cx="498191" cy="576064"/>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7" name="等腰三角形 6"/>
          <p:cNvSpPr/>
          <p:nvPr/>
        </p:nvSpPr>
        <p:spPr>
          <a:xfrm>
            <a:off x="8150807" y="1596943"/>
            <a:ext cx="2304256" cy="1986427"/>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85000"/>
                  <a:lumOff val="15000"/>
                </a:schemeClr>
              </a:solidFill>
              <a:cs typeface="+mn-ea"/>
              <a:sym typeface="+mn-lt"/>
            </a:endParaRPr>
          </a:p>
        </p:txBody>
      </p:sp>
      <p:sp>
        <p:nvSpPr>
          <p:cNvPr id="8" name="等腰三角形 7"/>
          <p:cNvSpPr/>
          <p:nvPr/>
        </p:nvSpPr>
        <p:spPr>
          <a:xfrm>
            <a:off x="6998679" y="3583370"/>
            <a:ext cx="2304256" cy="1986427"/>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bg1"/>
              </a:solidFill>
              <a:cs typeface="+mn-ea"/>
              <a:sym typeface="+mn-lt"/>
            </a:endParaRPr>
          </a:p>
        </p:txBody>
      </p:sp>
      <p:sp>
        <p:nvSpPr>
          <p:cNvPr id="9" name="等腰三角形 8"/>
          <p:cNvSpPr/>
          <p:nvPr/>
        </p:nvSpPr>
        <p:spPr>
          <a:xfrm>
            <a:off x="9300505" y="3583370"/>
            <a:ext cx="2304256" cy="1986427"/>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85000"/>
                  <a:lumOff val="15000"/>
                </a:schemeClr>
              </a:solidFill>
              <a:cs typeface="+mn-ea"/>
              <a:sym typeface="+mn-lt"/>
            </a:endParaRPr>
          </a:p>
        </p:txBody>
      </p:sp>
      <p:sp>
        <p:nvSpPr>
          <p:cNvPr id="12" name="矩形 11"/>
          <p:cNvSpPr/>
          <p:nvPr/>
        </p:nvSpPr>
        <p:spPr>
          <a:xfrm flipH="1">
            <a:off x="994718" y="2964095"/>
            <a:ext cx="3954113" cy="1455420"/>
          </a:xfrm>
          <a:prstGeom prst="rect">
            <a:avLst/>
          </a:prstGeom>
          <a:effectLst/>
        </p:spPr>
        <p:txBody>
          <a:bodyPr wrap="square" lIns="162524" tIns="81261" rIns="162524" bIns="81261">
            <a:spAutoFit/>
          </a:bodyPr>
          <a:lstStyle/>
          <a:p>
            <a:pPr>
              <a:lnSpc>
                <a:spcPct val="150000"/>
              </a:lnSpc>
            </a:pPr>
            <a:r>
              <a:rPr lang="zh-CN" altLang="en-US" sz="1865" dirty="0" smtClean="0">
                <a:solidFill>
                  <a:schemeClr val="tx1">
                    <a:lumMod val="95000"/>
                    <a:lumOff val="5000"/>
                  </a:schemeClr>
                </a:solidFill>
                <a:cs typeface="+mn-ea"/>
                <a:sym typeface="+mn-lt"/>
              </a:rPr>
              <a:t>（</a:t>
            </a:r>
            <a:r>
              <a:rPr lang="en-US" altLang="zh-CN" sz="1865" dirty="0" smtClean="0">
                <a:solidFill>
                  <a:schemeClr val="tx1">
                    <a:lumMod val="95000"/>
                    <a:lumOff val="5000"/>
                  </a:schemeClr>
                </a:solidFill>
                <a:cs typeface="+mn-ea"/>
                <a:sym typeface="+mn-lt"/>
              </a:rPr>
              <a:t>1</a:t>
            </a:r>
            <a:r>
              <a:rPr lang="zh-CN" altLang="en-US" sz="1865" dirty="0" smtClean="0">
                <a:solidFill>
                  <a:schemeClr val="tx1">
                    <a:lumMod val="95000"/>
                    <a:lumOff val="5000"/>
                  </a:schemeClr>
                </a:solidFill>
                <a:cs typeface="+mn-ea"/>
                <a:sym typeface="+mn-lt"/>
              </a:rPr>
              <a:t>）需求变动不频繁</a:t>
            </a:r>
            <a:endParaRPr lang="en-US" altLang="zh-CN" sz="1865" dirty="0" smtClean="0">
              <a:solidFill>
                <a:schemeClr val="tx1">
                  <a:lumMod val="95000"/>
                  <a:lumOff val="5000"/>
                </a:schemeClr>
              </a:solidFill>
              <a:cs typeface="+mn-ea"/>
              <a:sym typeface="+mn-lt"/>
            </a:endParaRPr>
          </a:p>
          <a:p>
            <a:pPr>
              <a:lnSpc>
                <a:spcPct val="150000"/>
              </a:lnSpc>
            </a:pPr>
            <a:r>
              <a:rPr lang="zh-CN" altLang="en-US" sz="1865" dirty="0" smtClean="0">
                <a:solidFill>
                  <a:schemeClr val="tx1">
                    <a:lumMod val="95000"/>
                    <a:lumOff val="5000"/>
                  </a:schemeClr>
                </a:solidFill>
                <a:cs typeface="+mn-ea"/>
                <a:sym typeface="+mn-lt"/>
              </a:rPr>
              <a:t>（</a:t>
            </a:r>
            <a:r>
              <a:rPr lang="en-US" altLang="zh-CN" sz="1865" dirty="0" smtClean="0">
                <a:solidFill>
                  <a:schemeClr val="tx1">
                    <a:lumMod val="95000"/>
                    <a:lumOff val="5000"/>
                  </a:schemeClr>
                </a:solidFill>
                <a:cs typeface="+mn-ea"/>
                <a:sym typeface="+mn-lt"/>
              </a:rPr>
              <a:t>2</a:t>
            </a:r>
            <a:r>
              <a:rPr lang="zh-CN" altLang="en-US" sz="1865" dirty="0" smtClean="0">
                <a:solidFill>
                  <a:schemeClr val="tx1">
                    <a:lumMod val="95000"/>
                    <a:lumOff val="5000"/>
                  </a:schemeClr>
                </a:solidFill>
                <a:cs typeface="+mn-ea"/>
                <a:sym typeface="+mn-lt"/>
              </a:rPr>
              <a:t>）项目周期足够长</a:t>
            </a:r>
            <a:endParaRPr lang="en-US" altLang="zh-CN" sz="1865" dirty="0" smtClean="0">
              <a:solidFill>
                <a:schemeClr val="tx1">
                  <a:lumMod val="95000"/>
                  <a:lumOff val="5000"/>
                </a:schemeClr>
              </a:solidFill>
              <a:cs typeface="+mn-ea"/>
              <a:sym typeface="+mn-lt"/>
            </a:endParaRPr>
          </a:p>
          <a:p>
            <a:pPr>
              <a:lnSpc>
                <a:spcPct val="150000"/>
              </a:lnSpc>
            </a:pPr>
            <a:r>
              <a:rPr lang="zh-CN" altLang="en-US" sz="1865" dirty="0" smtClean="0">
                <a:solidFill>
                  <a:schemeClr val="tx1">
                    <a:lumMod val="95000"/>
                    <a:lumOff val="5000"/>
                  </a:schemeClr>
                </a:solidFill>
                <a:cs typeface="+mn-ea"/>
                <a:sym typeface="+mn-lt"/>
              </a:rPr>
              <a:t>（</a:t>
            </a:r>
            <a:r>
              <a:rPr lang="en-US" altLang="zh-CN" sz="1865" dirty="0" smtClean="0">
                <a:solidFill>
                  <a:schemeClr val="tx1">
                    <a:lumMod val="95000"/>
                    <a:lumOff val="5000"/>
                  </a:schemeClr>
                </a:solidFill>
                <a:cs typeface="+mn-ea"/>
                <a:sym typeface="+mn-lt"/>
              </a:rPr>
              <a:t>3</a:t>
            </a:r>
            <a:r>
              <a:rPr lang="zh-CN" altLang="en-US" sz="1865" dirty="0" smtClean="0">
                <a:solidFill>
                  <a:schemeClr val="tx1">
                    <a:lumMod val="95000"/>
                    <a:lumOff val="5000"/>
                  </a:schemeClr>
                </a:solidFill>
                <a:cs typeface="+mn-ea"/>
                <a:sym typeface="+mn-lt"/>
              </a:rPr>
              <a:t>）自动化测试脚本可重复使用</a:t>
            </a:r>
            <a:endParaRPr lang="en-US" altLang="zh-CN" sz="1865" dirty="0">
              <a:solidFill>
                <a:schemeClr val="tx1">
                  <a:lumMod val="95000"/>
                  <a:lumOff val="5000"/>
                </a:schemeClr>
              </a:solidFill>
              <a:cs typeface="+mn-ea"/>
              <a:sym typeface="+mn-lt"/>
            </a:endParaRPr>
          </a:p>
        </p:txBody>
      </p:sp>
      <p:sp>
        <p:nvSpPr>
          <p:cNvPr id="13" name="矩形 12"/>
          <p:cNvSpPr/>
          <p:nvPr/>
        </p:nvSpPr>
        <p:spPr>
          <a:xfrm>
            <a:off x="1648724" y="2592182"/>
            <a:ext cx="2936648" cy="366395"/>
          </a:xfrm>
          <a:prstGeom prst="rect">
            <a:avLst/>
          </a:prstGeom>
        </p:spPr>
        <p:txBody>
          <a:bodyPr wrap="square" lIns="162524" tIns="81261" rIns="162524" bIns="81261">
            <a:spAutoFit/>
          </a:bodyPr>
          <a:lstStyle/>
          <a:p>
            <a:pPr algn="just" defTabSz="1219200" fontAlgn="base">
              <a:lnSpc>
                <a:spcPts val="1600"/>
              </a:lnSpc>
              <a:spcBef>
                <a:spcPct val="0"/>
              </a:spcBef>
              <a:spcAft>
                <a:spcPct val="0"/>
              </a:spcAft>
            </a:pPr>
            <a:r>
              <a:rPr lang="zh-CN" altLang="en-US" sz="2135" b="1" dirty="0" smtClean="0">
                <a:solidFill>
                  <a:schemeClr val="tx1">
                    <a:lumMod val="95000"/>
                    <a:lumOff val="5000"/>
                  </a:schemeClr>
                </a:solidFill>
                <a:cs typeface="+mn-ea"/>
                <a:sym typeface="+mn-lt"/>
              </a:rPr>
              <a:t>前提条件</a:t>
            </a:r>
            <a:endParaRPr lang="en-US" altLang="zh-CN" sz="2135" b="1" dirty="0">
              <a:solidFill>
                <a:schemeClr val="tx1">
                  <a:lumMod val="95000"/>
                  <a:lumOff val="5000"/>
                </a:schemeClr>
              </a:solidFill>
              <a:cs typeface="+mn-ea"/>
              <a:sym typeface="+mn-lt"/>
            </a:endParaRPr>
          </a:p>
        </p:txBody>
      </p:sp>
      <p:sp>
        <p:nvSpPr>
          <p:cNvPr id="16" name="TextBox 15"/>
          <p:cNvSpPr txBox="1"/>
          <p:nvPr/>
        </p:nvSpPr>
        <p:spPr>
          <a:xfrm>
            <a:off x="8789881" y="2039828"/>
            <a:ext cx="804545" cy="1445260"/>
          </a:xfrm>
          <a:prstGeom prst="rect">
            <a:avLst/>
          </a:prstGeom>
          <a:noFill/>
        </p:spPr>
        <p:txBody>
          <a:bodyPr wrap="none" rtlCol="0">
            <a:spAutoFit/>
          </a:bodyPr>
          <a:lstStyle/>
          <a:p>
            <a:r>
              <a:rPr lang="en-US" altLang="zh-CN" sz="8800" b="1">
                <a:solidFill>
                  <a:schemeClr val="bg1"/>
                </a:solidFill>
                <a:cs typeface="+mn-ea"/>
                <a:sym typeface="+mn-lt"/>
              </a:rPr>
              <a:t>1</a:t>
            </a:r>
            <a:endParaRPr lang="zh-CN" altLang="en-US" sz="8800" b="1" dirty="0">
              <a:solidFill>
                <a:schemeClr val="bg1"/>
              </a:solidFill>
              <a:cs typeface="+mn-ea"/>
              <a:sym typeface="+mn-lt"/>
            </a:endParaRPr>
          </a:p>
        </p:txBody>
      </p:sp>
      <p:sp>
        <p:nvSpPr>
          <p:cNvPr id="17" name="TextBox 16"/>
          <p:cNvSpPr txBox="1"/>
          <p:nvPr/>
        </p:nvSpPr>
        <p:spPr>
          <a:xfrm>
            <a:off x="7683584" y="4092468"/>
            <a:ext cx="804545" cy="1445260"/>
          </a:xfrm>
          <a:prstGeom prst="rect">
            <a:avLst/>
          </a:prstGeom>
          <a:noFill/>
        </p:spPr>
        <p:txBody>
          <a:bodyPr wrap="none" rtlCol="0">
            <a:spAutoFit/>
          </a:bodyPr>
          <a:lstStyle/>
          <a:p>
            <a:r>
              <a:rPr lang="en-US" altLang="zh-CN" sz="8800" b="1" dirty="0">
                <a:solidFill>
                  <a:schemeClr val="bg1"/>
                </a:solidFill>
                <a:cs typeface="+mn-ea"/>
                <a:sym typeface="+mn-lt"/>
              </a:rPr>
              <a:t>2</a:t>
            </a:r>
            <a:endParaRPr lang="zh-CN" altLang="en-US" sz="8800" b="1" dirty="0">
              <a:solidFill>
                <a:schemeClr val="bg1"/>
              </a:solidFill>
              <a:cs typeface="+mn-ea"/>
              <a:sym typeface="+mn-lt"/>
            </a:endParaRPr>
          </a:p>
        </p:txBody>
      </p:sp>
      <p:sp>
        <p:nvSpPr>
          <p:cNvPr id="18" name="TextBox 17"/>
          <p:cNvSpPr txBox="1"/>
          <p:nvPr/>
        </p:nvSpPr>
        <p:spPr>
          <a:xfrm>
            <a:off x="9966467" y="4092468"/>
            <a:ext cx="804545" cy="1445260"/>
          </a:xfrm>
          <a:prstGeom prst="rect">
            <a:avLst/>
          </a:prstGeom>
          <a:noFill/>
        </p:spPr>
        <p:txBody>
          <a:bodyPr wrap="none" rtlCol="0">
            <a:spAutoFit/>
          </a:bodyPr>
          <a:lstStyle/>
          <a:p>
            <a:r>
              <a:rPr lang="en-US" altLang="zh-CN" sz="8800" b="1" dirty="0">
                <a:solidFill>
                  <a:schemeClr val="bg1"/>
                </a:solidFill>
                <a:cs typeface="+mn-ea"/>
                <a:sym typeface="+mn-lt"/>
              </a:rPr>
              <a:t>3</a:t>
            </a:r>
            <a:endParaRPr lang="zh-CN" altLang="en-US" sz="8800" b="1" dirty="0">
              <a:solidFill>
                <a:schemeClr val="bg1"/>
              </a:solidFill>
              <a:cs typeface="+mn-ea"/>
              <a:sym typeface="+mn-lt"/>
            </a:endParaRPr>
          </a:p>
        </p:txBody>
      </p:sp>
      <p:sp>
        <p:nvSpPr>
          <p:cNvPr id="3" name="TextBox 5"/>
          <p:cNvSpPr txBox="1"/>
          <p:nvPr/>
        </p:nvSpPr>
        <p:spPr>
          <a:xfrm>
            <a:off x="706259" y="278897"/>
            <a:ext cx="3573780" cy="501650"/>
          </a:xfrm>
          <a:prstGeom prst="rect">
            <a:avLst/>
          </a:prstGeom>
          <a:noFill/>
        </p:spPr>
        <p:txBody>
          <a:bodyPr wrap="none" rtlCol="0">
            <a:spAutoFit/>
          </a:bodyPr>
          <a:lstStyle/>
          <a:p>
            <a:r>
              <a:rPr lang="zh-CN" altLang="en-US" sz="2665" b="1" dirty="0" smtClean="0">
                <a:solidFill>
                  <a:schemeClr val="tx1">
                    <a:lumMod val="95000"/>
                    <a:lumOff val="5000"/>
                  </a:schemeClr>
                </a:solidFill>
                <a:cs typeface="+mn-ea"/>
                <a:sym typeface="+mn-lt"/>
              </a:rPr>
              <a:t>自动化测试的前提条件</a:t>
            </a:r>
            <a:endParaRPr lang="zh-CN" altLang="en-US" sz="2665" b="1" dirty="0">
              <a:solidFill>
                <a:schemeClr val="tx1">
                  <a:lumMod val="95000"/>
                  <a:lumOff val="5000"/>
                </a:schemeClr>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五边形 4"/>
          <p:cNvSpPr/>
          <p:nvPr/>
        </p:nvSpPr>
        <p:spPr>
          <a:xfrm>
            <a:off x="0" y="257605"/>
            <a:ext cx="498191" cy="576064"/>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6" name="TextBox 5"/>
          <p:cNvSpPr txBox="1"/>
          <p:nvPr/>
        </p:nvSpPr>
        <p:spPr>
          <a:xfrm>
            <a:off x="557319" y="278897"/>
            <a:ext cx="3234690" cy="501650"/>
          </a:xfrm>
          <a:prstGeom prst="rect">
            <a:avLst/>
          </a:prstGeom>
          <a:noFill/>
        </p:spPr>
        <p:txBody>
          <a:bodyPr wrap="none" rtlCol="0">
            <a:spAutoFit/>
          </a:bodyPr>
          <a:lstStyle/>
          <a:p>
            <a:r>
              <a:rPr lang="zh-CN" altLang="en-US" sz="2665" b="1" dirty="0" smtClean="0">
                <a:solidFill>
                  <a:schemeClr val="tx1">
                    <a:lumMod val="95000"/>
                    <a:lumOff val="5000"/>
                  </a:schemeClr>
                </a:solidFill>
                <a:cs typeface="+mn-ea"/>
                <a:sym typeface="+mn-lt"/>
              </a:rPr>
              <a:t>自动化测试的优缺点</a:t>
            </a:r>
            <a:endParaRPr lang="zh-CN" altLang="en-US" sz="2665" b="1" dirty="0">
              <a:solidFill>
                <a:schemeClr val="tx1">
                  <a:lumMod val="95000"/>
                  <a:lumOff val="5000"/>
                </a:schemeClr>
              </a:solidFill>
              <a:cs typeface="+mn-ea"/>
              <a:sym typeface="+mn-lt"/>
            </a:endParaRPr>
          </a:p>
        </p:txBody>
      </p:sp>
      <p:grpSp>
        <p:nvGrpSpPr>
          <p:cNvPr id="2" name="组合 1"/>
          <p:cNvGrpSpPr/>
          <p:nvPr/>
        </p:nvGrpSpPr>
        <p:grpSpPr>
          <a:xfrm>
            <a:off x="6793064" y="278897"/>
            <a:ext cx="2697513" cy="2697512"/>
            <a:chOff x="4650139" y="979888"/>
            <a:chExt cx="2023135" cy="2023134"/>
          </a:xfrm>
        </p:grpSpPr>
        <p:sp>
          <p:nvSpPr>
            <p:cNvPr id="7" name="泪滴形 6"/>
            <p:cNvSpPr/>
            <p:nvPr/>
          </p:nvSpPr>
          <p:spPr>
            <a:xfrm rot="18900000" flipH="1">
              <a:off x="4650139" y="979888"/>
              <a:ext cx="2023135" cy="2023134"/>
            </a:xfrm>
            <a:prstGeom prst="teardrop">
              <a:avLst>
                <a:gd name="adj" fmla="val 11328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10FAB4"/>
                </a:solidFill>
                <a:cs typeface="+mn-ea"/>
                <a:sym typeface="+mn-lt"/>
              </a:endParaRPr>
            </a:p>
          </p:txBody>
        </p:sp>
        <p:sp>
          <p:nvSpPr>
            <p:cNvPr id="9" name="TextBox 8"/>
            <p:cNvSpPr txBox="1"/>
            <p:nvPr/>
          </p:nvSpPr>
          <p:spPr>
            <a:xfrm>
              <a:off x="4998225" y="1629634"/>
              <a:ext cx="1154430" cy="684371"/>
            </a:xfrm>
            <a:prstGeom prst="rect">
              <a:avLst/>
            </a:prstGeom>
            <a:noFill/>
          </p:spPr>
          <p:txBody>
            <a:bodyPr wrap="none" rtlCol="0">
              <a:spAutoFit/>
            </a:bodyPr>
            <a:lstStyle/>
            <a:p>
              <a:r>
                <a:rPr lang="zh-CN" altLang="en-US" sz="5335" b="1" dirty="0" smtClean="0">
                  <a:solidFill>
                    <a:schemeClr val="bg1"/>
                  </a:solidFill>
                  <a:cs typeface="+mn-ea"/>
                  <a:sym typeface="+mn-lt"/>
                </a:rPr>
                <a:t>优点</a:t>
              </a:r>
              <a:endParaRPr lang="zh-CN" altLang="en-US" sz="5335" b="1" dirty="0">
                <a:solidFill>
                  <a:schemeClr val="bg1"/>
                </a:solidFill>
                <a:cs typeface="+mn-ea"/>
                <a:sym typeface="+mn-lt"/>
              </a:endParaRPr>
            </a:p>
          </p:txBody>
        </p:sp>
      </p:grpSp>
      <p:grpSp>
        <p:nvGrpSpPr>
          <p:cNvPr id="3" name="组合 2"/>
          <p:cNvGrpSpPr/>
          <p:nvPr/>
        </p:nvGrpSpPr>
        <p:grpSpPr>
          <a:xfrm>
            <a:off x="1487488" y="3293315"/>
            <a:ext cx="2620437" cy="2620437"/>
            <a:chOff x="1505722" y="2151872"/>
            <a:chExt cx="1965328" cy="1965328"/>
          </a:xfrm>
        </p:grpSpPr>
        <p:sp>
          <p:nvSpPr>
            <p:cNvPr id="8" name="泪滴形 7"/>
            <p:cNvSpPr/>
            <p:nvPr/>
          </p:nvSpPr>
          <p:spPr>
            <a:xfrm rot="2700000">
              <a:off x="1505722" y="2151872"/>
              <a:ext cx="1965328" cy="1965328"/>
            </a:xfrm>
            <a:prstGeom prst="teardrop">
              <a:avLst>
                <a:gd name="adj" fmla="val 11623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bg1"/>
                </a:solidFill>
                <a:cs typeface="+mn-ea"/>
                <a:sym typeface="+mn-lt"/>
              </a:endParaRPr>
            </a:p>
          </p:txBody>
        </p:sp>
        <p:sp>
          <p:nvSpPr>
            <p:cNvPr id="10" name="TextBox 9"/>
            <p:cNvSpPr txBox="1"/>
            <p:nvPr/>
          </p:nvSpPr>
          <p:spPr>
            <a:xfrm>
              <a:off x="1890777" y="2736227"/>
              <a:ext cx="1154430" cy="684371"/>
            </a:xfrm>
            <a:prstGeom prst="rect">
              <a:avLst/>
            </a:prstGeom>
            <a:noFill/>
          </p:spPr>
          <p:txBody>
            <a:bodyPr wrap="none" rtlCol="0">
              <a:spAutoFit/>
            </a:bodyPr>
            <a:lstStyle/>
            <a:p>
              <a:r>
                <a:rPr lang="zh-CN" altLang="en-US" sz="5335" b="1" dirty="0" smtClean="0">
                  <a:solidFill>
                    <a:schemeClr val="bg1"/>
                  </a:solidFill>
                  <a:cs typeface="+mn-ea"/>
                  <a:sym typeface="+mn-lt"/>
                </a:rPr>
                <a:t>缺点</a:t>
              </a:r>
              <a:endParaRPr lang="zh-CN" altLang="en-US" sz="5335" b="1" dirty="0">
                <a:solidFill>
                  <a:schemeClr val="bg1"/>
                </a:solidFill>
                <a:cs typeface="+mn-ea"/>
                <a:sym typeface="+mn-lt"/>
              </a:endParaRPr>
            </a:p>
          </p:txBody>
        </p:sp>
      </p:grpSp>
      <p:sp>
        <p:nvSpPr>
          <p:cNvPr id="11" name="矩形 10"/>
          <p:cNvSpPr/>
          <p:nvPr/>
        </p:nvSpPr>
        <p:spPr>
          <a:xfrm flipH="1">
            <a:off x="1593487" y="944607"/>
            <a:ext cx="3817856" cy="2007870"/>
          </a:xfrm>
          <a:prstGeom prst="rect">
            <a:avLst/>
          </a:prstGeom>
          <a:effectLst/>
        </p:spPr>
        <p:txBody>
          <a:bodyPr wrap="square" lIns="162524" tIns="81261" rIns="162524" bIns="81261">
            <a:spAutoFit/>
          </a:bodyPr>
          <a:lstStyle/>
          <a:p>
            <a:pPr>
              <a:lnSpc>
                <a:spcPct val="150000"/>
              </a:lnSpc>
            </a:pPr>
            <a:r>
              <a:rPr lang="zh-CN" altLang="en-US" sz="1600" dirty="0" smtClean="0">
                <a:solidFill>
                  <a:schemeClr val="tx1">
                    <a:lumMod val="95000"/>
                    <a:lumOff val="5000"/>
                  </a:schemeClr>
                </a:solidFill>
                <a:cs typeface="+mn-ea"/>
                <a:sym typeface="+mn-lt"/>
              </a:rPr>
              <a:t>（</a:t>
            </a:r>
            <a:r>
              <a:rPr lang="en-US" altLang="zh-CN" sz="1600" dirty="0" smtClean="0">
                <a:solidFill>
                  <a:schemeClr val="tx1">
                    <a:lumMod val="95000"/>
                    <a:lumOff val="5000"/>
                  </a:schemeClr>
                </a:solidFill>
                <a:cs typeface="+mn-ea"/>
                <a:sym typeface="+mn-lt"/>
              </a:rPr>
              <a:t>1</a:t>
            </a:r>
            <a:r>
              <a:rPr lang="zh-CN" altLang="en-US" sz="1600" dirty="0" smtClean="0">
                <a:solidFill>
                  <a:schemeClr val="tx1">
                    <a:lumMod val="95000"/>
                    <a:lumOff val="5000"/>
                  </a:schemeClr>
                </a:solidFill>
                <a:cs typeface="+mn-ea"/>
                <a:sym typeface="+mn-lt"/>
              </a:rPr>
              <a:t>）</a:t>
            </a:r>
            <a:r>
              <a:rPr lang="zh-CN" altLang="zh-CN" sz="1600" dirty="0"/>
              <a:t>对回归测试更</a:t>
            </a:r>
            <a:r>
              <a:rPr lang="zh-CN" altLang="zh-CN" sz="1600" dirty="0" smtClean="0"/>
              <a:t>方便</a:t>
            </a:r>
            <a:endParaRPr lang="en-US" altLang="zh-CN" sz="1600" dirty="0" smtClean="0"/>
          </a:p>
          <a:p>
            <a:pPr>
              <a:lnSpc>
                <a:spcPct val="150000"/>
              </a:lnSpc>
            </a:pPr>
            <a:r>
              <a:rPr lang="zh-CN" altLang="en-US" sz="1600" dirty="0" smtClean="0">
                <a:solidFill>
                  <a:schemeClr val="tx1">
                    <a:lumMod val="95000"/>
                    <a:lumOff val="5000"/>
                  </a:schemeClr>
                </a:solidFill>
                <a:cs typeface="+mn-ea"/>
                <a:sym typeface="+mn-lt"/>
              </a:rPr>
              <a:t>（</a:t>
            </a:r>
            <a:r>
              <a:rPr lang="en-US" altLang="zh-CN" sz="1600" dirty="0" smtClean="0">
                <a:solidFill>
                  <a:schemeClr val="tx1">
                    <a:lumMod val="95000"/>
                    <a:lumOff val="5000"/>
                  </a:schemeClr>
                </a:solidFill>
                <a:cs typeface="+mn-ea"/>
                <a:sym typeface="+mn-lt"/>
              </a:rPr>
              <a:t>2</a:t>
            </a:r>
            <a:r>
              <a:rPr lang="zh-CN" altLang="en-US" sz="1600" dirty="0" smtClean="0">
                <a:solidFill>
                  <a:schemeClr val="tx1">
                    <a:lumMod val="95000"/>
                    <a:lumOff val="5000"/>
                  </a:schemeClr>
                </a:solidFill>
                <a:cs typeface="+mn-ea"/>
                <a:sym typeface="+mn-lt"/>
              </a:rPr>
              <a:t>）</a:t>
            </a:r>
            <a:r>
              <a:rPr lang="zh-CN" altLang="zh-CN" sz="1600" dirty="0"/>
              <a:t>模拟真实</a:t>
            </a:r>
            <a:r>
              <a:rPr lang="zh-CN" altLang="zh-CN" sz="1600" dirty="0" smtClean="0"/>
              <a:t>情况</a:t>
            </a:r>
            <a:endParaRPr lang="en-US" altLang="zh-CN" sz="1600" dirty="0" smtClean="0"/>
          </a:p>
          <a:p>
            <a:pPr>
              <a:lnSpc>
                <a:spcPct val="150000"/>
              </a:lnSpc>
            </a:pPr>
            <a:r>
              <a:rPr lang="zh-CN" altLang="en-US" sz="1600" dirty="0" smtClean="0">
                <a:solidFill>
                  <a:schemeClr val="tx1">
                    <a:lumMod val="95000"/>
                    <a:lumOff val="5000"/>
                  </a:schemeClr>
                </a:solidFill>
                <a:cs typeface="+mn-ea"/>
                <a:sym typeface="+mn-lt"/>
              </a:rPr>
              <a:t>（</a:t>
            </a:r>
            <a:r>
              <a:rPr lang="en-US" altLang="zh-CN" sz="1600" dirty="0" smtClean="0">
                <a:solidFill>
                  <a:schemeClr val="tx1">
                    <a:lumMod val="95000"/>
                    <a:lumOff val="5000"/>
                  </a:schemeClr>
                </a:solidFill>
                <a:cs typeface="+mn-ea"/>
                <a:sym typeface="+mn-lt"/>
              </a:rPr>
              <a:t>3</a:t>
            </a:r>
            <a:r>
              <a:rPr lang="zh-CN" altLang="en-US" sz="1600" dirty="0" smtClean="0">
                <a:solidFill>
                  <a:schemeClr val="tx1">
                    <a:lumMod val="95000"/>
                    <a:lumOff val="5000"/>
                  </a:schemeClr>
                </a:solidFill>
                <a:cs typeface="+mn-ea"/>
                <a:sym typeface="+mn-lt"/>
              </a:rPr>
              <a:t>）</a:t>
            </a:r>
            <a:r>
              <a:rPr lang="zh-CN" altLang="zh-CN" sz="1600" dirty="0"/>
              <a:t>有效的利用人力物力</a:t>
            </a:r>
            <a:r>
              <a:rPr lang="zh-CN" altLang="zh-CN" sz="1600" dirty="0" smtClean="0"/>
              <a:t>资源</a:t>
            </a:r>
            <a:endParaRPr lang="en-US" altLang="zh-CN" sz="1600" dirty="0" smtClean="0"/>
          </a:p>
          <a:p>
            <a:pPr>
              <a:lnSpc>
                <a:spcPct val="150000"/>
              </a:lnSpc>
            </a:pPr>
            <a:r>
              <a:rPr lang="zh-CN" altLang="en-US" sz="1600" dirty="0" smtClean="0">
                <a:solidFill>
                  <a:schemeClr val="tx1">
                    <a:lumMod val="95000"/>
                    <a:lumOff val="5000"/>
                  </a:schemeClr>
                </a:solidFill>
                <a:cs typeface="+mn-ea"/>
                <a:sym typeface="+mn-lt"/>
              </a:rPr>
              <a:t>（</a:t>
            </a:r>
            <a:r>
              <a:rPr lang="en-US" altLang="zh-CN" sz="1600" dirty="0" smtClean="0">
                <a:solidFill>
                  <a:schemeClr val="tx1">
                    <a:lumMod val="95000"/>
                    <a:lumOff val="5000"/>
                  </a:schemeClr>
                </a:solidFill>
                <a:cs typeface="+mn-ea"/>
                <a:sym typeface="+mn-lt"/>
              </a:rPr>
              <a:t>4</a:t>
            </a:r>
            <a:r>
              <a:rPr lang="zh-CN" altLang="en-US" sz="1600" dirty="0" smtClean="0">
                <a:solidFill>
                  <a:schemeClr val="tx1">
                    <a:lumMod val="95000"/>
                    <a:lumOff val="5000"/>
                  </a:schemeClr>
                </a:solidFill>
                <a:cs typeface="+mn-ea"/>
                <a:sym typeface="+mn-lt"/>
              </a:rPr>
              <a:t>）</a:t>
            </a:r>
            <a:r>
              <a:rPr lang="zh-CN" altLang="zh-CN" sz="1600" dirty="0"/>
              <a:t>测试的重复</a:t>
            </a:r>
            <a:r>
              <a:rPr lang="zh-CN" altLang="zh-CN" sz="1600" dirty="0" smtClean="0"/>
              <a:t>利用</a:t>
            </a:r>
            <a:endParaRPr lang="en-US" altLang="zh-CN" sz="1600" dirty="0" smtClean="0"/>
          </a:p>
          <a:p>
            <a:pPr>
              <a:lnSpc>
                <a:spcPct val="150000"/>
              </a:lnSpc>
            </a:pPr>
            <a:r>
              <a:rPr lang="zh-CN" altLang="en-US" sz="1600" dirty="0" smtClean="0">
                <a:solidFill>
                  <a:schemeClr val="tx1">
                    <a:lumMod val="95000"/>
                    <a:lumOff val="5000"/>
                  </a:schemeClr>
                </a:solidFill>
                <a:cs typeface="+mn-ea"/>
                <a:sym typeface="+mn-lt"/>
              </a:rPr>
              <a:t>（</a:t>
            </a:r>
            <a:r>
              <a:rPr lang="en-US" altLang="zh-CN" sz="1600" dirty="0" smtClean="0">
                <a:solidFill>
                  <a:schemeClr val="tx1">
                    <a:lumMod val="95000"/>
                    <a:lumOff val="5000"/>
                  </a:schemeClr>
                </a:solidFill>
                <a:cs typeface="+mn-ea"/>
                <a:sym typeface="+mn-lt"/>
              </a:rPr>
              <a:t>5</a:t>
            </a:r>
            <a:r>
              <a:rPr lang="zh-CN" altLang="en-US" sz="1600" dirty="0" smtClean="0">
                <a:solidFill>
                  <a:schemeClr val="tx1">
                    <a:lumMod val="95000"/>
                    <a:lumOff val="5000"/>
                  </a:schemeClr>
                </a:solidFill>
                <a:cs typeface="+mn-ea"/>
                <a:sym typeface="+mn-lt"/>
              </a:rPr>
              <a:t>）</a:t>
            </a:r>
            <a:r>
              <a:rPr lang="zh-CN" altLang="zh-CN" sz="1600" dirty="0"/>
              <a:t>减少人为的错误</a:t>
            </a:r>
            <a:endParaRPr lang="en-US" altLang="zh-CN" sz="1600" dirty="0">
              <a:solidFill>
                <a:schemeClr val="tx1">
                  <a:lumMod val="95000"/>
                  <a:lumOff val="5000"/>
                </a:schemeClr>
              </a:solidFill>
              <a:cs typeface="+mn-ea"/>
              <a:sym typeface="+mn-lt"/>
            </a:endParaRPr>
          </a:p>
        </p:txBody>
      </p:sp>
      <p:sp>
        <p:nvSpPr>
          <p:cNvPr id="13" name="矩形 12"/>
          <p:cNvSpPr/>
          <p:nvPr/>
        </p:nvSpPr>
        <p:spPr>
          <a:xfrm flipH="1">
            <a:off x="5411343" y="3337697"/>
            <a:ext cx="5028893" cy="3115945"/>
          </a:xfrm>
          <a:prstGeom prst="rect">
            <a:avLst/>
          </a:prstGeom>
          <a:effectLst/>
        </p:spPr>
        <p:txBody>
          <a:bodyPr wrap="square" lIns="162524" tIns="81261" rIns="162524" bIns="81261">
            <a:spAutoFit/>
          </a:bodyPr>
          <a:lstStyle/>
          <a:p>
            <a:pPr>
              <a:lnSpc>
                <a:spcPct val="150000"/>
              </a:lnSpc>
            </a:pPr>
            <a:r>
              <a:rPr lang="zh-CN" altLang="en-US" sz="1600" dirty="0" smtClean="0">
                <a:solidFill>
                  <a:schemeClr val="tx1">
                    <a:lumMod val="95000"/>
                    <a:lumOff val="5000"/>
                  </a:schemeClr>
                </a:solidFill>
                <a:cs typeface="+mn-ea"/>
                <a:sym typeface="+mn-lt"/>
              </a:rPr>
              <a:t>（</a:t>
            </a:r>
            <a:r>
              <a:rPr lang="en-US" altLang="zh-CN" sz="1600" dirty="0" smtClean="0">
                <a:solidFill>
                  <a:schemeClr val="tx1">
                    <a:lumMod val="95000"/>
                    <a:lumOff val="5000"/>
                  </a:schemeClr>
                </a:solidFill>
                <a:cs typeface="+mn-ea"/>
                <a:sym typeface="+mn-lt"/>
              </a:rPr>
              <a:t>1</a:t>
            </a:r>
            <a:r>
              <a:rPr lang="zh-CN" altLang="en-US" sz="1600" dirty="0" smtClean="0">
                <a:solidFill>
                  <a:schemeClr val="tx1">
                    <a:lumMod val="95000"/>
                    <a:lumOff val="5000"/>
                  </a:schemeClr>
                </a:solidFill>
                <a:cs typeface="+mn-ea"/>
                <a:sym typeface="+mn-lt"/>
              </a:rPr>
              <a:t>）</a:t>
            </a:r>
            <a:r>
              <a:rPr lang="zh-CN" altLang="zh-CN" sz="1600" dirty="0"/>
              <a:t>自动化</a:t>
            </a:r>
            <a:r>
              <a:rPr lang="zh-CN" altLang="zh-CN" sz="1600" dirty="0" smtClean="0"/>
              <a:t>测试无法</a:t>
            </a:r>
            <a:r>
              <a:rPr lang="zh-CN" altLang="zh-CN" sz="1600" dirty="0"/>
              <a:t>进行主观</a:t>
            </a:r>
            <a:r>
              <a:rPr lang="zh-CN" altLang="zh-CN" sz="1600" dirty="0" smtClean="0"/>
              <a:t>判断</a:t>
            </a:r>
            <a:endParaRPr lang="en-US" altLang="zh-CN" sz="1600" dirty="0" smtClean="0"/>
          </a:p>
          <a:p>
            <a:pPr>
              <a:lnSpc>
                <a:spcPct val="150000"/>
              </a:lnSpc>
            </a:pPr>
            <a:r>
              <a:rPr lang="zh-CN" altLang="en-US" sz="1600" dirty="0" smtClean="0">
                <a:solidFill>
                  <a:schemeClr val="tx1">
                    <a:lumMod val="95000"/>
                    <a:lumOff val="5000"/>
                  </a:schemeClr>
                </a:solidFill>
                <a:cs typeface="+mn-ea"/>
                <a:sym typeface="+mn-lt"/>
              </a:rPr>
              <a:t>（</a:t>
            </a:r>
            <a:r>
              <a:rPr lang="en-US" altLang="zh-CN" sz="1600" dirty="0" smtClean="0">
                <a:solidFill>
                  <a:schemeClr val="tx1">
                    <a:lumMod val="95000"/>
                    <a:lumOff val="5000"/>
                  </a:schemeClr>
                </a:solidFill>
                <a:cs typeface="+mn-ea"/>
                <a:sym typeface="+mn-lt"/>
              </a:rPr>
              <a:t>2</a:t>
            </a:r>
            <a:r>
              <a:rPr lang="zh-CN" altLang="en-US" sz="1600" dirty="0" smtClean="0">
                <a:solidFill>
                  <a:schemeClr val="tx1">
                    <a:lumMod val="95000"/>
                    <a:lumOff val="5000"/>
                  </a:schemeClr>
                </a:solidFill>
                <a:cs typeface="+mn-ea"/>
                <a:sym typeface="+mn-lt"/>
              </a:rPr>
              <a:t>）</a:t>
            </a:r>
            <a:r>
              <a:rPr lang="zh-CN" altLang="zh-CN" sz="1600" dirty="0"/>
              <a:t>自动化测试</a:t>
            </a:r>
            <a:r>
              <a:rPr lang="zh-CN" altLang="zh-CN" sz="1600" dirty="0" smtClean="0"/>
              <a:t>工具在</a:t>
            </a:r>
            <a:r>
              <a:rPr lang="zh-CN" altLang="zh-CN" sz="1600" dirty="0"/>
              <a:t>不同的系统平台或硬件平台可能会受</a:t>
            </a:r>
            <a:r>
              <a:rPr lang="zh-CN" altLang="zh-CN" sz="1600" dirty="0" smtClean="0"/>
              <a:t>影响</a:t>
            </a:r>
            <a:endParaRPr lang="en-US" altLang="zh-CN" sz="1600" dirty="0" smtClean="0"/>
          </a:p>
          <a:p>
            <a:pPr>
              <a:lnSpc>
                <a:spcPct val="150000"/>
              </a:lnSpc>
            </a:pPr>
            <a:r>
              <a:rPr lang="zh-CN" altLang="en-US" sz="1600" dirty="0" smtClean="0">
                <a:solidFill>
                  <a:schemeClr val="tx1">
                    <a:lumMod val="95000"/>
                    <a:lumOff val="5000"/>
                  </a:schemeClr>
                </a:solidFill>
                <a:cs typeface="+mn-ea"/>
                <a:sym typeface="+mn-lt"/>
              </a:rPr>
              <a:t>（</a:t>
            </a:r>
            <a:r>
              <a:rPr lang="en-US" altLang="zh-CN" sz="1600" dirty="0" smtClean="0">
                <a:solidFill>
                  <a:schemeClr val="tx1">
                    <a:lumMod val="95000"/>
                    <a:lumOff val="5000"/>
                  </a:schemeClr>
                </a:solidFill>
                <a:cs typeface="+mn-ea"/>
                <a:sym typeface="+mn-lt"/>
              </a:rPr>
              <a:t>3</a:t>
            </a:r>
            <a:r>
              <a:rPr lang="zh-CN" altLang="en-US" sz="1600" dirty="0" smtClean="0">
                <a:solidFill>
                  <a:schemeClr val="tx1">
                    <a:lumMod val="95000"/>
                    <a:lumOff val="5000"/>
                  </a:schemeClr>
                </a:solidFill>
                <a:cs typeface="+mn-ea"/>
                <a:sym typeface="+mn-lt"/>
              </a:rPr>
              <a:t>）</a:t>
            </a:r>
            <a:r>
              <a:rPr lang="zh-CN" altLang="zh-CN" sz="1600" dirty="0"/>
              <a:t>对于需求更改频繁的软件，测试脚本的维护和设计比较</a:t>
            </a:r>
            <a:r>
              <a:rPr lang="zh-CN" altLang="zh-CN" sz="1600" dirty="0" smtClean="0"/>
              <a:t>困难</a:t>
            </a:r>
            <a:endParaRPr lang="en-US" altLang="zh-CN" sz="1600" dirty="0" smtClean="0"/>
          </a:p>
          <a:p>
            <a:pPr>
              <a:lnSpc>
                <a:spcPct val="150000"/>
              </a:lnSpc>
            </a:pPr>
            <a:r>
              <a:rPr lang="zh-CN" altLang="en-US" sz="1600" dirty="0" smtClean="0">
                <a:solidFill>
                  <a:schemeClr val="tx1">
                    <a:lumMod val="95000"/>
                    <a:lumOff val="5000"/>
                  </a:schemeClr>
                </a:solidFill>
                <a:cs typeface="+mn-ea"/>
                <a:sym typeface="+mn-lt"/>
              </a:rPr>
              <a:t>（</a:t>
            </a:r>
            <a:r>
              <a:rPr lang="en-US" altLang="zh-CN" sz="1600" dirty="0" smtClean="0">
                <a:solidFill>
                  <a:schemeClr val="tx1">
                    <a:lumMod val="95000"/>
                    <a:lumOff val="5000"/>
                  </a:schemeClr>
                </a:solidFill>
                <a:cs typeface="+mn-ea"/>
                <a:sym typeface="+mn-lt"/>
              </a:rPr>
              <a:t>4</a:t>
            </a:r>
            <a:r>
              <a:rPr lang="zh-CN" altLang="en-US" sz="1600" dirty="0" smtClean="0">
                <a:solidFill>
                  <a:schemeClr val="tx1">
                    <a:lumMod val="95000"/>
                    <a:lumOff val="5000"/>
                  </a:schemeClr>
                </a:solidFill>
                <a:cs typeface="+mn-ea"/>
                <a:sym typeface="+mn-lt"/>
              </a:rPr>
              <a:t>）</a:t>
            </a:r>
            <a:r>
              <a:rPr lang="zh-CN" altLang="zh-CN" sz="1600" dirty="0"/>
              <a:t>自动化测试是机器执行，发现的问题比手工测试要少</a:t>
            </a:r>
            <a:r>
              <a:rPr lang="zh-CN" altLang="zh-CN" sz="1600" dirty="0" smtClean="0"/>
              <a:t>很多</a:t>
            </a:r>
            <a:endParaRPr lang="en-US" altLang="zh-CN" sz="1600" dirty="0" smtClean="0"/>
          </a:p>
          <a:p>
            <a:pPr>
              <a:lnSpc>
                <a:spcPct val="150000"/>
              </a:lnSpc>
            </a:pPr>
            <a:r>
              <a:rPr lang="zh-CN" altLang="en-US" sz="1600" dirty="0" smtClean="0">
                <a:solidFill>
                  <a:schemeClr val="tx1">
                    <a:lumMod val="95000"/>
                    <a:lumOff val="5000"/>
                  </a:schemeClr>
                </a:solidFill>
                <a:cs typeface="+mn-ea"/>
                <a:sym typeface="+mn-lt"/>
              </a:rPr>
              <a:t>（</a:t>
            </a:r>
            <a:r>
              <a:rPr lang="en-US" altLang="zh-CN" sz="1600" dirty="0" smtClean="0">
                <a:solidFill>
                  <a:schemeClr val="tx1">
                    <a:lumMod val="95000"/>
                    <a:lumOff val="5000"/>
                  </a:schemeClr>
                </a:solidFill>
                <a:cs typeface="+mn-ea"/>
                <a:sym typeface="+mn-lt"/>
              </a:rPr>
              <a:t>5</a:t>
            </a:r>
            <a:r>
              <a:rPr lang="zh-CN" altLang="en-US" sz="1600" dirty="0" smtClean="0">
                <a:solidFill>
                  <a:schemeClr val="tx1">
                    <a:lumMod val="95000"/>
                    <a:lumOff val="5000"/>
                  </a:schemeClr>
                </a:solidFill>
                <a:cs typeface="+mn-ea"/>
                <a:sym typeface="+mn-lt"/>
              </a:rPr>
              <a:t>）</a:t>
            </a:r>
            <a:r>
              <a:rPr lang="zh-CN" altLang="zh-CN" sz="1600" dirty="0"/>
              <a:t>对测试人员的要求比较高</a:t>
            </a:r>
            <a:endParaRPr lang="en-US" altLang="zh-CN" sz="1600" dirty="0">
              <a:solidFill>
                <a:schemeClr val="tx1">
                  <a:lumMod val="95000"/>
                  <a:lumOff val="5000"/>
                </a:schemeClr>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2"/>
          <p:cNvSpPr txBox="1">
            <a:spLocks noChangeArrowheads="1"/>
          </p:cNvSpPr>
          <p:nvPr/>
        </p:nvSpPr>
        <p:spPr bwMode="auto">
          <a:xfrm>
            <a:off x="4321596" y="4355777"/>
            <a:ext cx="3548808" cy="815340"/>
          </a:xfrm>
          <a:prstGeom prst="rect">
            <a:avLst/>
          </a:prstGeom>
          <a:noFill/>
          <a:ln>
            <a:noFill/>
          </a:ln>
        </p:spPr>
        <p:txBody>
          <a:bodyPr wrap="square" lIns="121370" tIns="60685" rIns="121370" bIns="60685">
            <a:spAutoFit/>
          </a:bodyPr>
          <a:lstStyle>
            <a:lvl1pPr>
              <a:defRPr sz="1900">
                <a:solidFill>
                  <a:schemeClr val="tx1"/>
                </a:solidFill>
                <a:latin typeface="Arial" panose="020B0604020202020204" pitchFamily="34" charset="0"/>
                <a:ea typeface="微软雅黑" panose="020B0503020204020204" charset="-122"/>
              </a:defRPr>
            </a:lvl1pPr>
            <a:lvl2pPr marL="742950" indent="-285750">
              <a:defRPr sz="1900">
                <a:solidFill>
                  <a:schemeClr val="tx1"/>
                </a:solidFill>
                <a:latin typeface="Arial" panose="020B0604020202020204" pitchFamily="34" charset="0"/>
                <a:ea typeface="微软雅黑" panose="020B0503020204020204" charset="-122"/>
              </a:defRPr>
            </a:lvl2pPr>
            <a:lvl3pPr marL="1143000" indent="-228600">
              <a:defRPr sz="1900">
                <a:solidFill>
                  <a:schemeClr val="tx1"/>
                </a:solidFill>
                <a:latin typeface="Arial" panose="020B0604020202020204" pitchFamily="34" charset="0"/>
                <a:ea typeface="微软雅黑" panose="020B0503020204020204" charset="-122"/>
              </a:defRPr>
            </a:lvl3pPr>
            <a:lvl4pPr marL="1600200" indent="-228600">
              <a:defRPr sz="1900">
                <a:solidFill>
                  <a:schemeClr val="tx1"/>
                </a:solidFill>
                <a:latin typeface="Arial" panose="020B0604020202020204" pitchFamily="34" charset="0"/>
                <a:ea typeface="微软雅黑" panose="020B0503020204020204" charset="-122"/>
              </a:defRPr>
            </a:lvl4pPr>
            <a:lvl5pPr marL="2057400" indent="-228600">
              <a:defRPr sz="1900">
                <a:solidFill>
                  <a:schemeClr val="tx1"/>
                </a:solidFill>
                <a:latin typeface="Arial" panose="020B0604020202020204" pitchFamily="34" charset="0"/>
                <a:ea typeface="微软雅黑" panose="020B0503020204020204" charset="-122"/>
              </a:defRPr>
            </a:lvl5pPr>
            <a:lvl6pPr marL="25146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charset="-122"/>
              </a:defRPr>
            </a:lvl6pPr>
            <a:lvl7pPr marL="29718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charset="-122"/>
              </a:defRPr>
            </a:lvl7pPr>
            <a:lvl8pPr marL="34290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charset="-122"/>
              </a:defRPr>
            </a:lvl8pPr>
            <a:lvl9pPr marL="38862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charset="-122"/>
              </a:defRPr>
            </a:lvl9pPr>
          </a:lstStyle>
          <a:p>
            <a:pPr algn="ctr" defTabSz="682625"/>
            <a:r>
              <a:rPr lang="zh-CN" altLang="en-US" sz="4515" b="1" spc="282" dirty="0" smtClean="0">
                <a:solidFill>
                  <a:schemeClr val="accent1"/>
                </a:solidFill>
                <a:latin typeface="+mn-lt"/>
                <a:ea typeface="+mn-ea"/>
                <a:cs typeface="+mn-ea"/>
                <a:sym typeface="+mn-lt"/>
              </a:rPr>
              <a:t>感谢观看</a:t>
            </a:r>
            <a:endParaRPr lang="zh-CN" altLang="en-US" sz="4515" b="1" spc="282" dirty="0">
              <a:solidFill>
                <a:schemeClr val="accent1"/>
              </a:solidFill>
              <a:latin typeface="+mn-lt"/>
              <a:ea typeface="+mn-ea"/>
              <a:cs typeface="+mn-ea"/>
              <a:sym typeface="+mn-lt"/>
            </a:endParaRPr>
          </a:p>
        </p:txBody>
      </p:sp>
      <p:grpSp>
        <p:nvGrpSpPr>
          <p:cNvPr id="17" name="组合 16"/>
          <p:cNvGrpSpPr/>
          <p:nvPr/>
        </p:nvGrpSpPr>
        <p:grpSpPr>
          <a:xfrm>
            <a:off x="0" y="6680355"/>
            <a:ext cx="12192000" cy="181456"/>
            <a:chOff x="0" y="532828"/>
            <a:chExt cx="759125" cy="568897"/>
          </a:xfrm>
          <a:solidFill>
            <a:schemeClr val="accent1"/>
          </a:solidFill>
        </p:grpSpPr>
        <p:sp>
          <p:nvSpPr>
            <p:cNvPr id="18" name="矩形 17"/>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9" name="矩形 18"/>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0" name="矩形 19"/>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1" name="矩形 20"/>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22" name="图片 21"/>
          <p:cNvPicPr>
            <a:picLocks noChangeAspect="1"/>
          </p:cNvPicPr>
          <p:nvPr/>
        </p:nvPicPr>
        <p:blipFill rotWithShape="1">
          <a:blip r:embed="rId1">
            <a:extLst>
              <a:ext uri="{28A0092B-C50C-407E-A947-70E740481C1C}">
                <a14:useLocalDpi xmlns:a14="http://schemas.microsoft.com/office/drawing/2010/main" val="0"/>
              </a:ext>
            </a:extLst>
          </a:blip>
          <a:srcRect t="59347"/>
          <a:stretch>
            <a:fillRect/>
          </a:stretch>
        </p:blipFill>
        <p:spPr>
          <a:xfrm>
            <a:off x="0" y="160409"/>
            <a:ext cx="12192000" cy="3505345"/>
          </a:xfrm>
          <a:prstGeom prst="rect">
            <a:avLst/>
          </a:prstGeom>
        </p:spPr>
      </p:pic>
      <p:grpSp>
        <p:nvGrpSpPr>
          <p:cNvPr id="23" name="组合 22"/>
          <p:cNvGrpSpPr/>
          <p:nvPr/>
        </p:nvGrpSpPr>
        <p:grpSpPr>
          <a:xfrm>
            <a:off x="0" y="-21047"/>
            <a:ext cx="12192000" cy="181456"/>
            <a:chOff x="0" y="532828"/>
            <a:chExt cx="759125" cy="568897"/>
          </a:xfrm>
          <a:solidFill>
            <a:schemeClr val="accent1"/>
          </a:solidFill>
        </p:grpSpPr>
        <p:sp>
          <p:nvSpPr>
            <p:cNvPr id="24" name="矩形 23"/>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cs typeface="+mn-ea"/>
                <a:sym typeface="+mn-lt"/>
              </a:endParaRPr>
            </a:p>
          </p:txBody>
        </p:sp>
        <p:sp>
          <p:nvSpPr>
            <p:cNvPr id="25" name="矩形 24"/>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cs typeface="+mn-ea"/>
                <a:sym typeface="+mn-lt"/>
              </a:endParaRPr>
            </a:p>
          </p:txBody>
        </p:sp>
        <p:sp>
          <p:nvSpPr>
            <p:cNvPr id="26" name="矩形 25"/>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cs typeface="+mn-ea"/>
                <a:sym typeface="+mn-lt"/>
              </a:endParaRPr>
            </a:p>
          </p:txBody>
        </p:sp>
        <p:sp>
          <p:nvSpPr>
            <p:cNvPr id="27" name="矩形 26"/>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par>
    </p:tn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765</Words>
  <Application>WPS 演示</Application>
  <PresentationFormat>宽屏</PresentationFormat>
  <Paragraphs>74</Paragraphs>
  <Slides>9</Slides>
  <Notes>4</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9</vt:i4>
      </vt:variant>
    </vt:vector>
  </HeadingPairs>
  <TitlesOfParts>
    <vt:vector size="17" baseType="lpstr">
      <vt:lpstr>Arial</vt:lpstr>
      <vt:lpstr>宋体</vt:lpstr>
      <vt:lpstr>Wingdings</vt:lpstr>
      <vt:lpstr>Wingdings</vt:lpstr>
      <vt:lpstr>微软雅黑</vt:lpstr>
      <vt:lpstr>Arial Unicode MS</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蒋英羽</dc:creator>
  <cp:lastModifiedBy>蒋英羽</cp:lastModifiedBy>
  <cp:revision>151</cp:revision>
  <dcterms:created xsi:type="dcterms:W3CDTF">2019-06-19T02:08:00Z</dcterms:created>
  <dcterms:modified xsi:type="dcterms:W3CDTF">2022-02-09T05:27:30Z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2052-11.1.0.11294</vt:lpwstr>
  </property>
  <property fmtid="{D5CDD505-2E9C-101B-9397-08002B2CF9AE}" pid="3" name="ICV">
    <vt:lpwstr>1B95DE6061624B858416E57291835F2E</vt:lpwstr>
  </property>
</Properties>
</file>