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fonts/font1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4"/>
  </p:notesMasterIdLst>
  <p:sldIdLst>
    <p:sldId id="292" r:id="rId3"/>
    <p:sldId id="297" r:id="rId5"/>
    <p:sldId id="326" r:id="rId6"/>
    <p:sldId id="328" r:id="rId7"/>
    <p:sldId id="329" r:id="rId8"/>
    <p:sldId id="330" r:id="rId9"/>
    <p:sldId id="331" r:id="rId10"/>
    <p:sldId id="293" r:id="rId11"/>
  </p:sldIdLst>
  <p:sldSz cx="9144000" cy="5143500" type="screen16x9"/>
  <p:notesSz cx="6858000" cy="9144000"/>
  <p:embeddedFontLst>
    <p:embeddedFont>
      <p:font typeface="微软雅黑" panose="020B0503020204020204" pitchFamily="34" charset="-122"/>
      <p:regular r:id="rId15"/>
    </p:embeddedFont>
    <p:embeddedFont>
      <p:font typeface="Calibri" panose="020F0502020204030204" charset="0"/>
      <p:regular r:id="rId16"/>
      <p:bold r:id="rId17"/>
      <p:italic r:id="rId18"/>
      <p:boldItalic r:id="rId19"/>
    </p:embeddedFont>
  </p:embeddedFont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F6FC6"/>
    <a:srgbClr val="DBEFF9"/>
    <a:srgbClr val="3090D8"/>
    <a:srgbClr val="C8E3FB"/>
    <a:srgbClr val="000000"/>
    <a:srgbClr val="483018"/>
    <a:srgbClr val="C0A878"/>
    <a:srgbClr val="F3DEB8"/>
    <a:srgbClr val="0A9B06"/>
    <a:srgbClr val="E8EFC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0" d="100"/>
          <a:sy n="90" d="100"/>
        </p:scale>
        <p:origin x="732" y="72"/>
      </p:cViewPr>
      <p:guideLst>
        <p:guide orient="horz" pos="1620"/>
        <p:guide pos="2813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58" d="100"/>
        <a:sy n="58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9" Type="http://schemas.openxmlformats.org/officeDocument/2006/relationships/font" Target="fonts/font5.fntdata"/><Relationship Id="rId18" Type="http://schemas.openxmlformats.org/officeDocument/2006/relationships/font" Target="fonts/font4.fntdata"/><Relationship Id="rId17" Type="http://schemas.openxmlformats.org/officeDocument/2006/relationships/font" Target="fonts/font3.fntdata"/><Relationship Id="rId16" Type="http://schemas.openxmlformats.org/officeDocument/2006/relationships/font" Target="fonts/font2.fntdata"/><Relationship Id="rId15" Type="http://schemas.openxmlformats.org/officeDocument/2006/relationships/font" Target="fonts/font1.fntdata"/><Relationship Id="rId14" Type="http://schemas.openxmlformats.org/officeDocument/2006/relationships/tableStyles" Target="tableStyles.xml"/><Relationship Id="rId13" Type="http://schemas.openxmlformats.org/officeDocument/2006/relationships/viewProps" Target="viewProps.xml"/><Relationship Id="rId12" Type="http://schemas.openxmlformats.org/officeDocument/2006/relationships/presProps" Target="presProps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AD63C5-CED3-4198-ADFC-235C7510EC39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9D69F8-84B8-4848-85BA-EA3E20CCD793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>
                <a:solidFill>
                  <a:prstClr val="black"/>
                </a:solidFill>
              </a:rPr>
              <a:t>1</a:t>
            </a:r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>
                <a:solidFill>
                  <a:prstClr val="black"/>
                </a:solidFill>
              </a:rPr>
              <a:t>1</a:t>
            </a:r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内容占位符 2"/>
          <p:cNvSpPr>
            <a:spLocks noGrp="1"/>
          </p:cNvSpPr>
          <p:nvPr>
            <p:ph sz="quarter" idx="10" hasCustomPrompt="1"/>
          </p:nvPr>
        </p:nvSpPr>
        <p:spPr>
          <a:xfrm>
            <a:off x="539552" y="843558"/>
            <a:ext cx="8064896" cy="396044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lvl="0"/>
            <a:r>
              <a:rPr lang="zh-CN" altLang="en-US" dirty="0" smtClean="0"/>
              <a:t>在此输入文字内容</a:t>
            </a:r>
            <a:endParaRPr lang="zh-CN" altLang="en-US" dirty="0"/>
          </a:p>
        </p:txBody>
      </p:sp>
    </p:spTree>
  </p:cSld>
  <p:clrMapOvr>
    <a:masterClrMapping/>
  </p:clrMapOvr>
  <p:transition spd="slow" advTm="0">
    <p:pull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0"/>
            <a:r>
              <a:rPr lang="zh-CN" altLang="en-US"/>
              <a:t>第二级</a:t>
            </a:r>
            <a:endParaRPr lang="zh-CN" altLang="en-US"/>
          </a:p>
          <a:p>
            <a:pPr lvl="0"/>
            <a:r>
              <a:rPr lang="zh-CN" altLang="en-US"/>
              <a:t>第三级</a:t>
            </a:r>
            <a:endParaRPr lang="zh-CN" altLang="en-US"/>
          </a:p>
          <a:p>
            <a:pPr lvl="0"/>
            <a:r>
              <a:rPr lang="zh-CN" altLang="en-US"/>
              <a:t>第四级</a:t>
            </a:r>
            <a:endParaRPr lang="zh-CN" altLang="en-US"/>
          </a:p>
          <a:p>
            <a:pPr lvl="0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altLang="zh-CN"/>
              <a:t>2018/8/15</a:t>
            </a:r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altLang="zh-CN"/>
              <a:t>‹#›</a:t>
            </a:r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10.png"/><Relationship Id="rId1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12.png"/><Relationship Id="rId1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组合 16"/>
          <p:cNvGrpSpPr/>
          <p:nvPr/>
        </p:nvGrpSpPr>
        <p:grpSpPr>
          <a:xfrm>
            <a:off x="0" y="5010266"/>
            <a:ext cx="9144000" cy="136092"/>
            <a:chOff x="0" y="532828"/>
            <a:chExt cx="759125" cy="568897"/>
          </a:xfrm>
          <a:solidFill>
            <a:schemeClr val="accent1"/>
          </a:solidFill>
        </p:grpSpPr>
        <p:sp>
          <p:nvSpPr>
            <p:cNvPr id="18" name="矩形 17"/>
            <p:cNvSpPr/>
            <p:nvPr/>
          </p:nvSpPr>
          <p:spPr>
            <a:xfrm>
              <a:off x="0" y="532828"/>
              <a:ext cx="238791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19" name="矩形 18"/>
            <p:cNvSpPr/>
            <p:nvPr/>
          </p:nvSpPr>
          <p:spPr>
            <a:xfrm>
              <a:off x="238791" y="532828"/>
              <a:ext cx="209847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0" name="矩形 19"/>
            <p:cNvSpPr/>
            <p:nvPr/>
          </p:nvSpPr>
          <p:spPr>
            <a:xfrm>
              <a:off x="616871" y="532828"/>
              <a:ext cx="142254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1" name="矩形 20"/>
            <p:cNvSpPr/>
            <p:nvPr/>
          </p:nvSpPr>
          <p:spPr>
            <a:xfrm>
              <a:off x="448638" y="532828"/>
              <a:ext cx="170083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</p:grpSp>
      <p:pic>
        <p:nvPicPr>
          <p:cNvPr id="22" name="图片 21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347"/>
          <a:stretch>
            <a:fillRect/>
          </a:stretch>
        </p:blipFill>
        <p:spPr>
          <a:xfrm>
            <a:off x="0" y="120307"/>
            <a:ext cx="9144000" cy="2629009"/>
          </a:xfrm>
          <a:prstGeom prst="rect">
            <a:avLst/>
          </a:prstGeom>
        </p:spPr>
      </p:pic>
      <p:grpSp>
        <p:nvGrpSpPr>
          <p:cNvPr id="23" name="组合 22"/>
          <p:cNvGrpSpPr/>
          <p:nvPr/>
        </p:nvGrpSpPr>
        <p:grpSpPr>
          <a:xfrm>
            <a:off x="0" y="-15785"/>
            <a:ext cx="9144000" cy="136092"/>
            <a:chOff x="0" y="532828"/>
            <a:chExt cx="759125" cy="568897"/>
          </a:xfrm>
          <a:solidFill>
            <a:schemeClr val="accent1"/>
          </a:solidFill>
        </p:grpSpPr>
        <p:sp>
          <p:nvSpPr>
            <p:cNvPr id="24" name="矩形 23"/>
            <p:cNvSpPr/>
            <p:nvPr/>
          </p:nvSpPr>
          <p:spPr>
            <a:xfrm>
              <a:off x="0" y="532828"/>
              <a:ext cx="238791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5" name="矩形 24"/>
            <p:cNvSpPr/>
            <p:nvPr/>
          </p:nvSpPr>
          <p:spPr>
            <a:xfrm>
              <a:off x="238791" y="532828"/>
              <a:ext cx="209847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6" name="矩形 25"/>
            <p:cNvSpPr/>
            <p:nvPr/>
          </p:nvSpPr>
          <p:spPr>
            <a:xfrm>
              <a:off x="616871" y="532828"/>
              <a:ext cx="142254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7" name="矩形 26"/>
            <p:cNvSpPr/>
            <p:nvPr/>
          </p:nvSpPr>
          <p:spPr>
            <a:xfrm>
              <a:off x="448638" y="532828"/>
              <a:ext cx="170083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</p:grpSp>
      <p:sp>
        <p:nvSpPr>
          <p:cNvPr id="2" name="文本框 2"/>
          <p:cNvSpPr txBox="1">
            <a:spLocks noChangeArrowheads="1"/>
          </p:cNvSpPr>
          <p:nvPr/>
        </p:nvSpPr>
        <p:spPr bwMode="auto">
          <a:xfrm>
            <a:off x="1151890" y="3004185"/>
            <a:ext cx="6840220" cy="1445260"/>
          </a:xfrm>
          <a:prstGeom prst="rect">
            <a:avLst/>
          </a:prstGeom>
          <a:noFill/>
          <a:ln>
            <a:noFill/>
          </a:ln>
        </p:spPr>
        <p:txBody>
          <a:bodyPr wrap="square" lIns="91028" tIns="45514" rIns="91028" bIns="45514">
            <a:spAutoFit/>
          </a:bodyPr>
          <a:lstStyle>
            <a:lvl1pPr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 algn="ctr" defTabSz="682625">
              <a:lnSpc>
                <a:spcPct val="130000"/>
              </a:lnSpc>
            </a:pPr>
            <a:r>
              <a:rPr lang="zh-CN" altLang="en-US" sz="3385" b="1" spc="282" dirty="0" smtClean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模块</a:t>
            </a:r>
            <a:r>
              <a:rPr lang="en-US" altLang="zh-CN" sz="3385" b="1" spc="282" dirty="0" smtClean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4</a:t>
            </a:r>
            <a:r>
              <a:rPr lang="en-US" altLang="zh-CN" sz="3385" b="1" spc="282" dirty="0" smtClean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 </a:t>
            </a:r>
            <a:r>
              <a:rPr lang="zh-CN" altLang="en-US" sz="3385" b="1" spc="282" dirty="0" smtClean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性能测试</a:t>
            </a:r>
            <a:r>
              <a:rPr lang="zh-CN" altLang="en-US" sz="3385" b="1" spc="282" dirty="0" smtClean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环境搭建与配置</a:t>
            </a:r>
            <a:endParaRPr lang="zh-CN" altLang="en-US" sz="3385" b="1" spc="282" dirty="0" smtClean="0">
              <a:solidFill>
                <a:schemeClr val="accent1"/>
              </a:solidFill>
              <a:latin typeface="+mn-lt"/>
              <a:ea typeface="+mn-ea"/>
              <a:cs typeface="+mn-ea"/>
              <a:sym typeface="+mn-lt"/>
            </a:endParaRPr>
          </a:p>
          <a:p>
            <a:pPr algn="ctr" defTabSz="682625">
              <a:lnSpc>
                <a:spcPct val="130000"/>
              </a:lnSpc>
            </a:pPr>
            <a:r>
              <a:rPr lang="zh-CN" altLang="en-US" sz="3385" b="1" spc="282" dirty="0" smtClean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任务</a:t>
            </a:r>
            <a:r>
              <a:rPr lang="en-US" altLang="zh-CN" sz="3385" b="1" spc="282" dirty="0" smtClean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4</a:t>
            </a:r>
            <a:r>
              <a:rPr lang="en-US" altLang="zh-CN" sz="3385" b="1" spc="282" dirty="0" smtClean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.1 JDK</a:t>
            </a:r>
            <a:r>
              <a:rPr lang="zh-CN" altLang="en-US" sz="3385" b="1" spc="282" dirty="0" smtClean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搭建与配置</a:t>
            </a:r>
            <a:endParaRPr lang="zh-CN" altLang="en-US" sz="3385" b="1" spc="282" dirty="0" smtClean="0">
              <a:solidFill>
                <a:schemeClr val="accent1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0">
        <p:fade/>
      </p:transition>
    </mc:Choice>
    <mc:Fallback>
      <p:transition spd="med" advClick="0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五边形 2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4" name="TextBox 5"/>
          <p:cNvSpPr txBox="1"/>
          <p:nvPr/>
        </p:nvSpPr>
        <p:spPr>
          <a:xfrm>
            <a:off x="417989" y="209173"/>
            <a:ext cx="297688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JDK</a:t>
            </a:r>
            <a:r>
              <a:rPr lang="zh-CN" alt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环境搭建与配置过程</a:t>
            </a:r>
            <a:endParaRPr lang="zh-CN" altLang="en-US" sz="2000" b="1" dirty="0" smtClean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695325" y="771525"/>
            <a:ext cx="7621905" cy="12966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fontAlgn="auto" latinLnBrk="1">
              <a:lnSpc>
                <a:spcPct val="140000"/>
              </a:lnSpc>
            </a:pPr>
            <a:r>
              <a:rPr lang="zh-CN" altLang="en-US" sz="1400"/>
              <a:t>JDK官网下载地址：https://www.oracle.com/technetwork/java/javase/downloads/jdk8-downloads-2133151.html。根据操作系统下载相应的JDK安装文件。下载后双击安装文件，进入JDK安装向导，如图1-1-1-1所示，单击“下一步”按钮。根据实际需要，可以更改JDK安装目录，设置安装目录后如图1-1-1-2所示，单击“下一步”按钮。</a:t>
            </a:r>
            <a:endParaRPr lang="zh-CN" altLang="en-US" sz="1400"/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547495" y="2283460"/>
            <a:ext cx="2374860" cy="180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32045" y="2283460"/>
            <a:ext cx="2370157" cy="18000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1" name="文本框 10"/>
          <p:cNvSpPr txBox="1"/>
          <p:nvPr/>
        </p:nvSpPr>
        <p:spPr>
          <a:xfrm>
            <a:off x="2123440" y="4155440"/>
            <a:ext cx="4686935" cy="3067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图1-1-1-1 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                                                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图1-1-1-2</a:t>
            </a:r>
            <a:endParaRPr lang="zh-CN" altLang="en-US" sz="1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</p:spTree>
  </p:cSld>
  <p:clrMapOvr>
    <a:masterClrMapping/>
  </p:clrMapOvr>
  <p:transition spd="slow" advTm="0">
    <p:pull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五边形 2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4" name="TextBox 5"/>
          <p:cNvSpPr txBox="1"/>
          <p:nvPr/>
        </p:nvSpPr>
        <p:spPr>
          <a:xfrm>
            <a:off x="417989" y="209173"/>
            <a:ext cx="297688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JDK</a:t>
            </a:r>
            <a:r>
              <a:rPr lang="zh-CN" alt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环境搭建与配置过程</a:t>
            </a:r>
            <a:endParaRPr lang="zh-CN" altLang="en-US" sz="2000" b="1" dirty="0" smtClean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695325" y="915035"/>
            <a:ext cx="7621905" cy="9950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fontAlgn="auto" latinLnBrk="1">
              <a:lnSpc>
                <a:spcPct val="140000"/>
              </a:lnSpc>
            </a:pPr>
            <a:r>
              <a:rPr lang="zh-CN" altLang="en-US" sz="1400"/>
              <a:t>JDK开始自动安装，如图1-1-1-3所示。</a:t>
            </a:r>
            <a:endParaRPr lang="zh-CN" altLang="en-US" sz="1400"/>
          </a:p>
          <a:p>
            <a:pPr fontAlgn="auto" latinLnBrk="1">
              <a:lnSpc>
                <a:spcPct val="140000"/>
              </a:lnSpc>
            </a:pPr>
            <a:r>
              <a:rPr lang="zh-CN" altLang="en-US" sz="1400"/>
              <a:t>安装JRE时也可以修改安装目录，如图1-1-1-4所示。若不需要更改目录，直接单击“下一步”按钮即可。</a:t>
            </a:r>
            <a:endParaRPr lang="zh-CN" altLang="en-US" sz="1400"/>
          </a:p>
        </p:txBody>
      </p:sp>
      <p:sp>
        <p:nvSpPr>
          <p:cNvPr id="11" name="文本框 10"/>
          <p:cNvSpPr txBox="1"/>
          <p:nvPr/>
        </p:nvSpPr>
        <p:spPr>
          <a:xfrm>
            <a:off x="2123440" y="4155440"/>
            <a:ext cx="4686935" cy="3067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图1-1-1-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3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                                                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图1-1-1-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4</a:t>
            </a:r>
            <a:endParaRPr lang="en-US" altLang="zh-CN" sz="1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504950" y="2070735"/>
            <a:ext cx="2575560" cy="194119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03800" y="1996440"/>
            <a:ext cx="2332990" cy="201549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  <p:transition spd="slow" advTm="0">
    <p:pull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五边形 2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4" name="TextBox 5"/>
          <p:cNvSpPr txBox="1"/>
          <p:nvPr/>
        </p:nvSpPr>
        <p:spPr>
          <a:xfrm>
            <a:off x="417989" y="209173"/>
            <a:ext cx="297688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JDK</a:t>
            </a:r>
            <a:r>
              <a:rPr lang="zh-CN" alt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环境搭建与配置过程</a:t>
            </a:r>
            <a:endParaRPr lang="zh-CN" altLang="en-US" sz="2000" b="1" dirty="0" smtClean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695325" y="1058545"/>
            <a:ext cx="7621905" cy="6940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fontAlgn="auto" latinLnBrk="1">
              <a:lnSpc>
                <a:spcPct val="140000"/>
              </a:lnSpc>
            </a:pPr>
            <a:r>
              <a:rPr lang="zh-CN" altLang="en-US" sz="1400"/>
              <a:t>安装进度显示页面，如图1-1-1-5所示。</a:t>
            </a:r>
            <a:endParaRPr lang="zh-CN" altLang="en-US" sz="1400"/>
          </a:p>
          <a:p>
            <a:pPr fontAlgn="auto" latinLnBrk="1">
              <a:lnSpc>
                <a:spcPct val="140000"/>
              </a:lnSpc>
            </a:pPr>
            <a:r>
              <a:rPr lang="zh-CN" altLang="en-US" sz="1400"/>
              <a:t>JDK安装完成，如图1-1-1-6所示，单击“关闭”按钮，关闭安装对话框。</a:t>
            </a:r>
            <a:endParaRPr lang="zh-CN" altLang="en-US" sz="1400"/>
          </a:p>
        </p:txBody>
      </p:sp>
      <p:sp>
        <p:nvSpPr>
          <p:cNvPr id="11" name="文本框 10"/>
          <p:cNvSpPr txBox="1"/>
          <p:nvPr/>
        </p:nvSpPr>
        <p:spPr>
          <a:xfrm>
            <a:off x="2123440" y="4155440"/>
            <a:ext cx="4686935" cy="3067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图1-1-1-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5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                                                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图1-1-1-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6</a:t>
            </a:r>
            <a:endParaRPr lang="en-US" altLang="zh-CN" sz="1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691640" y="2125980"/>
            <a:ext cx="2237838" cy="180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03800" y="2139950"/>
            <a:ext cx="2377895" cy="18000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  <p:transition spd="slow" advTm="0">
    <p:pull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五边形 2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4" name="TextBox 5"/>
          <p:cNvSpPr txBox="1"/>
          <p:nvPr/>
        </p:nvSpPr>
        <p:spPr>
          <a:xfrm>
            <a:off x="417989" y="209173"/>
            <a:ext cx="297688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JDK</a:t>
            </a:r>
            <a:r>
              <a:rPr lang="zh-CN" alt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环境搭建与配置过程</a:t>
            </a:r>
            <a:endParaRPr lang="zh-CN" altLang="en-US" sz="2000" b="1" dirty="0" smtClean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695325" y="1058545"/>
            <a:ext cx="7621905" cy="6940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fontAlgn="auto" latinLnBrk="1">
              <a:lnSpc>
                <a:spcPct val="140000"/>
              </a:lnSpc>
            </a:pPr>
            <a:r>
              <a:rPr lang="zh-CN" altLang="en-US" sz="1400"/>
              <a:t>安装完成后打开cmd命令行窗口，输入命令java -version，显示如图1-1-1-7所示，表明JDK安装成功。</a:t>
            </a:r>
            <a:endParaRPr lang="zh-CN" altLang="en-US" sz="1400"/>
          </a:p>
        </p:txBody>
      </p:sp>
      <p:sp>
        <p:nvSpPr>
          <p:cNvPr id="11" name="文本框 10"/>
          <p:cNvSpPr txBox="1"/>
          <p:nvPr/>
        </p:nvSpPr>
        <p:spPr>
          <a:xfrm>
            <a:off x="2123440" y="4155440"/>
            <a:ext cx="4686935" cy="3067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图1-1-1-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7</a:t>
            </a:r>
            <a:endParaRPr lang="en-US" altLang="zh-CN" sz="1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661795" y="1995170"/>
            <a:ext cx="5820410" cy="196024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  <p:transition spd="slow" advTm="0">
    <p:pull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五边形 2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4" name="TextBox 5"/>
          <p:cNvSpPr txBox="1"/>
          <p:nvPr/>
        </p:nvSpPr>
        <p:spPr>
          <a:xfrm>
            <a:off x="417989" y="209173"/>
            <a:ext cx="297688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JDK</a:t>
            </a:r>
            <a:r>
              <a:rPr lang="zh-CN" alt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环境搭建与配置过程</a:t>
            </a:r>
            <a:endParaRPr lang="zh-CN" altLang="en-US" sz="2000" b="1" dirty="0" smtClean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683895" y="699135"/>
            <a:ext cx="7621905" cy="12966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fontAlgn="auto" latinLnBrk="1">
              <a:lnSpc>
                <a:spcPct val="140000"/>
              </a:lnSpc>
            </a:pPr>
            <a:r>
              <a:rPr lang="zh-CN" altLang="en-US" sz="1400"/>
              <a:t>如果 cmd命令行窗口没有出现图1-1-1-7所示信息，可以用以下方法配置系统环境变量：右击“计算机”图标，选择“属性”命令，选择“高级系统设置”→“高级”→“环境变量”，打开“环境变量”对话框，如图1-1-1-8所示。</a:t>
            </a:r>
            <a:endParaRPr lang="zh-CN" altLang="en-US" sz="1400"/>
          </a:p>
          <a:p>
            <a:pPr fontAlgn="auto" latinLnBrk="1">
              <a:lnSpc>
                <a:spcPct val="140000"/>
              </a:lnSpc>
            </a:pPr>
            <a:r>
              <a:rPr lang="zh-CN" altLang="en-US" sz="1400"/>
              <a:t>在“系统变量”区域中新建JAVA_HOME变量，变量值填写JDK的安装目录，如图1-1-1-9所示。</a:t>
            </a:r>
            <a:endParaRPr lang="zh-CN" altLang="en-US" sz="1400"/>
          </a:p>
        </p:txBody>
      </p:sp>
      <p:sp>
        <p:nvSpPr>
          <p:cNvPr id="11" name="文本框 10"/>
          <p:cNvSpPr txBox="1"/>
          <p:nvPr/>
        </p:nvSpPr>
        <p:spPr>
          <a:xfrm>
            <a:off x="2123440" y="4370705"/>
            <a:ext cx="4686935" cy="3067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图1-1-1-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8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                                                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图1-1-1-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9</a:t>
            </a:r>
            <a:endParaRPr lang="en-US" altLang="zh-CN" sz="1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691640" y="2139315"/>
            <a:ext cx="2080260" cy="216027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19700" y="2139315"/>
            <a:ext cx="2052489" cy="21600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  <p:transition spd="slow" advTm="0">
    <p:pull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五边形 2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4" name="TextBox 5"/>
          <p:cNvSpPr txBox="1"/>
          <p:nvPr/>
        </p:nvSpPr>
        <p:spPr>
          <a:xfrm>
            <a:off x="417989" y="209173"/>
            <a:ext cx="297688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JDK</a:t>
            </a:r>
            <a:r>
              <a:rPr lang="zh-CN" alt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环境搭建与配置过程</a:t>
            </a:r>
            <a:endParaRPr lang="zh-CN" altLang="en-US" sz="2000" b="1" dirty="0" smtClean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695325" y="843280"/>
            <a:ext cx="7691120" cy="159829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fontAlgn="auto" latinLnBrk="1">
              <a:lnSpc>
                <a:spcPct val="140000"/>
              </a:lnSpc>
            </a:pPr>
            <a:r>
              <a:rPr lang="zh-CN" altLang="en-US" sz="1400"/>
              <a:t>在“系统变量”区域中寻找Path变量，单击“编辑”按钮，在变量值最后输入%JAVA_HOME%\bin;%JAVA_HOME%\jre\bin，如图1-1-1-10所示。</a:t>
            </a:r>
            <a:endParaRPr lang="zh-CN" altLang="en-US" sz="1400"/>
          </a:p>
          <a:p>
            <a:pPr fontAlgn="auto" latinLnBrk="1">
              <a:lnSpc>
                <a:spcPct val="140000"/>
              </a:lnSpc>
            </a:pPr>
            <a:r>
              <a:rPr lang="zh-CN" altLang="en-US" sz="1400"/>
              <a:t>在“系统变量”区域中新建CLASSPATH变量，变量值填写.;%JAVA_HOME%\lib;%JAVA_HOME%\lib\tools.jar，如图1-1-1-11所示。</a:t>
            </a:r>
            <a:endParaRPr lang="zh-CN" altLang="en-US" sz="1400"/>
          </a:p>
          <a:p>
            <a:pPr fontAlgn="auto" latinLnBrk="1">
              <a:lnSpc>
                <a:spcPct val="140000"/>
              </a:lnSpc>
            </a:pPr>
            <a:r>
              <a:rPr lang="zh-CN" altLang="en-US" sz="1400"/>
              <a:t>环境变量配置完成后，再在cmd命令行窗口中输入java -version命令，验证JDK是否安装成功。</a:t>
            </a:r>
            <a:endParaRPr lang="zh-CN" altLang="en-US" sz="1400"/>
          </a:p>
        </p:txBody>
      </p:sp>
      <p:sp>
        <p:nvSpPr>
          <p:cNvPr id="11" name="文本框 10"/>
          <p:cNvSpPr txBox="1"/>
          <p:nvPr/>
        </p:nvSpPr>
        <p:spPr>
          <a:xfrm>
            <a:off x="2123440" y="4155440"/>
            <a:ext cx="4686935" cy="3067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图1-1-1-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10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                                                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图1-1-1-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11</a:t>
            </a:r>
            <a:endParaRPr lang="en-US" altLang="zh-CN" sz="1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59840" y="2931160"/>
            <a:ext cx="3007360" cy="85534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89170" y="2931160"/>
            <a:ext cx="2999105" cy="86804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  <p:transition spd="slow" advTm="0">
    <p:pull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文本框 2"/>
          <p:cNvSpPr txBox="1">
            <a:spLocks noChangeArrowheads="1"/>
          </p:cNvSpPr>
          <p:nvPr/>
        </p:nvSpPr>
        <p:spPr bwMode="auto">
          <a:xfrm>
            <a:off x="3241197" y="3266833"/>
            <a:ext cx="2661606" cy="612957"/>
          </a:xfrm>
          <a:prstGeom prst="rect">
            <a:avLst/>
          </a:prstGeom>
          <a:noFill/>
          <a:ln>
            <a:noFill/>
          </a:ln>
        </p:spPr>
        <p:txBody>
          <a:bodyPr wrap="square" lIns="91028" tIns="45514" rIns="91028" bIns="45514">
            <a:spAutoFit/>
          </a:bodyPr>
          <a:lstStyle>
            <a:lvl1pPr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 algn="ctr" defTabSz="682625"/>
            <a:r>
              <a:rPr lang="zh-CN" altLang="en-US" sz="3385" b="1" spc="282" dirty="0" smtClean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感谢观看</a:t>
            </a:r>
            <a:endParaRPr lang="zh-CN" altLang="en-US" sz="3385" b="1" spc="282" dirty="0">
              <a:solidFill>
                <a:schemeClr val="accent1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grpSp>
        <p:nvGrpSpPr>
          <p:cNvPr id="17" name="组合 16"/>
          <p:cNvGrpSpPr/>
          <p:nvPr/>
        </p:nvGrpSpPr>
        <p:grpSpPr>
          <a:xfrm>
            <a:off x="0" y="5010266"/>
            <a:ext cx="9144000" cy="136092"/>
            <a:chOff x="0" y="532828"/>
            <a:chExt cx="759125" cy="568897"/>
          </a:xfrm>
          <a:solidFill>
            <a:schemeClr val="accent1"/>
          </a:solidFill>
        </p:grpSpPr>
        <p:sp>
          <p:nvSpPr>
            <p:cNvPr id="18" name="矩形 17"/>
            <p:cNvSpPr/>
            <p:nvPr/>
          </p:nvSpPr>
          <p:spPr>
            <a:xfrm>
              <a:off x="0" y="532828"/>
              <a:ext cx="238791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cs typeface="+mn-ea"/>
                <a:sym typeface="+mn-lt"/>
              </a:endParaRPr>
            </a:p>
          </p:txBody>
        </p:sp>
        <p:sp>
          <p:nvSpPr>
            <p:cNvPr id="19" name="矩形 18"/>
            <p:cNvSpPr/>
            <p:nvPr/>
          </p:nvSpPr>
          <p:spPr>
            <a:xfrm>
              <a:off x="238791" y="532828"/>
              <a:ext cx="209847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cs typeface="+mn-ea"/>
                <a:sym typeface="+mn-lt"/>
              </a:endParaRPr>
            </a:p>
          </p:txBody>
        </p:sp>
        <p:sp>
          <p:nvSpPr>
            <p:cNvPr id="20" name="矩形 19"/>
            <p:cNvSpPr/>
            <p:nvPr/>
          </p:nvSpPr>
          <p:spPr>
            <a:xfrm>
              <a:off x="616871" y="532828"/>
              <a:ext cx="142254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cs typeface="+mn-ea"/>
                <a:sym typeface="+mn-lt"/>
              </a:endParaRPr>
            </a:p>
          </p:txBody>
        </p:sp>
        <p:sp>
          <p:nvSpPr>
            <p:cNvPr id="21" name="矩形 20"/>
            <p:cNvSpPr/>
            <p:nvPr/>
          </p:nvSpPr>
          <p:spPr>
            <a:xfrm>
              <a:off x="448638" y="532828"/>
              <a:ext cx="170083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cs typeface="+mn-ea"/>
                <a:sym typeface="+mn-lt"/>
              </a:endParaRPr>
            </a:p>
          </p:txBody>
        </p:sp>
      </p:grpSp>
      <p:pic>
        <p:nvPicPr>
          <p:cNvPr id="22" name="图片 21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347"/>
          <a:stretch>
            <a:fillRect/>
          </a:stretch>
        </p:blipFill>
        <p:spPr>
          <a:xfrm>
            <a:off x="0" y="120307"/>
            <a:ext cx="9144000" cy="2629009"/>
          </a:xfrm>
          <a:prstGeom prst="rect">
            <a:avLst/>
          </a:prstGeom>
        </p:spPr>
      </p:pic>
      <p:grpSp>
        <p:nvGrpSpPr>
          <p:cNvPr id="23" name="组合 22"/>
          <p:cNvGrpSpPr/>
          <p:nvPr/>
        </p:nvGrpSpPr>
        <p:grpSpPr>
          <a:xfrm>
            <a:off x="0" y="-15785"/>
            <a:ext cx="9144000" cy="136092"/>
            <a:chOff x="0" y="532828"/>
            <a:chExt cx="759125" cy="568897"/>
          </a:xfrm>
          <a:solidFill>
            <a:schemeClr val="accent1"/>
          </a:solidFill>
        </p:grpSpPr>
        <p:sp>
          <p:nvSpPr>
            <p:cNvPr id="24" name="矩形 23"/>
            <p:cNvSpPr/>
            <p:nvPr/>
          </p:nvSpPr>
          <p:spPr>
            <a:xfrm>
              <a:off x="0" y="532828"/>
              <a:ext cx="238791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5" name="矩形 24"/>
            <p:cNvSpPr/>
            <p:nvPr/>
          </p:nvSpPr>
          <p:spPr>
            <a:xfrm>
              <a:off x="238791" y="532828"/>
              <a:ext cx="209847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6" name="矩形 25"/>
            <p:cNvSpPr/>
            <p:nvPr/>
          </p:nvSpPr>
          <p:spPr>
            <a:xfrm>
              <a:off x="616871" y="532828"/>
              <a:ext cx="142254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7" name="矩形 26"/>
            <p:cNvSpPr/>
            <p:nvPr/>
          </p:nvSpPr>
          <p:spPr>
            <a:xfrm>
              <a:off x="448638" y="532828"/>
              <a:ext cx="170083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0">
        <p:fade/>
      </p:transition>
    </mc:Choice>
    <mc:Fallback>
      <p:transition spd="med" advClick="0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​​">
  <a:themeElements>
    <a:clrScheme name="蓝色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5zzyynfb">
      <a:majorFont>
        <a:latin typeface="Arial"/>
        <a:ea typeface="Microsoft YaHei"/>
        <a:cs typeface=""/>
      </a:majorFont>
      <a:minorFont>
        <a:latin typeface="Arial"/>
        <a:ea typeface="Microsoft YaHe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1220</Words>
  <Application>WPS 演示</Application>
  <PresentationFormat>全屏显示(16:9)</PresentationFormat>
  <Paragraphs>46</Paragraphs>
  <Slides>8</Slides>
  <Notes>9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8</vt:i4>
      </vt:variant>
    </vt:vector>
  </HeadingPairs>
  <TitlesOfParts>
    <vt:vector size="15" baseType="lpstr">
      <vt:lpstr>Arial</vt:lpstr>
      <vt:lpstr>宋体</vt:lpstr>
      <vt:lpstr>Wingdings</vt:lpstr>
      <vt:lpstr>微软雅黑</vt:lpstr>
      <vt:lpstr>Arial Unicode MS</vt:lpstr>
      <vt:lpstr>Calibri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787</dc:title>
  <dc:creator>lenovo</dc:creator>
  <cp:lastModifiedBy>行止</cp:lastModifiedBy>
  <cp:revision>168</cp:revision>
  <dcterms:created xsi:type="dcterms:W3CDTF">2015-01-08T06:32:00Z</dcterms:created>
  <dcterms:modified xsi:type="dcterms:W3CDTF">2022-02-08T06:38:18Z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33E75ED37F074642BC6D8B12631F29CF</vt:lpwstr>
  </property>
  <property fmtid="{D5CDD505-2E9C-101B-9397-08002B2CF9AE}" pid="3" name="KSOProductBuildVer">
    <vt:lpwstr>2052-11.1.0.11294</vt:lpwstr>
  </property>
</Properties>
</file>